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94" r:id="rId3"/>
    <p:sldId id="295" r:id="rId4"/>
    <p:sldId id="281" r:id="rId5"/>
    <p:sldId id="282" r:id="rId6"/>
    <p:sldId id="283" r:id="rId7"/>
    <p:sldId id="287" r:id="rId8"/>
    <p:sldId id="258" r:id="rId9"/>
    <p:sldId id="286" r:id="rId10"/>
    <p:sldId id="289" r:id="rId11"/>
    <p:sldId id="275" r:id="rId12"/>
    <p:sldId id="260" r:id="rId13"/>
    <p:sldId id="259" r:id="rId14"/>
    <p:sldId id="261" r:id="rId15"/>
    <p:sldId id="262" r:id="rId16"/>
    <p:sldId id="263" r:id="rId17"/>
    <p:sldId id="265" r:id="rId18"/>
    <p:sldId id="276" r:id="rId19"/>
    <p:sldId id="277" r:id="rId20"/>
    <p:sldId id="284" r:id="rId21"/>
    <p:sldId id="285" r:id="rId22"/>
    <p:sldId id="269" r:id="rId23"/>
    <p:sldId id="292" r:id="rId24"/>
    <p:sldId id="273" r:id="rId25"/>
    <p:sldId id="29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4E71"/>
    <a:srgbClr val="C3CD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276" autoAdjust="0"/>
  </p:normalViewPr>
  <p:slideViewPr>
    <p:cSldViewPr>
      <p:cViewPr varScale="1">
        <p:scale>
          <a:sx n="77" d="100"/>
          <a:sy n="77" d="100"/>
        </p:scale>
        <p:origin x="89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No. referred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Sheet1!$A$2:$A$22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126</c:v>
                </c:pt>
                <c:pt idx="1">
                  <c:v>758</c:v>
                </c:pt>
                <c:pt idx="2">
                  <c:v>709</c:v>
                </c:pt>
                <c:pt idx="3">
                  <c:v>803</c:v>
                </c:pt>
                <c:pt idx="4">
                  <c:v>697</c:v>
                </c:pt>
                <c:pt idx="5">
                  <c:v>745</c:v>
                </c:pt>
                <c:pt idx="6">
                  <c:v>811</c:v>
                </c:pt>
                <c:pt idx="7">
                  <c:v>872</c:v>
                </c:pt>
                <c:pt idx="8">
                  <c:v>947</c:v>
                </c:pt>
                <c:pt idx="9" formatCode="#,##0">
                  <c:v>1199</c:v>
                </c:pt>
                <c:pt idx="10" formatCode="#,##0">
                  <c:v>1216</c:v>
                </c:pt>
                <c:pt idx="11" formatCode="#,##0">
                  <c:v>1628</c:v>
                </c:pt>
                <c:pt idx="12" formatCode="#,##0">
                  <c:v>2210</c:v>
                </c:pt>
                <c:pt idx="13" formatCode="#,##0">
                  <c:v>2341</c:v>
                </c:pt>
                <c:pt idx="14" formatCode="#,##0">
                  <c:v>2221</c:v>
                </c:pt>
                <c:pt idx="15" formatCode="#,##0">
                  <c:v>2368</c:v>
                </c:pt>
                <c:pt idx="16" formatCode="#,##0">
                  <c:v>2211</c:v>
                </c:pt>
                <c:pt idx="17" formatCode="#,##0">
                  <c:v>1756</c:v>
                </c:pt>
                <c:pt idx="18" formatCode="#,##0">
                  <c:v>1937</c:v>
                </c:pt>
                <c:pt idx="19" formatCode="#,##0">
                  <c:v>1774</c:v>
                </c:pt>
                <c:pt idx="20">
                  <c:v>216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517-408A-B20F-8C3569540C3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No. with CHI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Sheet1!$A$2:$A$22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Sheet1!$C$2:$C$22</c:f>
              <c:numCache>
                <c:formatCode>General</c:formatCode>
                <c:ptCount val="21"/>
                <c:pt idx="0">
                  <c:v>115</c:v>
                </c:pt>
                <c:pt idx="1">
                  <c:v>713</c:v>
                </c:pt>
                <c:pt idx="2">
                  <c:v>676</c:v>
                </c:pt>
                <c:pt idx="3">
                  <c:v>761</c:v>
                </c:pt>
                <c:pt idx="4">
                  <c:v>661</c:v>
                </c:pt>
                <c:pt idx="5">
                  <c:v>723</c:v>
                </c:pt>
                <c:pt idx="6">
                  <c:v>774</c:v>
                </c:pt>
                <c:pt idx="7">
                  <c:v>839</c:v>
                </c:pt>
                <c:pt idx="8">
                  <c:v>911</c:v>
                </c:pt>
                <c:pt idx="9" formatCode="#,##0">
                  <c:v>1138</c:v>
                </c:pt>
                <c:pt idx="10" formatCode="#,##0">
                  <c:v>1166</c:v>
                </c:pt>
                <c:pt idx="11" formatCode="#,##0">
                  <c:v>1540</c:v>
                </c:pt>
                <c:pt idx="12" formatCode="#,##0">
                  <c:v>2045</c:v>
                </c:pt>
                <c:pt idx="13" formatCode="#,##0">
                  <c:v>2126</c:v>
                </c:pt>
                <c:pt idx="14" formatCode="#,##0">
                  <c:v>2003</c:v>
                </c:pt>
                <c:pt idx="15" formatCode="#,##0">
                  <c:v>2164</c:v>
                </c:pt>
                <c:pt idx="16" formatCode="#,##0">
                  <c:v>2016</c:v>
                </c:pt>
                <c:pt idx="17" formatCode="#,##0">
                  <c:v>1594</c:v>
                </c:pt>
                <c:pt idx="18">
                  <c:v>1742</c:v>
                </c:pt>
                <c:pt idx="19" formatCode="#,##0">
                  <c:v>1588</c:v>
                </c:pt>
                <c:pt idx="20">
                  <c:v>185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517-408A-B20F-8C3569540C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097088"/>
        <c:axId val="39098624"/>
      </c:lineChart>
      <c:catAx>
        <c:axId val="39097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098624"/>
        <c:crosses val="autoZero"/>
        <c:auto val="1"/>
        <c:lblAlgn val="ctr"/>
        <c:lblOffset val="100"/>
        <c:noMultiLvlLbl val="0"/>
      </c:catAx>
      <c:valAx>
        <c:axId val="39098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097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smtClean="0"/>
              <a:t>Sex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45</c:v>
                </c:pt>
                <c:pt idx="1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2B-4E19-A9B5-CD1DDE7866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717504"/>
        <c:axId val="39723392"/>
      </c:barChart>
      <c:catAx>
        <c:axId val="39717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723392"/>
        <c:crosses val="autoZero"/>
        <c:auto val="1"/>
        <c:lblAlgn val="ctr"/>
        <c:lblOffset val="100"/>
        <c:noMultiLvlLbl val="0"/>
      </c:catAx>
      <c:valAx>
        <c:axId val="39723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717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smtClean="0"/>
              <a:t>Age at referral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Pre-birth</c:v>
                </c:pt>
                <c:pt idx="1">
                  <c:v>0-4yrs</c:v>
                </c:pt>
                <c:pt idx="2">
                  <c:v>5-9yrs</c:v>
                </c:pt>
                <c:pt idx="3">
                  <c:v>10-14yrs</c:v>
                </c:pt>
                <c:pt idx="4">
                  <c:v>15+yrs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</c:v>
                </c:pt>
                <c:pt idx="1">
                  <c:v>27</c:v>
                </c:pt>
                <c:pt idx="2">
                  <c:v>27</c:v>
                </c:pt>
                <c:pt idx="3">
                  <c:v>31</c:v>
                </c:pt>
                <c:pt idx="4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CB-46A3-B95C-8753F62ABD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752448"/>
        <c:axId val="39753984"/>
      </c:barChart>
      <c:catAx>
        <c:axId val="39752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753984"/>
        <c:crosses val="autoZero"/>
        <c:auto val="1"/>
        <c:lblAlgn val="ctr"/>
        <c:lblOffset val="100"/>
        <c:noMultiLvlLbl val="0"/>
      </c:catAx>
      <c:valAx>
        <c:axId val="39753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752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smtClean="0"/>
              <a:t>Deprivation quintile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1 - Most deprived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Least Deprived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37</c:v>
                </c:pt>
                <c:pt idx="1">
                  <c:v>21</c:v>
                </c:pt>
                <c:pt idx="2">
                  <c:v>17</c:v>
                </c:pt>
                <c:pt idx="3">
                  <c:v>10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4A-47B9-A945-E25E864BD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774848"/>
        <c:axId val="39866752"/>
      </c:barChart>
      <c:catAx>
        <c:axId val="39774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866752"/>
        <c:crosses val="autoZero"/>
        <c:auto val="1"/>
        <c:lblAlgn val="ctr"/>
        <c:lblOffset val="100"/>
        <c:noMultiLvlLbl val="0"/>
      </c:catAx>
      <c:valAx>
        <c:axId val="39866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774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smtClean="0"/>
              <a:t>Usual Residence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Edinburgh</c:v>
                </c:pt>
                <c:pt idx="1">
                  <c:v>Rest of Lothian</c:v>
                </c:pt>
                <c:pt idx="2">
                  <c:v>Other/unknown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93</c:v>
                </c:pt>
                <c:pt idx="1">
                  <c:v>6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A5-44FE-8758-85474317E6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846400"/>
        <c:axId val="75847936"/>
      </c:barChart>
      <c:catAx>
        <c:axId val="7584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847936"/>
        <c:crosses val="autoZero"/>
        <c:auto val="1"/>
        <c:lblAlgn val="ctr"/>
        <c:lblOffset val="100"/>
        <c:noMultiLvlLbl val="0"/>
      </c:catAx>
      <c:valAx>
        <c:axId val="75847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846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Health</c:v>
                </c:pt>
                <c:pt idx="1">
                  <c:v>Education</c:v>
                </c:pt>
                <c:pt idx="2">
                  <c:v>Social Work</c:v>
                </c:pt>
                <c:pt idx="3">
                  <c:v>Police</c:v>
                </c:pt>
                <c:pt idx="4">
                  <c:v>Anon/Other/Unknown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</c:v>
                </c:pt>
                <c:pt idx="1">
                  <c:v>10</c:v>
                </c:pt>
                <c:pt idx="2">
                  <c:v>45</c:v>
                </c:pt>
                <c:pt idx="3">
                  <c:v>35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C1-49B9-AFF9-C8D3C34558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881856"/>
        <c:axId val="75887744"/>
      </c:barChart>
      <c:catAx>
        <c:axId val="75881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887744"/>
        <c:crosses val="autoZero"/>
        <c:auto val="1"/>
        <c:lblAlgn val="ctr"/>
        <c:lblOffset val="100"/>
        <c:noMultiLvlLbl val="0"/>
      </c:catAx>
      <c:valAx>
        <c:axId val="75887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881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Physical</c:v>
                </c:pt>
                <c:pt idx="1">
                  <c:v>Sexual</c:v>
                </c:pt>
                <c:pt idx="2">
                  <c:v>Emotional/neglect</c:v>
                </c:pt>
                <c:pt idx="3">
                  <c:v>Child Perpetrator/Other/Unknown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38</c:v>
                </c:pt>
                <c:pt idx="1">
                  <c:v>52</c:v>
                </c:pt>
                <c:pt idx="2">
                  <c:v>6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FE-4E4C-9421-6CC7DEC7D3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Physical</c:v>
                </c:pt>
                <c:pt idx="1">
                  <c:v>Sexual</c:v>
                </c:pt>
                <c:pt idx="2">
                  <c:v>Emotional/neglect</c:v>
                </c:pt>
                <c:pt idx="3">
                  <c:v>Child Perpetrator/Other/Unknown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45</c:v>
                </c:pt>
                <c:pt idx="1">
                  <c:v>23</c:v>
                </c:pt>
                <c:pt idx="2">
                  <c:v>5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FE-4E4C-9421-6CC7DEC7D3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805504"/>
        <c:axId val="40807040"/>
      </c:barChart>
      <c:catAx>
        <c:axId val="4080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07040"/>
        <c:crosses val="autoZero"/>
        <c:auto val="1"/>
        <c:lblAlgn val="ctr"/>
        <c:lblOffset val="100"/>
        <c:noMultiLvlLbl val="0"/>
      </c:catAx>
      <c:valAx>
        <c:axId val="40807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05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0250C9-21C1-45DA-8E94-19134F231F2C}" type="doc">
      <dgm:prSet loTypeId="urn:microsoft.com/office/officeart/2005/8/layout/radial5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49F6086-F7AA-4B3E-A048-09A6D7A7BC61}">
      <dgm:prSet phldrT="[Text]"/>
      <dgm:spPr/>
      <dgm:t>
        <a:bodyPr/>
        <a:lstStyle/>
        <a:p>
          <a:r>
            <a:rPr lang="en-US" dirty="0" smtClean="0"/>
            <a:t>ECPD</a:t>
          </a:r>
          <a:endParaRPr lang="en-US" dirty="0"/>
        </a:p>
      </dgm:t>
    </dgm:pt>
    <dgm:pt modelId="{4A1C150F-E87B-4F99-9141-164D0C702667}" type="parTrans" cxnId="{298008D9-8112-4E21-B068-246764D37DDA}">
      <dgm:prSet/>
      <dgm:spPr/>
      <dgm:t>
        <a:bodyPr/>
        <a:lstStyle/>
        <a:p>
          <a:endParaRPr lang="en-US"/>
        </a:p>
      </dgm:t>
    </dgm:pt>
    <dgm:pt modelId="{D469A59F-A6C0-4E66-BBDF-8516E43AAFA2}" type="sibTrans" cxnId="{298008D9-8112-4E21-B068-246764D37DDA}">
      <dgm:prSet/>
      <dgm:spPr/>
      <dgm:t>
        <a:bodyPr/>
        <a:lstStyle/>
        <a:p>
          <a:endParaRPr lang="en-US"/>
        </a:p>
      </dgm:t>
    </dgm:pt>
    <dgm:pt modelId="{5FC4BF46-1379-446B-81F2-BD5220AA6808}">
      <dgm:prSet phldrT="[Text]"/>
      <dgm:spPr/>
      <dgm:t>
        <a:bodyPr/>
        <a:lstStyle/>
        <a:p>
          <a:r>
            <a:rPr lang="en-US" dirty="0" smtClean="0"/>
            <a:t>Criminal Justice data</a:t>
          </a:r>
          <a:endParaRPr lang="en-US" dirty="0"/>
        </a:p>
      </dgm:t>
    </dgm:pt>
    <dgm:pt modelId="{7FC4F68B-8AEF-48A1-A625-7751D3083CD8}" type="parTrans" cxnId="{013742D1-D52E-488C-9BAE-B387F6802228}">
      <dgm:prSet/>
      <dgm:spPr/>
      <dgm:t>
        <a:bodyPr/>
        <a:lstStyle/>
        <a:p>
          <a:endParaRPr lang="en-US"/>
        </a:p>
      </dgm:t>
    </dgm:pt>
    <dgm:pt modelId="{F228ED68-2D3A-4D1A-B910-DC58988E91A3}" type="sibTrans" cxnId="{013742D1-D52E-488C-9BAE-B387F6802228}">
      <dgm:prSet/>
      <dgm:spPr/>
      <dgm:t>
        <a:bodyPr/>
        <a:lstStyle/>
        <a:p>
          <a:endParaRPr lang="en-US"/>
        </a:p>
      </dgm:t>
    </dgm:pt>
    <dgm:pt modelId="{731BCFEF-F7AA-4026-BCE2-30D9C1617B50}">
      <dgm:prSet phldrT="[Text]"/>
      <dgm:spPr/>
      <dgm:t>
        <a:bodyPr/>
        <a:lstStyle/>
        <a:p>
          <a:r>
            <a:rPr lang="en-US" dirty="0" smtClean="0"/>
            <a:t>Social work data</a:t>
          </a:r>
          <a:endParaRPr lang="en-US" dirty="0"/>
        </a:p>
      </dgm:t>
    </dgm:pt>
    <dgm:pt modelId="{63755CBD-784A-4B96-8F51-0FF2ED055560}" type="parTrans" cxnId="{07B93D83-E17D-4B17-B4DE-20B3A6A7B742}">
      <dgm:prSet/>
      <dgm:spPr/>
      <dgm:t>
        <a:bodyPr/>
        <a:lstStyle/>
        <a:p>
          <a:endParaRPr lang="en-US"/>
        </a:p>
      </dgm:t>
    </dgm:pt>
    <dgm:pt modelId="{7F4545D9-6405-4A73-9833-94E2CC5916A9}" type="sibTrans" cxnId="{07B93D83-E17D-4B17-B4DE-20B3A6A7B742}">
      <dgm:prSet/>
      <dgm:spPr/>
      <dgm:t>
        <a:bodyPr/>
        <a:lstStyle/>
        <a:p>
          <a:endParaRPr lang="en-US"/>
        </a:p>
      </dgm:t>
    </dgm:pt>
    <dgm:pt modelId="{68FEB3F7-A34D-4AA0-96D2-CDB945501D15}">
      <dgm:prSet phldrT="[Text]"/>
      <dgm:spPr/>
      <dgm:t>
        <a:bodyPr/>
        <a:lstStyle/>
        <a:p>
          <a:r>
            <a:rPr lang="en-US" dirty="0" smtClean="0"/>
            <a:t>Health data</a:t>
          </a:r>
          <a:endParaRPr lang="en-US" dirty="0"/>
        </a:p>
      </dgm:t>
    </dgm:pt>
    <dgm:pt modelId="{5FF5637D-5942-4242-9893-E12F4F8C42B6}" type="parTrans" cxnId="{EE3A733E-FE23-4506-9F7F-3779331DE187}">
      <dgm:prSet/>
      <dgm:spPr/>
      <dgm:t>
        <a:bodyPr/>
        <a:lstStyle/>
        <a:p>
          <a:endParaRPr lang="en-US"/>
        </a:p>
      </dgm:t>
    </dgm:pt>
    <dgm:pt modelId="{06D20B01-C2D6-417C-A4DD-C0D42087B7B5}" type="sibTrans" cxnId="{EE3A733E-FE23-4506-9F7F-3779331DE187}">
      <dgm:prSet/>
      <dgm:spPr/>
      <dgm:t>
        <a:bodyPr/>
        <a:lstStyle/>
        <a:p>
          <a:endParaRPr lang="en-US"/>
        </a:p>
      </dgm:t>
    </dgm:pt>
    <dgm:pt modelId="{9D3DEF05-3FA4-4A65-BCAB-CB90ADD1ADA7}">
      <dgm:prSet phldrT="[Text]"/>
      <dgm:spPr/>
      <dgm:t>
        <a:bodyPr/>
        <a:lstStyle/>
        <a:p>
          <a:r>
            <a:rPr lang="en-US" dirty="0" smtClean="0"/>
            <a:t>Education data</a:t>
          </a:r>
          <a:endParaRPr lang="en-US" dirty="0"/>
        </a:p>
      </dgm:t>
    </dgm:pt>
    <dgm:pt modelId="{0D22934D-8B1C-43D1-9818-FDA3F6DDDEEC}" type="parTrans" cxnId="{80CF285C-5E35-4A9B-96F3-8ED81C364C5B}">
      <dgm:prSet/>
      <dgm:spPr/>
      <dgm:t>
        <a:bodyPr/>
        <a:lstStyle/>
        <a:p>
          <a:endParaRPr lang="en-US"/>
        </a:p>
      </dgm:t>
    </dgm:pt>
    <dgm:pt modelId="{21F8BA5B-B995-456D-970F-9B96BBF7FCCA}" type="sibTrans" cxnId="{80CF285C-5E35-4A9B-96F3-8ED81C364C5B}">
      <dgm:prSet/>
      <dgm:spPr/>
      <dgm:t>
        <a:bodyPr/>
        <a:lstStyle/>
        <a:p>
          <a:endParaRPr lang="en-US"/>
        </a:p>
      </dgm:t>
    </dgm:pt>
    <dgm:pt modelId="{08B0F8FD-8E0C-4FD5-9468-AE00C54ACC97}" type="pres">
      <dgm:prSet presAssocID="{BB0250C9-21C1-45DA-8E94-19134F231F2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B4D4236-8F12-4842-BFA5-89A07892399F}" type="pres">
      <dgm:prSet presAssocID="{749F6086-F7AA-4B3E-A048-09A6D7A7BC61}" presName="centerShape" presStyleLbl="node0" presStyleIdx="0" presStyleCnt="1"/>
      <dgm:spPr/>
      <dgm:t>
        <a:bodyPr/>
        <a:lstStyle/>
        <a:p>
          <a:endParaRPr lang="en-US"/>
        </a:p>
      </dgm:t>
    </dgm:pt>
    <dgm:pt modelId="{C49152FE-51FE-4E2D-AA0B-6898C04EF6C7}" type="pres">
      <dgm:prSet presAssocID="{7FC4F68B-8AEF-48A1-A625-7751D3083CD8}" presName="parTrans" presStyleLbl="sibTrans2D1" presStyleIdx="0" presStyleCnt="4"/>
      <dgm:spPr/>
      <dgm:t>
        <a:bodyPr/>
        <a:lstStyle/>
        <a:p>
          <a:endParaRPr lang="en-US"/>
        </a:p>
      </dgm:t>
    </dgm:pt>
    <dgm:pt modelId="{CC9DF11C-8705-40D4-9363-275C95F1A0EF}" type="pres">
      <dgm:prSet presAssocID="{7FC4F68B-8AEF-48A1-A625-7751D3083CD8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A28C7254-A320-4E46-96C7-9928DACE709A}" type="pres">
      <dgm:prSet presAssocID="{5FC4BF46-1379-446B-81F2-BD5220AA680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5B8C52-33C6-474A-B792-C73DC709AB2B}" type="pres">
      <dgm:prSet presAssocID="{63755CBD-784A-4B96-8F51-0FF2ED055560}" presName="parTrans" presStyleLbl="sibTrans2D1" presStyleIdx="1" presStyleCnt="4"/>
      <dgm:spPr/>
      <dgm:t>
        <a:bodyPr/>
        <a:lstStyle/>
        <a:p>
          <a:endParaRPr lang="en-US"/>
        </a:p>
      </dgm:t>
    </dgm:pt>
    <dgm:pt modelId="{8E940ECC-0BC3-421E-ABF9-172B0142D591}" type="pres">
      <dgm:prSet presAssocID="{63755CBD-784A-4B96-8F51-0FF2ED055560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00B84546-A3DD-4C43-B19B-2398E08BC74E}" type="pres">
      <dgm:prSet presAssocID="{731BCFEF-F7AA-4026-BCE2-30D9C1617B5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A4779-038C-48BC-A844-6B67DD0B6B35}" type="pres">
      <dgm:prSet presAssocID="{5FF5637D-5942-4242-9893-E12F4F8C42B6}" presName="parTrans" presStyleLbl="sibTrans2D1" presStyleIdx="2" presStyleCnt="4"/>
      <dgm:spPr/>
      <dgm:t>
        <a:bodyPr/>
        <a:lstStyle/>
        <a:p>
          <a:endParaRPr lang="en-US"/>
        </a:p>
      </dgm:t>
    </dgm:pt>
    <dgm:pt modelId="{1A3ABA39-688C-4C37-A055-8E6667E65A6B}" type="pres">
      <dgm:prSet presAssocID="{5FF5637D-5942-4242-9893-E12F4F8C42B6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CA58E2E-DC5B-4BEC-8265-DCDCCCA6C061}" type="pres">
      <dgm:prSet presAssocID="{68FEB3F7-A34D-4AA0-96D2-CDB945501D1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916E98-46A0-4CF0-ADF2-A918AF502538}" type="pres">
      <dgm:prSet presAssocID="{0D22934D-8B1C-43D1-9818-FDA3F6DDDEEC}" presName="parTrans" presStyleLbl="sibTrans2D1" presStyleIdx="3" presStyleCnt="4"/>
      <dgm:spPr/>
      <dgm:t>
        <a:bodyPr/>
        <a:lstStyle/>
        <a:p>
          <a:endParaRPr lang="en-US"/>
        </a:p>
      </dgm:t>
    </dgm:pt>
    <dgm:pt modelId="{01D3867E-F334-4FD5-9433-A7953BF15DEA}" type="pres">
      <dgm:prSet presAssocID="{0D22934D-8B1C-43D1-9818-FDA3F6DDDEEC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527C05EA-F734-48C6-9C57-82539644E5B3}" type="pres">
      <dgm:prSet presAssocID="{9D3DEF05-3FA4-4A65-BCAB-CB90ADD1ADA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CC66610-93E3-4E76-BA26-D4EF33D035CB}" type="presOf" srcId="{68FEB3F7-A34D-4AA0-96D2-CDB945501D15}" destId="{BCA58E2E-DC5B-4BEC-8265-DCDCCCA6C061}" srcOrd="0" destOrd="0" presId="urn:microsoft.com/office/officeart/2005/8/layout/radial5"/>
    <dgm:cxn modelId="{013742D1-D52E-488C-9BAE-B387F6802228}" srcId="{749F6086-F7AA-4B3E-A048-09A6D7A7BC61}" destId="{5FC4BF46-1379-446B-81F2-BD5220AA6808}" srcOrd="0" destOrd="0" parTransId="{7FC4F68B-8AEF-48A1-A625-7751D3083CD8}" sibTransId="{F228ED68-2D3A-4D1A-B910-DC58988E91A3}"/>
    <dgm:cxn modelId="{8E12F39F-77C4-4E2B-9F9D-F2C70E22C01D}" type="presOf" srcId="{9D3DEF05-3FA4-4A65-BCAB-CB90ADD1ADA7}" destId="{527C05EA-F734-48C6-9C57-82539644E5B3}" srcOrd="0" destOrd="0" presId="urn:microsoft.com/office/officeart/2005/8/layout/radial5"/>
    <dgm:cxn modelId="{6F98832B-D3A1-4AA9-ABEF-BE615A642830}" type="presOf" srcId="{0D22934D-8B1C-43D1-9818-FDA3F6DDDEEC}" destId="{94916E98-46A0-4CF0-ADF2-A918AF502538}" srcOrd="0" destOrd="0" presId="urn:microsoft.com/office/officeart/2005/8/layout/radial5"/>
    <dgm:cxn modelId="{2EE5946C-8607-44A8-80B5-0D25614E514C}" type="presOf" srcId="{0D22934D-8B1C-43D1-9818-FDA3F6DDDEEC}" destId="{01D3867E-F334-4FD5-9433-A7953BF15DEA}" srcOrd="1" destOrd="0" presId="urn:microsoft.com/office/officeart/2005/8/layout/radial5"/>
    <dgm:cxn modelId="{F31F01EA-863B-4559-88A9-70E0B7C994F7}" type="presOf" srcId="{5FF5637D-5942-4242-9893-E12F4F8C42B6}" destId="{269A4779-038C-48BC-A844-6B67DD0B6B35}" srcOrd="0" destOrd="0" presId="urn:microsoft.com/office/officeart/2005/8/layout/radial5"/>
    <dgm:cxn modelId="{E8F2500C-ECC0-4374-9F3E-747E50EDE1E4}" type="presOf" srcId="{5FC4BF46-1379-446B-81F2-BD5220AA6808}" destId="{A28C7254-A320-4E46-96C7-9928DACE709A}" srcOrd="0" destOrd="0" presId="urn:microsoft.com/office/officeart/2005/8/layout/radial5"/>
    <dgm:cxn modelId="{298008D9-8112-4E21-B068-246764D37DDA}" srcId="{BB0250C9-21C1-45DA-8E94-19134F231F2C}" destId="{749F6086-F7AA-4B3E-A048-09A6D7A7BC61}" srcOrd="0" destOrd="0" parTransId="{4A1C150F-E87B-4F99-9141-164D0C702667}" sibTransId="{D469A59F-A6C0-4E66-BBDF-8516E43AAFA2}"/>
    <dgm:cxn modelId="{12E4D099-13DF-45C7-A5F1-A45CB711B817}" type="presOf" srcId="{63755CBD-784A-4B96-8F51-0FF2ED055560}" destId="{8E940ECC-0BC3-421E-ABF9-172B0142D591}" srcOrd="1" destOrd="0" presId="urn:microsoft.com/office/officeart/2005/8/layout/radial5"/>
    <dgm:cxn modelId="{33AE2DFA-73D6-49E9-8B50-A6396A829A98}" type="presOf" srcId="{5FF5637D-5942-4242-9893-E12F4F8C42B6}" destId="{1A3ABA39-688C-4C37-A055-8E6667E65A6B}" srcOrd="1" destOrd="0" presId="urn:microsoft.com/office/officeart/2005/8/layout/radial5"/>
    <dgm:cxn modelId="{07B93D83-E17D-4B17-B4DE-20B3A6A7B742}" srcId="{749F6086-F7AA-4B3E-A048-09A6D7A7BC61}" destId="{731BCFEF-F7AA-4026-BCE2-30D9C1617B50}" srcOrd="1" destOrd="0" parTransId="{63755CBD-784A-4B96-8F51-0FF2ED055560}" sibTransId="{7F4545D9-6405-4A73-9833-94E2CC5916A9}"/>
    <dgm:cxn modelId="{6CFB0E65-9C3F-47D9-844A-EE3211669FAA}" type="presOf" srcId="{BB0250C9-21C1-45DA-8E94-19134F231F2C}" destId="{08B0F8FD-8E0C-4FD5-9468-AE00C54ACC97}" srcOrd="0" destOrd="0" presId="urn:microsoft.com/office/officeart/2005/8/layout/radial5"/>
    <dgm:cxn modelId="{EE3A733E-FE23-4506-9F7F-3779331DE187}" srcId="{749F6086-F7AA-4B3E-A048-09A6D7A7BC61}" destId="{68FEB3F7-A34D-4AA0-96D2-CDB945501D15}" srcOrd="2" destOrd="0" parTransId="{5FF5637D-5942-4242-9893-E12F4F8C42B6}" sibTransId="{06D20B01-C2D6-417C-A4DD-C0D42087B7B5}"/>
    <dgm:cxn modelId="{8F294F7C-D94D-4596-9172-01CEA487063C}" type="presOf" srcId="{7FC4F68B-8AEF-48A1-A625-7751D3083CD8}" destId="{C49152FE-51FE-4E2D-AA0B-6898C04EF6C7}" srcOrd="0" destOrd="0" presId="urn:microsoft.com/office/officeart/2005/8/layout/radial5"/>
    <dgm:cxn modelId="{80CF285C-5E35-4A9B-96F3-8ED81C364C5B}" srcId="{749F6086-F7AA-4B3E-A048-09A6D7A7BC61}" destId="{9D3DEF05-3FA4-4A65-BCAB-CB90ADD1ADA7}" srcOrd="3" destOrd="0" parTransId="{0D22934D-8B1C-43D1-9818-FDA3F6DDDEEC}" sibTransId="{21F8BA5B-B995-456D-970F-9B96BBF7FCCA}"/>
    <dgm:cxn modelId="{C31F48FB-E05F-41E7-8883-C3DEADA92C1E}" type="presOf" srcId="{731BCFEF-F7AA-4026-BCE2-30D9C1617B50}" destId="{00B84546-A3DD-4C43-B19B-2398E08BC74E}" srcOrd="0" destOrd="0" presId="urn:microsoft.com/office/officeart/2005/8/layout/radial5"/>
    <dgm:cxn modelId="{F28F6FF8-5918-4284-90D8-5333B1F9E668}" type="presOf" srcId="{63755CBD-784A-4B96-8F51-0FF2ED055560}" destId="{C75B8C52-33C6-474A-B792-C73DC709AB2B}" srcOrd="0" destOrd="0" presId="urn:microsoft.com/office/officeart/2005/8/layout/radial5"/>
    <dgm:cxn modelId="{FD0B515D-17E4-453A-8E79-C298DEA9D498}" type="presOf" srcId="{749F6086-F7AA-4B3E-A048-09A6D7A7BC61}" destId="{BB4D4236-8F12-4842-BFA5-89A07892399F}" srcOrd="0" destOrd="0" presId="urn:microsoft.com/office/officeart/2005/8/layout/radial5"/>
    <dgm:cxn modelId="{DC344469-91CE-4A88-91BE-61FCF8986EC8}" type="presOf" srcId="{7FC4F68B-8AEF-48A1-A625-7751D3083CD8}" destId="{CC9DF11C-8705-40D4-9363-275C95F1A0EF}" srcOrd="1" destOrd="0" presId="urn:microsoft.com/office/officeart/2005/8/layout/radial5"/>
    <dgm:cxn modelId="{556C6B8E-B019-482A-B9F5-7678B789AA16}" type="presParOf" srcId="{08B0F8FD-8E0C-4FD5-9468-AE00C54ACC97}" destId="{BB4D4236-8F12-4842-BFA5-89A07892399F}" srcOrd="0" destOrd="0" presId="urn:microsoft.com/office/officeart/2005/8/layout/radial5"/>
    <dgm:cxn modelId="{10255376-4D0D-4660-B5EB-B25697F60DAE}" type="presParOf" srcId="{08B0F8FD-8E0C-4FD5-9468-AE00C54ACC97}" destId="{C49152FE-51FE-4E2D-AA0B-6898C04EF6C7}" srcOrd="1" destOrd="0" presId="urn:microsoft.com/office/officeart/2005/8/layout/radial5"/>
    <dgm:cxn modelId="{725C1A2A-2B2D-4615-967D-722CB4B33727}" type="presParOf" srcId="{C49152FE-51FE-4E2D-AA0B-6898C04EF6C7}" destId="{CC9DF11C-8705-40D4-9363-275C95F1A0EF}" srcOrd="0" destOrd="0" presId="urn:microsoft.com/office/officeart/2005/8/layout/radial5"/>
    <dgm:cxn modelId="{ABA7513C-E46A-445F-A7D2-607E12718693}" type="presParOf" srcId="{08B0F8FD-8E0C-4FD5-9468-AE00C54ACC97}" destId="{A28C7254-A320-4E46-96C7-9928DACE709A}" srcOrd="2" destOrd="0" presId="urn:microsoft.com/office/officeart/2005/8/layout/radial5"/>
    <dgm:cxn modelId="{DAD7C705-8946-4ADA-AADA-36EE6899C46B}" type="presParOf" srcId="{08B0F8FD-8E0C-4FD5-9468-AE00C54ACC97}" destId="{C75B8C52-33C6-474A-B792-C73DC709AB2B}" srcOrd="3" destOrd="0" presId="urn:microsoft.com/office/officeart/2005/8/layout/radial5"/>
    <dgm:cxn modelId="{EB81D2A6-968B-4A4B-A058-81B8D2AE68B8}" type="presParOf" srcId="{C75B8C52-33C6-474A-B792-C73DC709AB2B}" destId="{8E940ECC-0BC3-421E-ABF9-172B0142D591}" srcOrd="0" destOrd="0" presId="urn:microsoft.com/office/officeart/2005/8/layout/radial5"/>
    <dgm:cxn modelId="{65064F28-DE90-4BCB-9F7F-F12865274FED}" type="presParOf" srcId="{08B0F8FD-8E0C-4FD5-9468-AE00C54ACC97}" destId="{00B84546-A3DD-4C43-B19B-2398E08BC74E}" srcOrd="4" destOrd="0" presId="urn:microsoft.com/office/officeart/2005/8/layout/radial5"/>
    <dgm:cxn modelId="{5284DE31-A994-40E9-841D-941D880314D2}" type="presParOf" srcId="{08B0F8FD-8E0C-4FD5-9468-AE00C54ACC97}" destId="{269A4779-038C-48BC-A844-6B67DD0B6B35}" srcOrd="5" destOrd="0" presId="urn:microsoft.com/office/officeart/2005/8/layout/radial5"/>
    <dgm:cxn modelId="{57B5B3F5-6B3F-4069-8745-1BD985C6DF61}" type="presParOf" srcId="{269A4779-038C-48BC-A844-6B67DD0B6B35}" destId="{1A3ABA39-688C-4C37-A055-8E6667E65A6B}" srcOrd="0" destOrd="0" presId="urn:microsoft.com/office/officeart/2005/8/layout/radial5"/>
    <dgm:cxn modelId="{88A32588-7B89-4ACA-B792-F4B593F7F6C5}" type="presParOf" srcId="{08B0F8FD-8E0C-4FD5-9468-AE00C54ACC97}" destId="{BCA58E2E-DC5B-4BEC-8265-DCDCCCA6C061}" srcOrd="6" destOrd="0" presId="urn:microsoft.com/office/officeart/2005/8/layout/radial5"/>
    <dgm:cxn modelId="{9536E0EB-4343-4C68-83AB-BBC9DCF90195}" type="presParOf" srcId="{08B0F8FD-8E0C-4FD5-9468-AE00C54ACC97}" destId="{94916E98-46A0-4CF0-ADF2-A918AF502538}" srcOrd="7" destOrd="0" presId="urn:microsoft.com/office/officeart/2005/8/layout/radial5"/>
    <dgm:cxn modelId="{B59B8720-91CE-4963-A682-56DEC68EBB09}" type="presParOf" srcId="{94916E98-46A0-4CF0-ADF2-A918AF502538}" destId="{01D3867E-F334-4FD5-9433-A7953BF15DEA}" srcOrd="0" destOrd="0" presId="urn:microsoft.com/office/officeart/2005/8/layout/radial5"/>
    <dgm:cxn modelId="{EC4038D4-F741-461E-B75C-A5209B54B025}" type="presParOf" srcId="{08B0F8FD-8E0C-4FD5-9468-AE00C54ACC97}" destId="{527C05EA-F734-48C6-9C57-82539644E5B3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4D4236-8F12-4842-BFA5-89A07892399F}">
      <dsp:nvSpPr>
        <dsp:cNvPr id="0" name=""/>
        <dsp:cNvSpPr/>
      </dsp:nvSpPr>
      <dsp:spPr>
        <a:xfrm>
          <a:off x="3534147" y="1629941"/>
          <a:ext cx="1161305" cy="11613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ECPD</a:t>
          </a:r>
          <a:endParaRPr lang="en-US" sz="2700" kern="1200" dirty="0"/>
        </a:p>
      </dsp:txBody>
      <dsp:txXfrm>
        <a:off x="3704216" y="1800010"/>
        <a:ext cx="821167" cy="821167"/>
      </dsp:txXfrm>
    </dsp:sp>
    <dsp:sp modelId="{C49152FE-51FE-4E2D-AA0B-6898C04EF6C7}">
      <dsp:nvSpPr>
        <dsp:cNvPr id="0" name=""/>
        <dsp:cNvSpPr/>
      </dsp:nvSpPr>
      <dsp:spPr>
        <a:xfrm rot="16200000">
          <a:off x="3991396" y="1206667"/>
          <a:ext cx="246807" cy="3948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4028417" y="1322657"/>
        <a:ext cx="172765" cy="236905"/>
      </dsp:txXfrm>
    </dsp:sp>
    <dsp:sp modelId="{A28C7254-A320-4E46-96C7-9928DACE709A}">
      <dsp:nvSpPr>
        <dsp:cNvPr id="0" name=""/>
        <dsp:cNvSpPr/>
      </dsp:nvSpPr>
      <dsp:spPr>
        <a:xfrm>
          <a:off x="3534147" y="2960"/>
          <a:ext cx="1161305" cy="116130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Criminal Justice data</a:t>
          </a:r>
          <a:endParaRPr lang="en-US" sz="1500" kern="1200" dirty="0"/>
        </a:p>
      </dsp:txBody>
      <dsp:txXfrm>
        <a:off x="3704216" y="173029"/>
        <a:ext cx="821167" cy="821167"/>
      </dsp:txXfrm>
    </dsp:sp>
    <dsp:sp modelId="{C75B8C52-33C6-474A-B792-C73DC709AB2B}">
      <dsp:nvSpPr>
        <dsp:cNvPr id="0" name=""/>
        <dsp:cNvSpPr/>
      </dsp:nvSpPr>
      <dsp:spPr>
        <a:xfrm>
          <a:off x="4797901" y="2013172"/>
          <a:ext cx="246807" cy="3948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4797901" y="2092141"/>
        <a:ext cx="172765" cy="236905"/>
      </dsp:txXfrm>
    </dsp:sp>
    <dsp:sp modelId="{00B84546-A3DD-4C43-B19B-2398E08BC74E}">
      <dsp:nvSpPr>
        <dsp:cNvPr id="0" name=""/>
        <dsp:cNvSpPr/>
      </dsp:nvSpPr>
      <dsp:spPr>
        <a:xfrm>
          <a:off x="5161127" y="1629941"/>
          <a:ext cx="1161305" cy="1161305"/>
        </a:xfrm>
        <a:prstGeom prst="ellipse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Social work data</a:t>
          </a:r>
          <a:endParaRPr lang="en-US" sz="1500" kern="1200" dirty="0"/>
        </a:p>
      </dsp:txBody>
      <dsp:txXfrm>
        <a:off x="5331196" y="1800010"/>
        <a:ext cx="821167" cy="821167"/>
      </dsp:txXfrm>
    </dsp:sp>
    <dsp:sp modelId="{269A4779-038C-48BC-A844-6B67DD0B6B35}">
      <dsp:nvSpPr>
        <dsp:cNvPr id="0" name=""/>
        <dsp:cNvSpPr/>
      </dsp:nvSpPr>
      <dsp:spPr>
        <a:xfrm rot="5400000">
          <a:off x="3991396" y="2819676"/>
          <a:ext cx="246807" cy="3948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4028417" y="2861624"/>
        <a:ext cx="172765" cy="236905"/>
      </dsp:txXfrm>
    </dsp:sp>
    <dsp:sp modelId="{BCA58E2E-DC5B-4BEC-8265-DCDCCCA6C061}">
      <dsp:nvSpPr>
        <dsp:cNvPr id="0" name=""/>
        <dsp:cNvSpPr/>
      </dsp:nvSpPr>
      <dsp:spPr>
        <a:xfrm>
          <a:off x="3534147" y="3256921"/>
          <a:ext cx="1161305" cy="1161305"/>
        </a:xfrm>
        <a:prstGeom prst="ellipse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Health data</a:t>
          </a:r>
          <a:endParaRPr lang="en-US" sz="1500" kern="1200" dirty="0"/>
        </a:p>
      </dsp:txBody>
      <dsp:txXfrm>
        <a:off x="3704216" y="3426990"/>
        <a:ext cx="821167" cy="821167"/>
      </dsp:txXfrm>
    </dsp:sp>
    <dsp:sp modelId="{94916E98-46A0-4CF0-ADF2-A918AF502538}">
      <dsp:nvSpPr>
        <dsp:cNvPr id="0" name=""/>
        <dsp:cNvSpPr/>
      </dsp:nvSpPr>
      <dsp:spPr>
        <a:xfrm rot="10800000">
          <a:off x="3184891" y="2013172"/>
          <a:ext cx="246807" cy="3948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10800000">
        <a:off x="3258933" y="2092141"/>
        <a:ext cx="172765" cy="236905"/>
      </dsp:txXfrm>
    </dsp:sp>
    <dsp:sp modelId="{527C05EA-F734-48C6-9C57-82539644E5B3}">
      <dsp:nvSpPr>
        <dsp:cNvPr id="0" name=""/>
        <dsp:cNvSpPr/>
      </dsp:nvSpPr>
      <dsp:spPr>
        <a:xfrm>
          <a:off x="1907166" y="1629941"/>
          <a:ext cx="1161305" cy="1161305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Education data</a:t>
          </a:r>
          <a:endParaRPr lang="en-US" sz="1500" kern="1200" dirty="0"/>
        </a:p>
      </dsp:txBody>
      <dsp:txXfrm>
        <a:off x="2077235" y="1800010"/>
        <a:ext cx="821167" cy="8211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0.83375</cdr:x>
      <cdr:y>0.04691</cdr:y>
    </cdr:from>
    <cdr:to>
      <cdr:x>1</cdr:x>
      <cdr:y>0.11206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61448" y="207419"/>
          <a:ext cx="136815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100" i="1" dirty="0" smtClean="0"/>
            <a:t>Base=27288</a:t>
          </a:r>
          <a:endParaRPr lang="en-GB" sz="1100" i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0.7044</cdr:x>
      <cdr:y>0.95114</cdr:y>
    </cdr:from>
    <cdr:to>
      <cdr:x>0.91439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96911" y="4464496"/>
          <a:ext cx="172819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  <cdr:relSizeAnchor xmlns:cdr="http://schemas.openxmlformats.org/drawingml/2006/chartDrawing">
    <cdr:from>
      <cdr:x>0.72492</cdr:x>
      <cdr:y>0.06405</cdr:y>
    </cdr:from>
    <cdr:to>
      <cdr:x>0.96992</cdr:x>
      <cdr:y>0.12028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965839" y="283170"/>
          <a:ext cx="2016224" cy="2486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i="1" dirty="0" smtClean="0"/>
            <a:t>Base: F=10119; M=9901</a:t>
          </a:r>
          <a:endParaRPr lang="en-GB" sz="1400" i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56E13-13AA-4F9C-A38B-F50811FDCA18}" type="datetimeFigureOut">
              <a:rPr lang="en-GB" smtClean="0"/>
              <a:pPr/>
              <a:t>11/09/2019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6922F-0841-4D2F-BFBA-0D5E093581F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82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6922F-0841-4D2F-BFBA-0D5E093581F6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0598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850723D3-0E26-47E9-A3DA-4B84DA990629}" type="slidenum">
              <a:rPr lang="en-GB"/>
              <a:pPr/>
              <a:t>21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6922F-0841-4D2F-BFBA-0D5E093581F6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036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6922F-0841-4D2F-BFBA-0D5E093581F6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477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E71C1D-5147-439B-8A8A-939228B5FF65}" type="slidenum">
              <a:rPr lang="en-US"/>
              <a:pPr/>
              <a:t>5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D49A7C-A6D7-4B51-BE3E-7A1FA49F03C9}" type="slidenum">
              <a:rPr lang="en-US"/>
              <a:pPr/>
              <a:t>6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6922F-0841-4D2F-BFBA-0D5E093581F6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772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6922F-0841-4D2F-BFBA-0D5E093581F6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6922F-0841-4D2F-BFBA-0D5E093581F6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700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6922F-0841-4D2F-BFBA-0D5E093581F6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01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1BBA6D98-A4B7-4EF4-8FF8-53D574BED160}" type="slidenum">
              <a:rPr lang="en-GB"/>
              <a:pPr/>
              <a:t>20</a:t>
            </a:fld>
            <a:endParaRPr lang="en-GB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baseline="0">
                <a:solidFill>
                  <a:srgbClr val="224E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Title in Arial blue bold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224E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in Arial blue regular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971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 baseline="0">
                <a:solidFill>
                  <a:srgbClr val="224E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0249" y="1600201"/>
            <a:ext cx="8229600" cy="44210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634" y="6093296"/>
            <a:ext cx="2403215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637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224E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1"/>
            <a:ext cx="4038600" cy="4421088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1"/>
            <a:ext cx="4038600" cy="4421088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634" y="6093296"/>
            <a:ext cx="2403215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643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224E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774405"/>
          </a:xfrm>
        </p:spPr>
        <p:txBody>
          <a:bodyPr/>
          <a:lstStyle>
            <a:lvl1pPr>
              <a:defRPr sz="2400" i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224E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7744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634" y="6093296"/>
            <a:ext cx="2403215" cy="576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52" y="6057368"/>
            <a:ext cx="2857144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233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634" y="6093296"/>
            <a:ext cx="2403215" cy="576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52" y="6057368"/>
            <a:ext cx="2857144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801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49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634" y="6093296"/>
            <a:ext cx="2403215" cy="5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52" y="6057368"/>
            <a:ext cx="2857144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684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224E7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sharon.vincent@northumbria.ac.uk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An Introduction to the Edinburgh Child Protection Dataset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3886200"/>
            <a:ext cx="6840760" cy="17526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Sharon Vincent, Charlotte Kirk, </a:t>
            </a:r>
          </a:p>
          <a:p>
            <a:r>
              <a:rPr lang="en-GB" sz="2800" dirty="0" smtClean="0"/>
              <a:t>Louise Marryat, Rachael Wood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093296"/>
            <a:ext cx="2565300" cy="35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72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Key variables within SCAN attendance dataset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Child identifiers (name, CHI - controlled)</a:t>
            </a:r>
          </a:p>
          <a:p>
            <a:r>
              <a:rPr lang="en-GB" dirty="0" smtClean="0"/>
              <a:t>Demographics (DOB, sex)</a:t>
            </a:r>
          </a:p>
          <a:p>
            <a:r>
              <a:rPr lang="en-GB" dirty="0" smtClean="0"/>
              <a:t>Attendance (date, reason)</a:t>
            </a:r>
          </a:p>
          <a:p>
            <a:r>
              <a:rPr lang="en-GB" dirty="0" smtClean="0"/>
              <a:t>Outcome (sexual abuse confirmed, not CP)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descriptive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Number of referrals and attendances over time, number of individual children, overlap between datasets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Basic characteristics </a:t>
            </a:r>
            <a:r>
              <a:rPr lang="en-GB" sz="2400" dirty="0"/>
              <a:t>of </a:t>
            </a:r>
            <a:r>
              <a:rPr lang="en-GB" sz="2400" dirty="0" smtClean="0"/>
              <a:t>referrals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Relationships </a:t>
            </a:r>
            <a:r>
              <a:rPr lang="en-GB" sz="2400" dirty="0"/>
              <a:t>between demographics, the nature of alleged abuse, the additional investigations undertaken, and the outcome of the </a:t>
            </a:r>
            <a:r>
              <a:rPr lang="en-GB" sz="2400" dirty="0" smtClean="0"/>
              <a:t>referral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Re-referral </a:t>
            </a:r>
            <a:r>
              <a:rPr lang="en-GB" sz="2400" dirty="0"/>
              <a:t>rate over 1 and 3 </a:t>
            </a:r>
            <a:r>
              <a:rPr lang="en-GB" sz="2400" dirty="0" smtClean="0"/>
              <a:t>years</a:t>
            </a: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093296"/>
            <a:ext cx="2565300" cy="35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87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the dataset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865836"/>
            <a:ext cx="3252496" cy="204453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093296"/>
            <a:ext cx="2565300" cy="3547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15616" y="1417638"/>
            <a:ext cx="67687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27, 545 referrals to the Edinburgh CP </a:t>
            </a:r>
            <a:r>
              <a:rPr lang="en-GB" dirty="0" err="1" smtClean="0"/>
              <a:t>Pediatric</a:t>
            </a:r>
            <a:r>
              <a:rPr lang="en-GB" dirty="0" smtClean="0"/>
              <a:t> team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Of those 93% have a CHI number attached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This comprised 16,114 individual children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 smtClean="0"/>
              <a:t>Max 16 referrals per child (median = 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4, 653 children reported as attending SCAN clinic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97% of those had a CHI number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Comprised 3,728 individual children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 smtClean="0"/>
              <a:t>Max 12 visits per child (median = 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500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Number of children </a:t>
            </a:r>
            <a:r>
              <a:rPr lang="en-GB" dirty="0"/>
              <a:t>referred by year in ECPD 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8766539"/>
              </p:ext>
            </p:extLst>
          </p:nvPr>
        </p:nvGraphicFramePr>
        <p:xfrm>
          <a:off x="430213" y="1600200"/>
          <a:ext cx="8229600" cy="4421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093296"/>
            <a:ext cx="2565300" cy="35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71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Demographics of referred children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3816023"/>
              </p:ext>
            </p:extLst>
          </p:nvPr>
        </p:nvGraphicFramePr>
        <p:xfrm>
          <a:off x="430213" y="1600200"/>
          <a:ext cx="3349699" cy="2188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093296"/>
            <a:ext cx="2565300" cy="354798"/>
          </a:xfrm>
          <a:prstGeom prst="rect">
            <a:avLst/>
          </a:prstGeom>
        </p:spPr>
      </p:pic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4582802"/>
              </p:ext>
            </p:extLst>
          </p:nvPr>
        </p:nvGraphicFramePr>
        <p:xfrm>
          <a:off x="4572000" y="1684873"/>
          <a:ext cx="3349699" cy="2188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1216741"/>
              </p:ext>
            </p:extLst>
          </p:nvPr>
        </p:nvGraphicFramePr>
        <p:xfrm>
          <a:off x="457200" y="3637221"/>
          <a:ext cx="3349699" cy="2188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5984772"/>
              </p:ext>
            </p:extLst>
          </p:nvPr>
        </p:nvGraphicFramePr>
        <p:xfrm>
          <a:off x="4551543" y="3807799"/>
          <a:ext cx="3349699" cy="2188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42458721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Source of referral (%)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280131"/>
              </p:ext>
            </p:extLst>
          </p:nvPr>
        </p:nvGraphicFramePr>
        <p:xfrm>
          <a:off x="457200" y="1196752"/>
          <a:ext cx="8229600" cy="4421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093296"/>
            <a:ext cx="2565300" cy="35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7771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Alleged maltreatment leading to referral, by sex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7894769"/>
              </p:ext>
            </p:extLst>
          </p:nvPr>
        </p:nvGraphicFramePr>
        <p:xfrm>
          <a:off x="478369" y="1417638"/>
          <a:ext cx="8229600" cy="4421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093296"/>
            <a:ext cx="2565300" cy="35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72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What initial investigations took place following referral?</a:t>
            </a:r>
            <a:endParaRPr lang="en-GB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6095297"/>
              </p:ext>
            </p:extLst>
          </p:nvPr>
        </p:nvGraphicFramePr>
        <p:xfrm>
          <a:off x="827584" y="1844824"/>
          <a:ext cx="7571184" cy="3098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0530">
                  <a:extLst>
                    <a:ext uri="{9D8B030D-6E8A-4147-A177-3AD203B41FA5}">
                      <a16:colId xmlns:a16="http://schemas.microsoft.com/office/drawing/2014/main" val="4200539933"/>
                    </a:ext>
                  </a:extLst>
                </a:gridCol>
                <a:gridCol w="2460654">
                  <a:extLst>
                    <a:ext uri="{9D8B030D-6E8A-4147-A177-3AD203B41FA5}">
                      <a16:colId xmlns:a16="http://schemas.microsoft.com/office/drawing/2014/main" val="3928792406"/>
                    </a:ext>
                  </a:extLst>
                </a:gridCol>
              </a:tblGrid>
              <a:tr h="11905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Initial investigation recorded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424611"/>
                  </a:ext>
                </a:extLst>
              </a:tr>
              <a:tr h="349878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Interagency referral discussion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97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237941"/>
                  </a:ext>
                </a:extLst>
              </a:tr>
              <a:tr h="349878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Coordination discussion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890586"/>
                  </a:ext>
                </a:extLst>
              </a:tr>
              <a:tr h="451933">
                <a:tc>
                  <a:txBody>
                    <a:bodyPr/>
                    <a:lstStyle/>
                    <a:p>
                      <a:r>
                        <a:rPr kumimoji="0" lang="en-GB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Joint police/social work investigative interview conducted</a:t>
                      </a:r>
                      <a:endParaRPr lang="en-GB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883931"/>
                  </a:ext>
                </a:extLst>
              </a:tr>
              <a:tr h="349878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663006"/>
                  </a:ext>
                </a:extLst>
              </a:tr>
              <a:tr h="451933">
                <a:tc>
                  <a:txBody>
                    <a:bodyPr/>
                    <a:lstStyle/>
                    <a:p>
                      <a:r>
                        <a:rPr kumimoji="0" lang="en-GB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Medical examination recorded</a:t>
                      </a:r>
                      <a:endParaRPr kumimoji="0" lang="en-GB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5583"/>
                  </a:ext>
                </a:extLst>
              </a:tr>
              <a:tr h="349878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064628"/>
                  </a:ext>
                </a:extLst>
              </a:tr>
              <a:tr h="349878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Examination planned but not completed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921035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093296"/>
            <a:ext cx="2565300" cy="35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81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Further actions following referral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Data appear to be poorly completed here:</a:t>
            </a:r>
          </a:p>
          <a:p>
            <a:pPr lvl="1"/>
            <a:r>
              <a:rPr lang="en-GB" dirty="0" smtClean="0"/>
              <a:t>Case conference – 2% </a:t>
            </a:r>
          </a:p>
          <a:p>
            <a:pPr lvl="1"/>
            <a:r>
              <a:rPr lang="en-GB" dirty="0" smtClean="0"/>
              <a:t>Child placed on CP register – 2%</a:t>
            </a:r>
          </a:p>
          <a:p>
            <a:pPr lvl="1"/>
            <a:r>
              <a:rPr lang="en-GB" dirty="0" smtClean="0"/>
              <a:t>Legal proceedings recorded - &lt;1%</a:t>
            </a:r>
          </a:p>
          <a:p>
            <a:pPr marL="457200" lvl="1" indent="0">
              <a:buNone/>
            </a:pP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574" y="3810745"/>
            <a:ext cx="3128949" cy="20882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093296"/>
            <a:ext cx="2565300" cy="35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24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Outcomes of referrals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Quality of recording unclear</a:t>
            </a:r>
          </a:p>
          <a:p>
            <a:pPr lvl="1"/>
            <a:r>
              <a:rPr lang="en-GB" dirty="0" smtClean="0"/>
              <a:t>Child welfare		29%</a:t>
            </a:r>
          </a:p>
          <a:p>
            <a:pPr lvl="1"/>
            <a:r>
              <a:rPr lang="en-GB" dirty="0" smtClean="0"/>
              <a:t>Consenting SI		1%</a:t>
            </a:r>
          </a:p>
          <a:p>
            <a:pPr lvl="1"/>
            <a:r>
              <a:rPr lang="en-GB" dirty="0" smtClean="0"/>
              <a:t>Not CP			&lt;1%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093296"/>
            <a:ext cx="2565300" cy="35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63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workshop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Background to the </a:t>
            </a:r>
            <a:r>
              <a:rPr lang="en-GB" dirty="0"/>
              <a:t>ECPD of 27,000 referrals between 1996 and </a:t>
            </a:r>
            <a:r>
              <a:rPr lang="en-GB" dirty="0" smtClean="0"/>
              <a:t>2015</a:t>
            </a:r>
          </a:p>
          <a:p>
            <a:r>
              <a:rPr lang="en-GB" dirty="0" smtClean="0"/>
              <a:t>Findings from initial analysis of the data</a:t>
            </a:r>
          </a:p>
          <a:p>
            <a:r>
              <a:rPr lang="en-GB" dirty="0" smtClean="0"/>
              <a:t>Benefits </a:t>
            </a:r>
            <a:r>
              <a:rPr lang="en-GB" dirty="0"/>
              <a:t>of linking to other data to improve ascertainment of further actions and outcomes </a:t>
            </a:r>
            <a:endParaRPr lang="en-GB" dirty="0" smtClean="0"/>
          </a:p>
          <a:p>
            <a:r>
              <a:rPr lang="en-GB" dirty="0" smtClean="0"/>
              <a:t>Interactive discussion re </a:t>
            </a:r>
            <a:r>
              <a:rPr lang="en-GB" dirty="0"/>
              <a:t>p</a:t>
            </a:r>
            <a:r>
              <a:rPr lang="en-GB" dirty="0" smtClean="0"/>
              <a:t>otential </a:t>
            </a:r>
            <a:r>
              <a:rPr lang="en-GB" dirty="0"/>
              <a:t>future use of the ECPD for </a:t>
            </a:r>
            <a:r>
              <a:rPr lang="en-GB" dirty="0" smtClean="0"/>
              <a:t>research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3200" dirty="0" smtClean="0"/>
              <a:t>All Joint Paediatric Medical Examination in Edinburgh 1</a:t>
            </a:r>
            <a:r>
              <a:rPr lang="en-GB" sz="3200" baseline="30000" dirty="0" smtClean="0"/>
              <a:t>st</a:t>
            </a:r>
            <a:r>
              <a:rPr lang="en-GB" sz="3200" dirty="0" smtClean="0"/>
              <a:t> Jan 06 to 31</a:t>
            </a:r>
            <a:r>
              <a:rPr lang="en-GB" sz="3200" baseline="30000" dirty="0" smtClean="0"/>
              <a:t>st</a:t>
            </a:r>
            <a:r>
              <a:rPr lang="en-GB" sz="3200" dirty="0" smtClean="0"/>
              <a:t> Dec 06</a:t>
            </a:r>
          </a:p>
        </p:txBody>
      </p:sp>
      <p:grpSp>
        <p:nvGrpSpPr>
          <p:cNvPr id="2" name="Group 6"/>
          <p:cNvGrpSpPr>
            <a:grpSpLocks noGrp="1" noChangeAspect="1"/>
          </p:cNvGrpSpPr>
          <p:nvPr/>
        </p:nvGrpSpPr>
        <p:grpSpPr bwMode="auto">
          <a:xfrm>
            <a:off x="1524000" y="1905000"/>
            <a:ext cx="7010400" cy="4114800"/>
            <a:chOff x="272" y="999"/>
            <a:chExt cx="1872" cy="1152"/>
          </a:xfrm>
        </p:grpSpPr>
        <p:sp>
          <p:nvSpPr>
            <p:cNvPr id="24579" name="AutoShape 7"/>
            <p:cNvSpPr>
              <a:spLocks noChangeAspect="1" noChangeArrowheads="1" noTextEdit="1"/>
            </p:cNvSpPr>
            <p:nvPr/>
          </p:nvSpPr>
          <p:spPr bwMode="auto">
            <a:xfrm>
              <a:off x="272" y="999"/>
              <a:ext cx="1872" cy="1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cxnSp>
          <p:nvCxnSpPr>
            <p:cNvPr id="24580" name="_s23561"/>
            <p:cNvCxnSpPr>
              <a:cxnSpLocks noChangeShapeType="1"/>
              <a:stCxn id="24586" idx="0"/>
              <a:endCxn id="24584" idx="2"/>
            </p:cNvCxnSpPr>
            <p:nvPr/>
          </p:nvCxnSpPr>
          <p:spPr bwMode="auto">
            <a:xfrm rot="5400000" flipH="1">
              <a:off x="1388" y="1539"/>
              <a:ext cx="144" cy="504"/>
            </a:xfrm>
            <a:prstGeom prst="bentConnector3">
              <a:avLst>
                <a:gd name="adj1" fmla="val 2022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4581" name="_s23562"/>
            <p:cNvCxnSpPr>
              <a:cxnSpLocks noChangeShapeType="1"/>
              <a:stCxn id="24585" idx="0"/>
              <a:endCxn id="24584" idx="2"/>
            </p:cNvCxnSpPr>
            <p:nvPr/>
          </p:nvCxnSpPr>
          <p:spPr bwMode="auto">
            <a:xfrm rot="-5400000">
              <a:off x="884" y="1539"/>
              <a:ext cx="144" cy="504"/>
            </a:xfrm>
            <a:prstGeom prst="bentConnector3">
              <a:avLst>
                <a:gd name="adj1" fmla="val 2022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4582" name="_s23563"/>
            <p:cNvCxnSpPr>
              <a:cxnSpLocks noChangeShapeType="1"/>
              <a:stCxn id="24584" idx="0"/>
              <a:endCxn id="24583" idx="2"/>
            </p:cNvCxnSpPr>
            <p:nvPr/>
          </p:nvCxnSpPr>
          <p:spPr bwMode="auto">
            <a:xfrm rot="-5400000">
              <a:off x="1137" y="1358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4583" name="_s23564"/>
            <p:cNvSpPr>
              <a:spLocks noChangeArrowheads="1"/>
            </p:cNvSpPr>
            <p:nvPr/>
          </p:nvSpPr>
          <p:spPr bwMode="auto">
            <a:xfrm>
              <a:off x="776" y="999"/>
              <a:ext cx="86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38729" tIns="92485" rIns="138729" bIns="92485" anchor="ctr"/>
            <a:lstStyle/>
            <a:p>
              <a:pPr algn="ctr"/>
              <a:r>
                <a:rPr lang="en-GB" sz="2700"/>
                <a:t>122 JPF</a:t>
              </a:r>
            </a:p>
          </p:txBody>
        </p:sp>
        <p:sp>
          <p:nvSpPr>
            <p:cNvPr id="24584" name="_s23565"/>
            <p:cNvSpPr>
              <a:spLocks noChangeArrowheads="1"/>
            </p:cNvSpPr>
            <p:nvPr/>
          </p:nvSpPr>
          <p:spPr bwMode="auto">
            <a:xfrm>
              <a:off x="776" y="1431"/>
              <a:ext cx="86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38729" tIns="46243" rIns="138729" bIns="46243" anchor="ctr"/>
            <a:lstStyle/>
            <a:p>
              <a:pPr algn="ctr"/>
              <a:r>
                <a:rPr lang="en-GB" sz="2700"/>
                <a:t>116 medical notes examined</a:t>
              </a:r>
            </a:p>
          </p:txBody>
        </p:sp>
        <p:sp>
          <p:nvSpPr>
            <p:cNvPr id="24585" name="_s23566"/>
            <p:cNvSpPr>
              <a:spLocks noChangeArrowheads="1"/>
            </p:cNvSpPr>
            <p:nvPr/>
          </p:nvSpPr>
          <p:spPr bwMode="auto">
            <a:xfrm>
              <a:off x="272" y="1863"/>
              <a:ext cx="86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38729" tIns="46243" rIns="138729" bIns="46243" anchor="ctr"/>
            <a:lstStyle/>
            <a:p>
              <a:pPr algn="ctr"/>
              <a:r>
                <a:rPr lang="en-GB" sz="2700"/>
                <a:t>78 Social Work records identified</a:t>
              </a:r>
            </a:p>
          </p:txBody>
        </p:sp>
        <p:sp>
          <p:nvSpPr>
            <p:cNvPr id="24586" name="_s23567"/>
            <p:cNvSpPr>
              <a:spLocks noChangeArrowheads="1"/>
            </p:cNvSpPr>
            <p:nvPr/>
          </p:nvSpPr>
          <p:spPr bwMode="auto">
            <a:xfrm>
              <a:off x="1280" y="1863"/>
              <a:ext cx="86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38729" tIns="46243" rIns="138729" bIns="46243" anchor="ctr"/>
            <a:lstStyle/>
            <a:p>
              <a:pPr algn="ctr"/>
              <a:r>
                <a:rPr lang="en-GB" sz="2700"/>
                <a:t>38 children outside area/ paper file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3200" smtClean="0"/>
              <a:t>Results from SW Records (n=78)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600" smtClean="0"/>
              <a:t>54 of 78 children received intensive SW support following Ix.  </a:t>
            </a:r>
          </a:p>
          <a:p>
            <a:pPr eaLnBrk="1" hangingPunct="1"/>
            <a:r>
              <a:rPr lang="en-GB" sz="2600" smtClean="0"/>
              <a:t>14 had no SW follow up</a:t>
            </a:r>
          </a:p>
          <a:p>
            <a:pPr eaLnBrk="1" hangingPunct="1"/>
            <a:r>
              <a:rPr lang="en-GB" sz="2600" smtClean="0"/>
              <a:t>31 had case conference called: 17 placed on register (15 had supportive or diagnostic findings at examination)</a:t>
            </a:r>
          </a:p>
          <a:p>
            <a:pPr eaLnBrk="1" hangingPunct="1"/>
            <a:r>
              <a:rPr lang="en-GB" sz="2600" smtClean="0"/>
              <a:t>30 children referred to Children</a:t>
            </a:r>
            <a:r>
              <a:rPr lang="ja-JP" altLang="en-GB" sz="2600" smtClean="0"/>
              <a:t>’</a:t>
            </a:r>
            <a:r>
              <a:rPr lang="en-GB" altLang="ja-JP" sz="2600" smtClean="0"/>
              <a:t>s Reporter: 18 had a hearing</a:t>
            </a:r>
          </a:p>
          <a:p>
            <a:pPr eaLnBrk="1" hangingPunct="1"/>
            <a:r>
              <a:rPr lang="en-GB" sz="2600" smtClean="0"/>
              <a:t>14 children permanently accommodated.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future: data linkage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5814159"/>
              </p:ext>
            </p:extLst>
          </p:nvPr>
        </p:nvGraphicFramePr>
        <p:xfrm>
          <a:off x="430213" y="1600200"/>
          <a:ext cx="8229600" cy="4421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093296"/>
            <a:ext cx="2565300" cy="35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08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Potential approaches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Linkage of selected cases to rich locally held data and/or linkage of more/all cases to national records</a:t>
            </a:r>
          </a:p>
          <a:p>
            <a:endParaRPr lang="en-GB" dirty="0" smtClean="0"/>
          </a:p>
          <a:p>
            <a:r>
              <a:rPr lang="en-GB" dirty="0" smtClean="0"/>
              <a:t>Types of questions</a:t>
            </a:r>
          </a:p>
          <a:p>
            <a:pPr lvl="1"/>
            <a:r>
              <a:rPr lang="en-GB" dirty="0" smtClean="0"/>
              <a:t>Risk factors for child maltreatment</a:t>
            </a:r>
          </a:p>
          <a:p>
            <a:pPr lvl="1"/>
            <a:r>
              <a:rPr lang="en-GB" dirty="0" smtClean="0"/>
              <a:t>Use of services by maltreated children</a:t>
            </a:r>
          </a:p>
          <a:p>
            <a:pPr lvl="1"/>
            <a:r>
              <a:rPr lang="en-GB" dirty="0" smtClean="0"/>
              <a:t>Outcomes of maltreated children</a:t>
            </a:r>
          </a:p>
          <a:p>
            <a:pPr lvl="1"/>
            <a:r>
              <a:rPr lang="en-GB" dirty="0" smtClean="0"/>
              <a:t>Intergenerational outcomes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Acknowledgements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Our wider team</a:t>
            </a:r>
          </a:p>
          <a:p>
            <a:pPr lvl="1"/>
            <a:r>
              <a:rPr lang="en-GB" dirty="0" smtClean="0"/>
              <a:t>Jacqueline Mok, Lindsay Logie, John Devaney, Jacqueline Stephen</a:t>
            </a:r>
          </a:p>
          <a:p>
            <a:r>
              <a:rPr lang="en-GB" dirty="0" smtClean="0"/>
              <a:t>The clinicians and administrators who completed the data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093296"/>
            <a:ext cx="2565300" cy="35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99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Contact details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584776" cy="1752600"/>
          </a:xfrm>
        </p:spPr>
        <p:txBody>
          <a:bodyPr/>
          <a:lstStyle/>
          <a:p>
            <a:r>
              <a:rPr lang="en-GB" dirty="0" smtClean="0">
                <a:hlinkClick r:id="rId2"/>
              </a:rPr>
              <a:t>sharon.vincent@northumbria.ac.uk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5890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Rationale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Lack of reliable data on risk factors and outcomes </a:t>
            </a:r>
          </a:p>
          <a:p>
            <a:r>
              <a:rPr lang="en-GB" dirty="0" smtClean="0"/>
              <a:t>Benefits of using routine administrative child protection datasets </a:t>
            </a:r>
          </a:p>
          <a:p>
            <a:r>
              <a:rPr lang="en-GB" dirty="0" smtClean="0"/>
              <a:t>Small body of </a:t>
            </a:r>
            <a:r>
              <a:rPr lang="en-GB" dirty="0" smtClean="0"/>
              <a:t>evidence suggests </a:t>
            </a:r>
            <a:r>
              <a:rPr lang="en-GB" dirty="0" smtClean="0"/>
              <a:t>data on individuals across services and over time can help protect children by identifying risk and protective factors and examining outcomes</a:t>
            </a:r>
          </a:p>
          <a:p>
            <a:r>
              <a:rPr lang="en-GB" dirty="0" smtClean="0"/>
              <a:t>Most studies in the US, Canada and Australia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4782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Inter-Agency Referral Discussion</a:t>
            </a:r>
            <a:endParaRPr lang="en-US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GB" sz="2400" dirty="0" smtClean="0"/>
              <a:t>Child protection concern: </a:t>
            </a:r>
            <a:r>
              <a:rPr lang="en-GB" sz="2000" dirty="0" smtClean="0"/>
              <a:t>Risk of significant harm to a child / children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GB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GB" sz="2400" dirty="0" smtClean="0"/>
              <a:t>Urgent multi-agency discussion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400" dirty="0" smtClean="0"/>
              <a:t>Core Agencies: Health, Police and SW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400" dirty="0" smtClean="0"/>
              <a:t>Consider immediate SAFETY of child AND other children within household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400" dirty="0" smtClean="0"/>
              <a:t>Takes place before any agency proceeds with investigation unless emergency measures need to be taken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400" dirty="0" smtClean="0"/>
              <a:t>Before joint interview or medical exam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400" dirty="0" smtClean="0"/>
              <a:t>Decisions may have to be made on info available at time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413000" y="836613"/>
            <a:ext cx="43180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50000"/>
              </a:spcBef>
            </a:pPr>
            <a:r>
              <a:rPr lang="en-GB">
                <a:cs typeface="Arial" charset="0"/>
              </a:rPr>
              <a:t>Disclosure / Suspicion of abuse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413000" y="1700213"/>
            <a:ext cx="4318000" cy="37623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50000"/>
              </a:spcBef>
            </a:pPr>
            <a:r>
              <a:rPr lang="en-GB">
                <a:solidFill>
                  <a:schemeClr val="folHlink"/>
                </a:solidFill>
                <a:cs typeface="Arial" charset="0"/>
              </a:rPr>
              <a:t>Inter-agency Referral Discussion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413000" y="2636838"/>
            <a:ext cx="4318000" cy="37623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50000"/>
              </a:spcBef>
            </a:pPr>
            <a:r>
              <a:rPr lang="en-GB">
                <a:cs typeface="Arial" charset="0"/>
              </a:rPr>
              <a:t>Joint police / social work interview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50825" y="5373688"/>
            <a:ext cx="2519363" cy="37623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>
                <a:cs typeface="Arial" charset="0"/>
              </a:rPr>
              <a:t>Support / therapy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413000" y="4508500"/>
            <a:ext cx="4318000" cy="3762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50000"/>
              </a:spcBef>
            </a:pPr>
            <a:r>
              <a:rPr lang="en-GB">
                <a:cs typeface="Arial" charset="0"/>
              </a:rPr>
              <a:t>Follow up care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413000" y="3429000"/>
            <a:ext cx="4318000" cy="3762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50000"/>
              </a:spcBef>
            </a:pPr>
            <a:r>
              <a:rPr lang="en-GB">
                <a:cs typeface="Arial" charset="0"/>
              </a:rPr>
              <a:t>Medical examination / assessment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6372225" y="5373688"/>
            <a:ext cx="2555875" cy="37623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>
                <a:cs typeface="Arial" charset="0"/>
              </a:rPr>
              <a:t>Health/development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059113" y="5949950"/>
            <a:ext cx="3024187" cy="3762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>
                <a:cs typeface="Arial" charset="0"/>
              </a:rPr>
              <a:t>Case conference</a:t>
            </a:r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4572000" y="11969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4605338" y="21336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4572000" y="30686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4572000" y="38608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2627313" y="4868863"/>
            <a:ext cx="11525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4572000" y="4868863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6156325" y="4941888"/>
            <a:ext cx="5762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CP Process Edinburgh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Actions from IRD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No further action: Not child protection</a:t>
            </a:r>
          </a:p>
          <a:p>
            <a:pPr eaLnBrk="1" hangingPunct="1">
              <a:defRPr/>
            </a:pPr>
            <a:r>
              <a:rPr lang="en-GB" smtClean="0"/>
              <a:t>Voluntary support</a:t>
            </a:r>
          </a:p>
          <a:p>
            <a:pPr eaLnBrk="1" hangingPunct="1">
              <a:defRPr/>
            </a:pPr>
            <a:r>
              <a:rPr lang="en-GB" smtClean="0"/>
              <a:t>Single agency response – health, social worker or police</a:t>
            </a:r>
          </a:p>
          <a:p>
            <a:pPr eaLnBrk="1" hangingPunct="1">
              <a:defRPr/>
            </a:pPr>
            <a:r>
              <a:rPr lang="en-GB" smtClean="0"/>
              <a:t>Joint investigation</a:t>
            </a:r>
          </a:p>
          <a:p>
            <a:pPr eaLnBrk="1" hangingPunct="1">
              <a:defRPr/>
            </a:pPr>
            <a:r>
              <a:rPr lang="en-GB" smtClean="0"/>
              <a:t>Case conference</a:t>
            </a:r>
          </a:p>
          <a:p>
            <a:pPr eaLnBrk="1" hangingPunct="1">
              <a:defRPr/>
            </a:pPr>
            <a:r>
              <a:rPr lang="en-GB" smtClean="0"/>
              <a:t>Refer to children’s reporter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ECPD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Referrals to Edinburgh paediatric CP team</a:t>
            </a:r>
          </a:p>
          <a:p>
            <a:r>
              <a:rPr lang="en-GB" dirty="0" smtClean="0"/>
              <a:t>Attendances at Suspected child abuse and neglect (SCAN) clinic</a:t>
            </a:r>
          </a:p>
          <a:p>
            <a:endParaRPr lang="en-GB" dirty="0" smtClean="0"/>
          </a:p>
          <a:p>
            <a:r>
              <a:rPr lang="en-GB" dirty="0" smtClean="0"/>
              <a:t>1995-2015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Archiving the ECPD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91" y="1754405"/>
            <a:ext cx="4213225" cy="2812551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093296"/>
            <a:ext cx="2565300" cy="3547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76056" y="1417638"/>
            <a:ext cx="36107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ECPD being formally archived as a research resource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Cleaning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Adding CHI number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Documenting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Lothian Safe Haven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7" name="Down Arrow 6"/>
          <p:cNvSpPr/>
          <p:nvPr/>
        </p:nvSpPr>
        <p:spPr>
          <a:xfrm>
            <a:off x="6396796" y="3554295"/>
            <a:ext cx="484632" cy="5947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292080" y="4221088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Allows data to be linked to future outcomes, including health, education, criminal justice.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876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Key variables available within referral dataset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Child identifiers (name, CHI - controlled)</a:t>
            </a:r>
          </a:p>
          <a:p>
            <a:r>
              <a:rPr lang="en-GB" dirty="0" smtClean="0"/>
              <a:t>Demographics (DOB, sex, SIMD)</a:t>
            </a:r>
          </a:p>
          <a:p>
            <a:r>
              <a:rPr lang="en-GB" dirty="0" smtClean="0"/>
              <a:t>Referral (date, referral agency, alleged abuse)</a:t>
            </a:r>
          </a:p>
          <a:p>
            <a:r>
              <a:rPr lang="en-GB" dirty="0" smtClean="0"/>
              <a:t>Initial investigations (IRD, joint interview, medical)</a:t>
            </a:r>
          </a:p>
          <a:p>
            <a:r>
              <a:rPr lang="en-GB" dirty="0" smtClean="0"/>
              <a:t>Further actions (case conference, CP register, reporter, court)</a:t>
            </a:r>
          </a:p>
          <a:p>
            <a:r>
              <a:rPr lang="en-GB" dirty="0" smtClean="0"/>
              <a:t>Outcome (child welfare, consenting SI, not CP)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CBS_powerpoin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CCBS_powerpoint_template</Template>
  <TotalTime>3101</TotalTime>
  <Words>828</Words>
  <Application>Microsoft Office PowerPoint</Application>
  <PresentationFormat>On-screen Show (4:3)</PresentationFormat>
  <Paragraphs>153</Paragraphs>
  <Slides>25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MS PGothic</vt:lpstr>
      <vt:lpstr>Arial</vt:lpstr>
      <vt:lpstr>Calibri</vt:lpstr>
      <vt:lpstr>Wingdings</vt:lpstr>
      <vt:lpstr>CCBS_powerpoint_template</vt:lpstr>
      <vt:lpstr>An Introduction to the Edinburgh Child Protection Dataset</vt:lpstr>
      <vt:lpstr>Overview of workshop</vt:lpstr>
      <vt:lpstr>Rationale</vt:lpstr>
      <vt:lpstr>Inter-Agency Referral Discussion</vt:lpstr>
      <vt:lpstr>CP Process Edinburgh</vt:lpstr>
      <vt:lpstr>Actions from IRD</vt:lpstr>
      <vt:lpstr>ECPD</vt:lpstr>
      <vt:lpstr>Archiving the ECPD</vt:lpstr>
      <vt:lpstr>Key variables available within referral dataset</vt:lpstr>
      <vt:lpstr>Key variables within SCAN attendance dataset</vt:lpstr>
      <vt:lpstr>Current descriptive analysis</vt:lpstr>
      <vt:lpstr>Overview of the dataset</vt:lpstr>
      <vt:lpstr>Number of children referred by year in ECPD </vt:lpstr>
      <vt:lpstr>Demographics of referred children</vt:lpstr>
      <vt:lpstr>Source of referral (%)</vt:lpstr>
      <vt:lpstr>Alleged maltreatment leading to referral, by sex</vt:lpstr>
      <vt:lpstr>What initial investigations took place following referral?</vt:lpstr>
      <vt:lpstr>Further actions following referral</vt:lpstr>
      <vt:lpstr>Outcomes of referrals</vt:lpstr>
      <vt:lpstr>All Joint Paediatric Medical Examination in Edinburgh 1st Jan 06 to 31st Dec 06</vt:lpstr>
      <vt:lpstr>Results from SW Records (n=78)</vt:lpstr>
      <vt:lpstr>The future: data linkage</vt:lpstr>
      <vt:lpstr>Potential approaches</vt:lpstr>
      <vt:lpstr>Acknowledgements</vt:lpstr>
      <vt:lpstr>Contact details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Devon</dc:creator>
  <cp:lastModifiedBy>Sharon Vincent</cp:lastModifiedBy>
  <cp:revision>55</cp:revision>
  <dcterms:created xsi:type="dcterms:W3CDTF">2015-01-22T14:02:56Z</dcterms:created>
  <dcterms:modified xsi:type="dcterms:W3CDTF">2019-09-11T11:03:07Z</dcterms:modified>
</cp:coreProperties>
</file>