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5"/>
  </p:notesMasterIdLst>
  <p:sldIdLst>
    <p:sldId id="293" r:id="rId2"/>
    <p:sldId id="295" r:id="rId3"/>
    <p:sldId id="315" r:id="rId4"/>
    <p:sldId id="298" r:id="rId5"/>
    <p:sldId id="296" r:id="rId6"/>
    <p:sldId id="304" r:id="rId7"/>
    <p:sldId id="318" r:id="rId8"/>
    <p:sldId id="319" r:id="rId9"/>
    <p:sldId id="320" r:id="rId10"/>
    <p:sldId id="321" r:id="rId11"/>
    <p:sldId id="317" r:id="rId12"/>
    <p:sldId id="316" r:id="rId13"/>
    <p:sldId id="32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68" autoAdjust="0"/>
    <p:restoredTop sz="94660"/>
  </p:normalViewPr>
  <p:slideViewPr>
    <p:cSldViewPr>
      <p:cViewPr varScale="1">
        <p:scale>
          <a:sx n="68" d="100"/>
          <a:sy n="68" d="100"/>
        </p:scale>
        <p:origin x="147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62251B-8756-4571-8C17-CD18FAD2E0B6}" type="datetimeFigureOut">
              <a:rPr lang="en-GB" smtClean="0"/>
              <a:t>31/08/2019</a:t>
            </a:fld>
            <a:endParaRPr lang="en-GB"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11B3BA-5E01-4B25-9F9D-AD29E1963D24}" type="slidenum">
              <a:rPr lang="en-GB" smtClean="0"/>
              <a:t>‹#›</a:t>
            </a:fld>
            <a:endParaRPr lang="en-GB" dirty="0"/>
          </a:p>
        </p:txBody>
      </p:sp>
    </p:spTree>
    <p:extLst>
      <p:ext uri="{BB962C8B-B14F-4D97-AF65-F5344CB8AC3E}">
        <p14:creationId xmlns:p14="http://schemas.microsoft.com/office/powerpoint/2010/main" val="39010786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0" y="0"/>
            <a:ext cx="9144000" cy="5516563"/>
          </a:xfrm>
          <a:prstGeom prst="rect">
            <a:avLst/>
          </a:prstGeom>
          <a:solidFill>
            <a:srgbClr val="6633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pPr algn="ctr" eaLnBrk="0" fontAlgn="base" hangingPunct="0">
              <a:spcBef>
                <a:spcPct val="0"/>
              </a:spcBef>
              <a:spcAft>
                <a:spcPct val="0"/>
              </a:spcAft>
              <a:defRPr/>
            </a:pPr>
            <a:endParaRPr lang="en-US" altLang="en-US" dirty="0">
              <a:solidFill>
                <a:srgbClr val="663366"/>
              </a:solidFill>
            </a:endParaRPr>
          </a:p>
        </p:txBody>
      </p:sp>
      <p:pic>
        <p:nvPicPr>
          <p:cNvPr id="5"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 y="5843588"/>
            <a:ext cx="1943100" cy="862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3" name="Rectangle 11"/>
          <p:cNvSpPr>
            <a:spLocks noGrp="1" noChangeArrowheads="1"/>
          </p:cNvSpPr>
          <p:nvPr>
            <p:ph type="ctrTitle" sz="quarter"/>
          </p:nvPr>
        </p:nvSpPr>
        <p:spPr>
          <a:xfrm>
            <a:off x="755650" y="476250"/>
            <a:ext cx="7772400" cy="1470025"/>
          </a:xfrm>
        </p:spPr>
        <p:txBody>
          <a:bodyPr/>
          <a:lstStyle>
            <a:lvl1pPr>
              <a:defRPr>
                <a:solidFill>
                  <a:schemeClr val="bg1"/>
                </a:solidFill>
              </a:defRPr>
            </a:lvl1pPr>
          </a:lstStyle>
          <a:p>
            <a:r>
              <a:rPr lang="en-GB"/>
              <a:t>Click to edit Master title style</a:t>
            </a:r>
          </a:p>
        </p:txBody>
      </p:sp>
      <p:sp>
        <p:nvSpPr>
          <p:cNvPr id="8204" name="Rectangle 12"/>
          <p:cNvSpPr>
            <a:spLocks noGrp="1" noChangeArrowheads="1"/>
          </p:cNvSpPr>
          <p:nvPr>
            <p:ph type="subTitle" sz="quarter" idx="1"/>
          </p:nvPr>
        </p:nvSpPr>
        <p:spPr>
          <a:xfrm>
            <a:off x="827088" y="2420938"/>
            <a:ext cx="7561262" cy="1752600"/>
          </a:xfrm>
        </p:spPr>
        <p:txBody>
          <a:bodyPr/>
          <a:lstStyle>
            <a:lvl1pPr marL="0" indent="0">
              <a:defRPr b="1">
                <a:solidFill>
                  <a:schemeClr val="bg1"/>
                </a:solidFill>
              </a:defRPr>
            </a:lvl1pPr>
          </a:lstStyle>
          <a:p>
            <a:r>
              <a:rPr lang="en-GB"/>
              <a:t>Click to edit Master subtitle style</a:t>
            </a:r>
          </a:p>
        </p:txBody>
      </p:sp>
      <p:sp>
        <p:nvSpPr>
          <p:cNvPr id="6" name="Rectangle 6"/>
          <p:cNvSpPr>
            <a:spLocks noGrp="1" noChangeArrowheads="1"/>
          </p:cNvSpPr>
          <p:nvPr>
            <p:ph type="sldNum" sz="quarter" idx="10"/>
          </p:nvPr>
        </p:nvSpPr>
        <p:spPr>
          <a:xfrm>
            <a:off x="6553200" y="6245225"/>
            <a:ext cx="2133600" cy="476250"/>
          </a:xfrm>
        </p:spPr>
        <p:txBody>
          <a:bodyPr/>
          <a:lstStyle>
            <a:lvl1pPr>
              <a:defRPr/>
            </a:lvl1pPr>
          </a:lstStyle>
          <a:p>
            <a:pPr>
              <a:defRPr/>
            </a:pPr>
            <a:fld id="{8EE25B6B-C51B-4616-AA89-52EA71A299A2}"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219152339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A30004C-4900-4F59-A74E-ECEB053D00E2}"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519746138"/>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19588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4213" y="609600"/>
            <a:ext cx="5678487" cy="51958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2C1F875-678D-4EB8-857B-0445619DF5F9}"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3480280595"/>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4213" y="609600"/>
            <a:ext cx="7773987" cy="51958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GB"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873FC34C-C1E2-4AAB-BC9C-214309F1CAD8}"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2046871217"/>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AE4F582-9531-4591-BA9F-5346C8CAAC09}"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164678396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4886B47-CBC9-4FCE-B167-9BC1B1874315}"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256682420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4213" y="1989138"/>
            <a:ext cx="3810000" cy="3816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9138"/>
            <a:ext cx="3810000" cy="3816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0A1C219-8B40-47FA-BD27-3FD71C403C3F}"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2956677196"/>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GB"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52D639C-B986-4D97-99D9-5631BCAB3E63}"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3684098725"/>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GB"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16F5952D-3F49-4E1D-89EF-2D47C76B99BF}"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2727297476"/>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GB"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7CA906D5-AD23-4B56-B73D-DA1DBF9B2BD2}"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3260237327"/>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EC7E58F-8C8B-4E9C-9910-96CBE5571AED}"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215265580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1CFECBB-0019-4E3B-BA67-EE94659316AE}"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132078929"/>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p:nvSpPr>
        <p:spPr bwMode="auto">
          <a:xfrm>
            <a:off x="0" y="0"/>
            <a:ext cx="9140825" cy="6873875"/>
          </a:xfrm>
          <a:prstGeom prst="rect">
            <a:avLst/>
          </a:prstGeom>
          <a:solidFill>
            <a:srgbClr val="6633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pPr algn="ctr" eaLnBrk="0" fontAlgn="base" hangingPunct="0">
              <a:spcBef>
                <a:spcPct val="0"/>
              </a:spcBef>
              <a:spcAft>
                <a:spcPct val="0"/>
              </a:spcAft>
              <a:defRPr/>
            </a:pPr>
            <a:r>
              <a:rPr lang="en-GB" altLang="en-US" dirty="0">
                <a:solidFill>
                  <a:srgbClr val="663366"/>
                </a:solidFill>
              </a:rPr>
              <a:t>∂</a:t>
            </a:r>
          </a:p>
        </p:txBody>
      </p:sp>
      <p:sp>
        <p:nvSpPr>
          <p:cNvPr id="1027" name="Rectangle 8"/>
          <p:cNvSpPr>
            <a:spLocks noChangeArrowheads="1"/>
          </p:cNvSpPr>
          <p:nvPr/>
        </p:nvSpPr>
        <p:spPr bwMode="auto">
          <a:xfrm>
            <a:off x="107950" y="107950"/>
            <a:ext cx="8924925" cy="66579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pPr algn="ctr" eaLnBrk="0" fontAlgn="base" hangingPunct="0">
              <a:spcBef>
                <a:spcPct val="0"/>
              </a:spcBef>
              <a:spcAft>
                <a:spcPct val="0"/>
              </a:spcAft>
              <a:defRPr/>
            </a:pPr>
            <a:endParaRPr lang="en-US" altLang="en-US" dirty="0">
              <a:solidFill>
                <a:srgbClr val="663366"/>
              </a:solidFill>
            </a:endParaRPr>
          </a:p>
        </p:txBody>
      </p:sp>
      <p:sp>
        <p:nvSpPr>
          <p:cNvPr id="1028"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Heading style</a:t>
            </a:r>
          </a:p>
        </p:txBody>
      </p:sp>
      <p:sp>
        <p:nvSpPr>
          <p:cNvPr id="1029" name="Rectangle 3"/>
          <p:cNvSpPr>
            <a:spLocks noGrp="1" noChangeArrowheads="1"/>
          </p:cNvSpPr>
          <p:nvPr>
            <p:ph type="body" idx="1"/>
          </p:nvPr>
        </p:nvSpPr>
        <p:spPr bwMode="auto">
          <a:xfrm>
            <a:off x="684213" y="1989138"/>
            <a:ext cx="7772400" cy="381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2"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eaLnBrk="0" fontAlgn="base" hangingPunct="0">
              <a:spcBef>
                <a:spcPct val="0"/>
              </a:spcBef>
              <a:spcAft>
                <a:spcPct val="0"/>
              </a:spcAft>
              <a:defRPr/>
            </a:pPr>
            <a:endParaRPr lang="en-GB" dirty="0">
              <a:solidFill>
                <a:srgbClr val="000000"/>
              </a:solidFill>
              <a:latin typeface="Times" charset="0"/>
            </a:endParaRPr>
          </a:p>
        </p:txBody>
      </p:sp>
      <p:sp>
        <p:nvSpPr>
          <p:cNvPr id="3"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eaLnBrk="0" fontAlgn="base" hangingPunct="0">
              <a:spcBef>
                <a:spcPct val="0"/>
              </a:spcBef>
              <a:spcAft>
                <a:spcPct val="0"/>
              </a:spcAft>
              <a:defRPr/>
            </a:pPr>
            <a:endParaRPr lang="en-GB" dirty="0">
              <a:solidFill>
                <a:srgbClr val="000000"/>
              </a:solidFill>
              <a:latin typeface="Times" charset="0"/>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eaLnBrk="0" fontAlgn="base" hangingPunct="0">
              <a:spcBef>
                <a:spcPct val="0"/>
              </a:spcBef>
              <a:spcAft>
                <a:spcPct val="0"/>
              </a:spcAft>
              <a:defRPr/>
            </a:pPr>
            <a:fld id="{B5FC86F1-0BC0-483E-93DC-4FDB563E2264}" type="slidenum">
              <a:rPr lang="en-GB">
                <a:solidFill>
                  <a:srgbClr val="000000"/>
                </a:solidFill>
                <a:latin typeface="Times" charset="0"/>
              </a:rPr>
              <a:pPr eaLnBrk="0" fontAlgn="base" hangingPunct="0">
                <a:spcBef>
                  <a:spcPct val="0"/>
                </a:spcBef>
                <a:spcAft>
                  <a:spcPct val="0"/>
                </a:spcAft>
                <a:defRPr/>
              </a:pPr>
              <a:t>‹#›</a:t>
            </a:fld>
            <a:endParaRPr lang="en-GB" dirty="0">
              <a:solidFill>
                <a:srgbClr val="000000"/>
              </a:solidFill>
              <a:latin typeface="Times" charset="0"/>
            </a:endParaRPr>
          </a:p>
        </p:txBody>
      </p:sp>
      <p:sp>
        <p:nvSpPr>
          <p:cNvPr id="1033" name="Rectangle 9"/>
          <p:cNvSpPr>
            <a:spLocks noChangeArrowheads="1"/>
          </p:cNvSpPr>
          <p:nvPr/>
        </p:nvSpPr>
        <p:spPr bwMode="auto">
          <a:xfrm>
            <a:off x="790575" y="611188"/>
            <a:ext cx="802481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pPr fontAlgn="base">
              <a:spcBef>
                <a:spcPct val="0"/>
              </a:spcBef>
              <a:spcAft>
                <a:spcPct val="0"/>
              </a:spcAft>
              <a:defRPr/>
            </a:pPr>
            <a:endParaRPr lang="en-US" altLang="en-US" sz="4400" dirty="0">
              <a:solidFill>
                <a:srgbClr val="FFFFFF"/>
              </a:solidFill>
            </a:endParaRPr>
          </a:p>
        </p:txBody>
      </p:sp>
      <p:sp>
        <p:nvSpPr>
          <p:cNvPr id="1034" name="Rectangle 10"/>
          <p:cNvSpPr>
            <a:spLocks noChangeArrowheads="1"/>
          </p:cNvSpPr>
          <p:nvPr/>
        </p:nvSpPr>
        <p:spPr bwMode="auto">
          <a:xfrm>
            <a:off x="790575" y="1798638"/>
            <a:ext cx="8024813" cy="381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pPr fontAlgn="base">
              <a:spcBef>
                <a:spcPct val="20000"/>
              </a:spcBef>
              <a:spcAft>
                <a:spcPct val="0"/>
              </a:spcAft>
              <a:defRPr/>
            </a:pPr>
            <a:endParaRPr lang="en-US" altLang="en-US" sz="1800" b="1" dirty="0">
              <a:solidFill>
                <a:srgbClr val="FFFFFF"/>
              </a:solidFill>
              <a:latin typeface="Arial" charset="0"/>
            </a:endParaRPr>
          </a:p>
        </p:txBody>
      </p:sp>
      <p:pic>
        <p:nvPicPr>
          <p:cNvPr id="1035" name="Picture 1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66700" y="5843588"/>
            <a:ext cx="1943100" cy="862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6685286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ransition/>
  <p:hf hdr="0" ftr="0" dt="0"/>
  <p:txStyles>
    <p:titleStyle>
      <a:lvl1pPr algn="l" rtl="0" eaLnBrk="0" fontAlgn="base" hangingPunct="0">
        <a:spcBef>
          <a:spcPct val="0"/>
        </a:spcBef>
        <a:spcAft>
          <a:spcPct val="0"/>
        </a:spcAft>
        <a:defRPr sz="4400">
          <a:solidFill>
            <a:srgbClr val="663366"/>
          </a:solidFill>
          <a:latin typeface="+mj-lt"/>
          <a:ea typeface="+mj-ea"/>
          <a:cs typeface="+mj-cs"/>
        </a:defRPr>
      </a:lvl1pPr>
      <a:lvl2pPr algn="l" rtl="0" eaLnBrk="0" fontAlgn="base" hangingPunct="0">
        <a:spcBef>
          <a:spcPct val="0"/>
        </a:spcBef>
        <a:spcAft>
          <a:spcPct val="0"/>
        </a:spcAft>
        <a:defRPr sz="4400">
          <a:solidFill>
            <a:srgbClr val="663366"/>
          </a:solidFill>
          <a:latin typeface="Times" charset="0"/>
        </a:defRPr>
      </a:lvl2pPr>
      <a:lvl3pPr algn="l" rtl="0" eaLnBrk="0" fontAlgn="base" hangingPunct="0">
        <a:spcBef>
          <a:spcPct val="0"/>
        </a:spcBef>
        <a:spcAft>
          <a:spcPct val="0"/>
        </a:spcAft>
        <a:defRPr sz="4400">
          <a:solidFill>
            <a:srgbClr val="663366"/>
          </a:solidFill>
          <a:latin typeface="Times" charset="0"/>
        </a:defRPr>
      </a:lvl3pPr>
      <a:lvl4pPr algn="l" rtl="0" eaLnBrk="0" fontAlgn="base" hangingPunct="0">
        <a:spcBef>
          <a:spcPct val="0"/>
        </a:spcBef>
        <a:spcAft>
          <a:spcPct val="0"/>
        </a:spcAft>
        <a:defRPr sz="4400">
          <a:solidFill>
            <a:srgbClr val="663366"/>
          </a:solidFill>
          <a:latin typeface="Times" charset="0"/>
        </a:defRPr>
      </a:lvl4pPr>
      <a:lvl5pPr algn="l" rtl="0" eaLnBrk="0" fontAlgn="base" hangingPunct="0">
        <a:spcBef>
          <a:spcPct val="0"/>
        </a:spcBef>
        <a:spcAft>
          <a:spcPct val="0"/>
        </a:spcAft>
        <a:defRPr sz="4400">
          <a:solidFill>
            <a:srgbClr val="663366"/>
          </a:solidFill>
          <a:latin typeface="Times" charset="0"/>
        </a:defRPr>
      </a:lvl5pPr>
      <a:lvl6pPr marL="457200" algn="l" rtl="0" fontAlgn="base">
        <a:spcBef>
          <a:spcPct val="0"/>
        </a:spcBef>
        <a:spcAft>
          <a:spcPct val="0"/>
        </a:spcAft>
        <a:defRPr sz="4400">
          <a:solidFill>
            <a:srgbClr val="663366"/>
          </a:solidFill>
          <a:latin typeface="Times" charset="0"/>
        </a:defRPr>
      </a:lvl6pPr>
      <a:lvl7pPr marL="914400" algn="l" rtl="0" fontAlgn="base">
        <a:spcBef>
          <a:spcPct val="0"/>
        </a:spcBef>
        <a:spcAft>
          <a:spcPct val="0"/>
        </a:spcAft>
        <a:defRPr sz="4400">
          <a:solidFill>
            <a:srgbClr val="663366"/>
          </a:solidFill>
          <a:latin typeface="Times" charset="0"/>
        </a:defRPr>
      </a:lvl7pPr>
      <a:lvl8pPr marL="1371600" algn="l" rtl="0" fontAlgn="base">
        <a:spcBef>
          <a:spcPct val="0"/>
        </a:spcBef>
        <a:spcAft>
          <a:spcPct val="0"/>
        </a:spcAft>
        <a:defRPr sz="4400">
          <a:solidFill>
            <a:srgbClr val="663366"/>
          </a:solidFill>
          <a:latin typeface="Times" charset="0"/>
        </a:defRPr>
      </a:lvl8pPr>
      <a:lvl9pPr marL="1828800" algn="l" rtl="0" fontAlgn="base">
        <a:spcBef>
          <a:spcPct val="0"/>
        </a:spcBef>
        <a:spcAft>
          <a:spcPct val="0"/>
        </a:spcAft>
        <a:defRPr sz="4400">
          <a:solidFill>
            <a:srgbClr val="663366"/>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600">
          <a:solidFill>
            <a:schemeClr val="tx1"/>
          </a:solidFill>
          <a:latin typeface="+mn-lt"/>
        </a:defRPr>
      </a:lvl2pPr>
      <a:lvl3pPr marL="1143000" indent="-228600" algn="l" rtl="0" eaLnBrk="0" fontAlgn="base" hangingPunct="0">
        <a:spcBef>
          <a:spcPct val="20000"/>
        </a:spcBef>
        <a:spcAft>
          <a:spcPct val="0"/>
        </a:spcAft>
        <a:buChar char="•"/>
        <a:defRPr sz="1400">
          <a:solidFill>
            <a:schemeClr val="tx1"/>
          </a:solidFill>
          <a:latin typeface="+mn-lt"/>
        </a:defRPr>
      </a:lvl3pPr>
      <a:lvl4pPr marL="1600200" indent="-228600" algn="l" rtl="0" eaLnBrk="0" fontAlgn="base" hangingPunct="0">
        <a:spcBef>
          <a:spcPct val="20000"/>
        </a:spcBef>
        <a:spcAft>
          <a:spcPct val="0"/>
        </a:spcAft>
        <a:buChar char="–"/>
        <a:defRPr sz="1200">
          <a:solidFill>
            <a:schemeClr val="tx1"/>
          </a:solidFill>
          <a:latin typeface="+mn-lt"/>
        </a:defRPr>
      </a:lvl4pPr>
      <a:lvl5pPr marL="2057400" indent="-228600" algn="l" rtl="0" eaLnBrk="0" fontAlgn="base" hangingPunct="0">
        <a:spcBef>
          <a:spcPct val="20000"/>
        </a:spcBef>
        <a:spcAft>
          <a:spcPct val="0"/>
        </a:spcAft>
        <a:buChar char="»"/>
        <a:defRPr sz="1200">
          <a:solidFill>
            <a:schemeClr val="tx1"/>
          </a:solidFill>
          <a:latin typeface="+mn-lt"/>
        </a:defRPr>
      </a:lvl5pPr>
      <a:lvl6pPr marL="2514600" indent="-228600" algn="l" rtl="0" fontAlgn="base">
        <a:spcBef>
          <a:spcPct val="20000"/>
        </a:spcBef>
        <a:spcAft>
          <a:spcPct val="0"/>
        </a:spcAft>
        <a:buChar char="»"/>
        <a:defRPr sz="1200">
          <a:solidFill>
            <a:schemeClr val="tx1"/>
          </a:solidFill>
          <a:latin typeface="+mn-lt"/>
        </a:defRPr>
      </a:lvl6pPr>
      <a:lvl7pPr marL="2971800" indent="-228600" algn="l" rtl="0" fontAlgn="base">
        <a:spcBef>
          <a:spcPct val="20000"/>
        </a:spcBef>
        <a:spcAft>
          <a:spcPct val="0"/>
        </a:spcAft>
        <a:buChar char="»"/>
        <a:defRPr sz="1200">
          <a:solidFill>
            <a:schemeClr val="tx1"/>
          </a:solidFill>
          <a:latin typeface="+mn-lt"/>
        </a:defRPr>
      </a:lvl7pPr>
      <a:lvl8pPr marL="3429000" indent="-228600" algn="l" rtl="0" fontAlgn="base">
        <a:spcBef>
          <a:spcPct val="20000"/>
        </a:spcBef>
        <a:spcAft>
          <a:spcPct val="0"/>
        </a:spcAft>
        <a:buChar char="»"/>
        <a:defRPr sz="1200">
          <a:solidFill>
            <a:schemeClr val="tx1"/>
          </a:solidFill>
          <a:latin typeface="+mn-lt"/>
        </a:defRPr>
      </a:lvl8pPr>
      <a:lvl9pPr marL="3886200" indent="-228600" algn="l" rtl="0" fontAlgn="base">
        <a:spcBef>
          <a:spcPct val="20000"/>
        </a:spcBef>
        <a:spcAft>
          <a:spcPct val="0"/>
        </a:spcAft>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ubtitle 2"/>
          <p:cNvSpPr>
            <a:spLocks noGrp="1"/>
          </p:cNvSpPr>
          <p:nvPr>
            <p:ph type="subTitle" sz="quarter" idx="1"/>
          </p:nvPr>
        </p:nvSpPr>
        <p:spPr>
          <a:xfrm>
            <a:off x="827088" y="1412776"/>
            <a:ext cx="7561262" cy="1944216"/>
          </a:xfrm>
        </p:spPr>
        <p:txBody>
          <a:bodyPr/>
          <a:lstStyle/>
          <a:p>
            <a:pPr>
              <a:buNone/>
            </a:pPr>
            <a:r>
              <a:rPr lang="en-GB" sz="2400" dirty="0">
                <a:latin typeface="+mj-lt"/>
              </a:rPr>
              <a:t> </a:t>
            </a:r>
            <a:r>
              <a:rPr lang="en-GB" sz="2400" i="1" dirty="0">
                <a:latin typeface="+mj-lt"/>
              </a:rPr>
              <a:t>‘Better to light a candle than to curse the darkness’-  an exploration of  child-led cultural practice and co-creation resulting in transformative agency </a:t>
            </a:r>
            <a:r>
              <a:rPr lang="en-GB" sz="2400" b="0" i="1" dirty="0">
                <a:latin typeface="+mj-lt"/>
              </a:rPr>
              <a:t>	</a:t>
            </a:r>
          </a:p>
          <a:p>
            <a:pPr>
              <a:buNone/>
            </a:pPr>
            <a:endParaRPr lang="en-GB" sz="2400" dirty="0">
              <a:latin typeface="+mj-lt"/>
            </a:endParaRPr>
          </a:p>
          <a:p>
            <a:pPr>
              <a:buNone/>
            </a:pPr>
            <a:endParaRPr lang="en-GB" sz="2000" dirty="0">
              <a:latin typeface="+mj-lt"/>
            </a:endParaRPr>
          </a:p>
          <a:p>
            <a:pPr>
              <a:buNone/>
            </a:pPr>
            <a:endParaRPr lang="en-GB" sz="2000" dirty="0"/>
          </a:p>
          <a:p>
            <a:pPr>
              <a:buNone/>
            </a:pPr>
            <a:endParaRPr lang="en-GB" sz="2000" dirty="0"/>
          </a:p>
          <a:p>
            <a:pPr>
              <a:buNone/>
            </a:pPr>
            <a:endParaRPr lang="en-GB" sz="2000" dirty="0"/>
          </a:p>
          <a:p>
            <a:pPr>
              <a:buNone/>
            </a:pPr>
            <a:endParaRPr lang="en-GB" sz="2000" dirty="0"/>
          </a:p>
          <a:p>
            <a:pPr>
              <a:buNone/>
            </a:pPr>
            <a:r>
              <a:rPr lang="en-GB" sz="2400" dirty="0">
                <a:latin typeface="+mj-lt"/>
              </a:rPr>
              <a:t>Dr Pauline Moger &amp; Dr Sophie Ward </a:t>
            </a:r>
          </a:p>
        </p:txBody>
      </p:sp>
      <p:sp>
        <p:nvSpPr>
          <p:cNvPr id="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fld id="{DF2B9F1B-5011-49DF-8639-1B2EB94035A8}" type="slidenum">
              <a:rPr lang="en-GB" altLang="en-US" sz="1400" smtClean="0"/>
              <a:pPr/>
              <a:t>1</a:t>
            </a:fld>
            <a:endParaRPr lang="en-GB" altLang="en-US" sz="1400" dirty="0"/>
          </a:p>
        </p:txBody>
      </p:sp>
    </p:spTree>
    <p:extLst>
      <p:ext uri="{BB962C8B-B14F-4D97-AF65-F5344CB8AC3E}">
        <p14:creationId xmlns:p14="http://schemas.microsoft.com/office/powerpoint/2010/main" val="2345222059"/>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6A2B6-28F6-4C8A-854E-448639E5A75B}"/>
              </a:ext>
            </a:extLst>
          </p:cNvPr>
          <p:cNvSpPr>
            <a:spLocks noGrp="1"/>
          </p:cNvSpPr>
          <p:nvPr>
            <p:ph type="title"/>
          </p:nvPr>
        </p:nvSpPr>
        <p:spPr/>
        <p:txBody>
          <a:bodyPr/>
          <a:lstStyle/>
          <a:p>
            <a:r>
              <a:rPr lang="en-GB" dirty="0"/>
              <a:t>Spirits of The Sea </a:t>
            </a:r>
          </a:p>
        </p:txBody>
      </p:sp>
      <p:sp>
        <p:nvSpPr>
          <p:cNvPr id="3" name="Content Placeholder 2">
            <a:extLst>
              <a:ext uri="{FF2B5EF4-FFF2-40B4-BE49-F238E27FC236}">
                <a16:creationId xmlns:a16="http://schemas.microsoft.com/office/drawing/2014/main" id="{BD00F02F-43AF-450E-8EBA-4DE51F3360D8}"/>
              </a:ext>
            </a:extLst>
          </p:cNvPr>
          <p:cNvSpPr>
            <a:spLocks noGrp="1"/>
          </p:cNvSpPr>
          <p:nvPr>
            <p:ph idx="1"/>
          </p:nvPr>
        </p:nvSpPr>
        <p:spPr>
          <a:xfrm>
            <a:off x="684213" y="1916832"/>
            <a:ext cx="7772400" cy="3888656"/>
          </a:xfrm>
        </p:spPr>
        <p:txBody>
          <a:bodyPr/>
          <a:lstStyle/>
          <a:p>
            <a:r>
              <a:rPr lang="en-GB" sz="2000" dirty="0"/>
              <a:t>Engagement - sense of belonging, trust, responsive interaction and positive relatedness to a space (Thomas, 2012; Lefever 2012)</a:t>
            </a:r>
          </a:p>
          <a:p>
            <a:pPr marL="0" indent="0">
              <a:buNone/>
            </a:pPr>
            <a:endParaRPr lang="en-GB" sz="2000" dirty="0"/>
          </a:p>
          <a:p>
            <a:r>
              <a:rPr lang="en-GB" sz="2000" dirty="0"/>
              <a:t>Knowing and Becoming (Meyer &amp; Land, 2003)</a:t>
            </a:r>
          </a:p>
          <a:p>
            <a:endParaRPr lang="en-GB" sz="2000" dirty="0"/>
          </a:p>
          <a:p>
            <a:r>
              <a:rPr lang="en-GB" sz="2000" dirty="0"/>
              <a:t>Child Centredness – Growth (Dewey, 2016, 2004) </a:t>
            </a:r>
          </a:p>
          <a:p>
            <a:endParaRPr lang="en-GB" sz="2000" dirty="0"/>
          </a:p>
          <a:p>
            <a:r>
              <a:rPr lang="en-GB" sz="2000" dirty="0"/>
              <a:t>Partnerships  </a:t>
            </a:r>
          </a:p>
        </p:txBody>
      </p:sp>
      <p:sp>
        <p:nvSpPr>
          <p:cNvPr id="4" name="Slide Number Placeholder 3">
            <a:extLst>
              <a:ext uri="{FF2B5EF4-FFF2-40B4-BE49-F238E27FC236}">
                <a16:creationId xmlns:a16="http://schemas.microsoft.com/office/drawing/2014/main" id="{CA44CB42-BDEC-418F-8550-C63A181992E3}"/>
              </a:ext>
            </a:extLst>
          </p:cNvPr>
          <p:cNvSpPr>
            <a:spLocks noGrp="1"/>
          </p:cNvSpPr>
          <p:nvPr>
            <p:ph type="sldNum" sz="quarter" idx="12"/>
          </p:nvPr>
        </p:nvSpPr>
        <p:spPr/>
        <p:txBody>
          <a:bodyPr/>
          <a:lstStyle/>
          <a:p>
            <a:pPr>
              <a:defRPr/>
            </a:pPr>
            <a:fld id="{6AE4F582-9531-4591-BA9F-5346C8CAAC09}" type="slidenum">
              <a:rPr lang="en-GB" smtClean="0">
                <a:solidFill>
                  <a:srgbClr val="000000"/>
                </a:solidFill>
              </a:rPr>
              <a:pPr>
                <a:defRPr/>
              </a:pPr>
              <a:t>10</a:t>
            </a:fld>
            <a:endParaRPr lang="en-GB" dirty="0">
              <a:solidFill>
                <a:srgbClr val="000000"/>
              </a:solidFill>
            </a:endParaRPr>
          </a:p>
        </p:txBody>
      </p:sp>
    </p:spTree>
    <p:extLst>
      <p:ext uri="{BB962C8B-B14F-4D97-AF65-F5344CB8AC3E}">
        <p14:creationId xmlns:p14="http://schemas.microsoft.com/office/powerpoint/2010/main" val="59048400"/>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912EB7A-8557-41FC-BA0B-9612B60614BF}"/>
              </a:ext>
            </a:extLst>
          </p:cNvPr>
          <p:cNvSpPr>
            <a:spLocks noGrp="1"/>
          </p:cNvSpPr>
          <p:nvPr>
            <p:ph type="title"/>
          </p:nvPr>
        </p:nvSpPr>
        <p:spPr/>
        <p:txBody>
          <a:bodyPr/>
          <a:lstStyle/>
          <a:p>
            <a:endParaRPr lang="en-GB" dirty="0"/>
          </a:p>
        </p:txBody>
      </p:sp>
      <p:sp>
        <p:nvSpPr>
          <p:cNvPr id="8" name="Content Placeholder 7">
            <a:extLst>
              <a:ext uri="{FF2B5EF4-FFF2-40B4-BE49-F238E27FC236}">
                <a16:creationId xmlns:a16="http://schemas.microsoft.com/office/drawing/2014/main" id="{3402BFF9-EAC1-4EB0-BECE-DEA584DEEB00}"/>
              </a:ext>
            </a:extLst>
          </p:cNvPr>
          <p:cNvSpPr>
            <a:spLocks noGrp="1"/>
          </p:cNvSpPr>
          <p:nvPr>
            <p:ph idx="1"/>
          </p:nvPr>
        </p:nvSpPr>
        <p:spPr>
          <a:xfrm>
            <a:off x="684213" y="2060848"/>
            <a:ext cx="7772400" cy="3744640"/>
          </a:xfrm>
        </p:spPr>
        <p:txBody>
          <a:bodyPr/>
          <a:lstStyle/>
          <a:p>
            <a:pPr marL="0" indent="0">
              <a:buNone/>
            </a:pPr>
            <a:r>
              <a:rPr lang="en-GB" sz="2400" dirty="0"/>
              <a:t>King’s (2002) ‘Journey of Transformation’ model provides a conceptual framework that can be drawn upon and adapted to explore and represent the ‘powerful pathways’ Theatre Hullabaloo’s child-led or child-centred arts practice appears to offer. </a:t>
            </a:r>
          </a:p>
        </p:txBody>
      </p:sp>
      <p:sp>
        <p:nvSpPr>
          <p:cNvPr id="4" name="Slide Number Placeholder 3">
            <a:extLst>
              <a:ext uri="{FF2B5EF4-FFF2-40B4-BE49-F238E27FC236}">
                <a16:creationId xmlns:a16="http://schemas.microsoft.com/office/drawing/2014/main" id="{C8983664-2893-495A-A3AF-3A5F293CD2F9}"/>
              </a:ext>
            </a:extLst>
          </p:cNvPr>
          <p:cNvSpPr>
            <a:spLocks noGrp="1"/>
          </p:cNvSpPr>
          <p:nvPr>
            <p:ph type="sldNum" sz="quarter" idx="12"/>
          </p:nvPr>
        </p:nvSpPr>
        <p:spPr/>
        <p:txBody>
          <a:bodyPr/>
          <a:lstStyle/>
          <a:p>
            <a:pPr>
              <a:defRPr/>
            </a:pPr>
            <a:fld id="{6AE4F582-9531-4591-BA9F-5346C8CAAC09}" type="slidenum">
              <a:rPr lang="en-GB" smtClean="0">
                <a:solidFill>
                  <a:srgbClr val="000000"/>
                </a:solidFill>
              </a:rPr>
              <a:pPr>
                <a:defRPr/>
              </a:pPr>
              <a:t>11</a:t>
            </a:fld>
            <a:endParaRPr lang="en-GB" dirty="0">
              <a:solidFill>
                <a:srgbClr val="000000"/>
              </a:solidFill>
            </a:endParaRPr>
          </a:p>
        </p:txBody>
      </p:sp>
    </p:spTree>
    <p:extLst>
      <p:ext uri="{BB962C8B-B14F-4D97-AF65-F5344CB8AC3E}">
        <p14:creationId xmlns:p14="http://schemas.microsoft.com/office/powerpoint/2010/main" val="2676747139"/>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67F30BF-D6B8-4DEC-A399-DE903C93B452}"/>
              </a:ext>
            </a:extLst>
          </p:cNvPr>
          <p:cNvSpPr>
            <a:spLocks noGrp="1"/>
          </p:cNvSpPr>
          <p:nvPr>
            <p:ph type="title"/>
          </p:nvPr>
        </p:nvSpPr>
        <p:spPr>
          <a:xfrm>
            <a:off x="685800" y="609600"/>
            <a:ext cx="7772400" cy="457200"/>
          </a:xfrm>
        </p:spPr>
        <p:txBody>
          <a:bodyPr/>
          <a:lstStyle/>
          <a:p>
            <a:r>
              <a:rPr lang="en-GB" dirty="0"/>
              <a:t>Final Thoughts…………..</a:t>
            </a:r>
          </a:p>
        </p:txBody>
      </p:sp>
      <p:sp>
        <p:nvSpPr>
          <p:cNvPr id="6" name="Content Placeholder 5">
            <a:extLst>
              <a:ext uri="{FF2B5EF4-FFF2-40B4-BE49-F238E27FC236}">
                <a16:creationId xmlns:a16="http://schemas.microsoft.com/office/drawing/2014/main" id="{31C4A817-F55E-4466-A9D6-8FA668ADF643}"/>
              </a:ext>
            </a:extLst>
          </p:cNvPr>
          <p:cNvSpPr>
            <a:spLocks noGrp="1"/>
          </p:cNvSpPr>
          <p:nvPr>
            <p:ph idx="1"/>
          </p:nvPr>
        </p:nvSpPr>
        <p:spPr>
          <a:xfrm>
            <a:off x="684213" y="1412776"/>
            <a:ext cx="7772400" cy="4392712"/>
          </a:xfrm>
        </p:spPr>
        <p:txBody>
          <a:bodyPr/>
          <a:lstStyle/>
          <a:p>
            <a:r>
              <a:rPr lang="en-GB" sz="1800" dirty="0"/>
              <a:t>The practice of TH, enabled and extended through The Hullabaloo as a place and space, can be considered as the legacy of child-led education.</a:t>
            </a:r>
          </a:p>
          <a:p>
            <a:endParaRPr lang="en-GB" sz="1800" dirty="0"/>
          </a:p>
          <a:p>
            <a:r>
              <a:rPr lang="en-GB" sz="1800" dirty="0"/>
              <a:t>Appearance or reappearance of something which is ‘good’, that also involves love, a cultural counter-narrative to the straight-jacketing of the formal education system. </a:t>
            </a:r>
          </a:p>
          <a:p>
            <a:endParaRPr lang="en-GB" sz="1800" dirty="0"/>
          </a:p>
          <a:p>
            <a:r>
              <a:rPr lang="en-GB" sz="1800" dirty="0"/>
              <a:t>More than a ‘theatre product’, this is arts practice that epitomises love, trust and respect. </a:t>
            </a:r>
          </a:p>
          <a:p>
            <a:pPr marL="0" indent="0">
              <a:buNone/>
            </a:pPr>
            <a:endParaRPr lang="en-GB" sz="1800" dirty="0"/>
          </a:p>
          <a:p>
            <a:r>
              <a:rPr lang="en-GB" sz="1800" dirty="0"/>
              <a:t>A virtuous circle - interaction that is significant and impactful on audiences and participants, changing and developing their learning (Bryson 2014)</a:t>
            </a:r>
          </a:p>
          <a:p>
            <a:endParaRPr lang="en-GB" sz="1800" dirty="0"/>
          </a:p>
          <a:p>
            <a:pPr marL="0" indent="0">
              <a:buNone/>
            </a:pPr>
            <a:endParaRPr lang="en-GB" sz="1800" dirty="0"/>
          </a:p>
        </p:txBody>
      </p:sp>
      <p:sp>
        <p:nvSpPr>
          <p:cNvPr id="4" name="Slide Number Placeholder 3">
            <a:extLst>
              <a:ext uri="{FF2B5EF4-FFF2-40B4-BE49-F238E27FC236}">
                <a16:creationId xmlns:a16="http://schemas.microsoft.com/office/drawing/2014/main" id="{0C19CB66-086E-43B8-8DD9-C468B04F3CD4}"/>
              </a:ext>
            </a:extLst>
          </p:cNvPr>
          <p:cNvSpPr>
            <a:spLocks noGrp="1"/>
          </p:cNvSpPr>
          <p:nvPr>
            <p:ph type="sldNum" sz="quarter" idx="12"/>
          </p:nvPr>
        </p:nvSpPr>
        <p:spPr/>
        <p:txBody>
          <a:bodyPr/>
          <a:lstStyle/>
          <a:p>
            <a:pPr>
              <a:defRPr/>
            </a:pPr>
            <a:fld id="{6AE4F582-9531-4591-BA9F-5346C8CAAC09}" type="slidenum">
              <a:rPr lang="en-GB" smtClean="0">
                <a:solidFill>
                  <a:srgbClr val="000000"/>
                </a:solidFill>
              </a:rPr>
              <a:pPr>
                <a:defRPr/>
              </a:pPr>
              <a:t>12</a:t>
            </a:fld>
            <a:endParaRPr lang="en-GB" dirty="0">
              <a:solidFill>
                <a:srgbClr val="000000"/>
              </a:solidFill>
            </a:endParaRPr>
          </a:p>
        </p:txBody>
      </p:sp>
    </p:spTree>
    <p:extLst>
      <p:ext uri="{BB962C8B-B14F-4D97-AF65-F5344CB8AC3E}">
        <p14:creationId xmlns:p14="http://schemas.microsoft.com/office/powerpoint/2010/main" val="3522103340"/>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869A7-FC5C-4A48-8C25-DE3586927731}"/>
              </a:ext>
            </a:extLst>
          </p:cNvPr>
          <p:cNvSpPr>
            <a:spLocks noGrp="1"/>
          </p:cNvSpPr>
          <p:nvPr>
            <p:ph type="title"/>
          </p:nvPr>
        </p:nvSpPr>
        <p:spPr>
          <a:xfrm>
            <a:off x="685800" y="609600"/>
            <a:ext cx="7772400" cy="144240"/>
          </a:xfrm>
        </p:spPr>
        <p:txBody>
          <a:bodyPr/>
          <a:lstStyle/>
          <a:p>
            <a:r>
              <a:rPr lang="en-GB" dirty="0"/>
              <a:t>References </a:t>
            </a:r>
          </a:p>
        </p:txBody>
      </p:sp>
      <p:sp>
        <p:nvSpPr>
          <p:cNvPr id="3" name="Content Placeholder 2">
            <a:extLst>
              <a:ext uri="{FF2B5EF4-FFF2-40B4-BE49-F238E27FC236}">
                <a16:creationId xmlns:a16="http://schemas.microsoft.com/office/drawing/2014/main" id="{36585338-7035-43F0-99AA-A670602344DF}"/>
              </a:ext>
            </a:extLst>
          </p:cNvPr>
          <p:cNvSpPr>
            <a:spLocks noGrp="1"/>
          </p:cNvSpPr>
          <p:nvPr>
            <p:ph idx="1"/>
          </p:nvPr>
        </p:nvSpPr>
        <p:spPr>
          <a:xfrm>
            <a:off x="684213" y="1196752"/>
            <a:ext cx="7772400" cy="4608736"/>
          </a:xfrm>
        </p:spPr>
        <p:txBody>
          <a:bodyPr/>
          <a:lstStyle/>
          <a:p>
            <a:pPr marL="0" indent="0">
              <a:buNone/>
            </a:pPr>
            <a:r>
              <a:rPr lang="en-GB" sz="1400" dirty="0">
                <a:latin typeface="Calibri" panose="020F0502020204030204" pitchFamily="34" charset="0"/>
                <a:cs typeface="Calibri" panose="020F0502020204030204" pitchFamily="34" charset="0"/>
              </a:rPr>
              <a:t>Bryson, C. (Ed) (2014). </a:t>
            </a:r>
            <a:r>
              <a:rPr lang="en-GB" sz="1400" i="1" dirty="0">
                <a:latin typeface="Calibri" panose="020F0502020204030204" pitchFamily="34" charset="0"/>
                <a:cs typeface="Calibri" panose="020F0502020204030204" pitchFamily="34" charset="0"/>
              </a:rPr>
              <a:t>Understanding and Developing Student Engagement</a:t>
            </a:r>
            <a:r>
              <a:rPr lang="en-GB" sz="1400" dirty="0">
                <a:latin typeface="Calibri" panose="020F0502020204030204" pitchFamily="34" charset="0"/>
                <a:cs typeface="Calibri" panose="020F0502020204030204" pitchFamily="34" charset="0"/>
              </a:rPr>
              <a:t>: Oxon: Routledge</a:t>
            </a:r>
          </a:p>
          <a:p>
            <a:pPr marL="0" indent="0">
              <a:buNone/>
            </a:pPr>
            <a:r>
              <a:rPr lang="en-GB" sz="1400" dirty="0">
                <a:latin typeface="Calibri" panose="020F0502020204030204" pitchFamily="34" charset="0"/>
                <a:cs typeface="Calibri" panose="020F0502020204030204" pitchFamily="34" charset="0"/>
              </a:rPr>
              <a:t>Dewey J. (1916) </a:t>
            </a:r>
            <a:r>
              <a:rPr lang="en-GB" sz="1400" i="1" dirty="0">
                <a:latin typeface="Calibri" panose="020F0502020204030204" pitchFamily="34" charset="0"/>
                <a:cs typeface="Calibri" panose="020F0502020204030204" pitchFamily="34" charset="0"/>
              </a:rPr>
              <a:t>Democracy and Education: An Introduction to the Philosophy of Education</a:t>
            </a:r>
            <a:r>
              <a:rPr lang="en-GB" sz="1400" dirty="0">
                <a:latin typeface="Calibri" panose="020F0502020204030204" pitchFamily="34" charset="0"/>
                <a:cs typeface="Calibri" panose="020F0502020204030204" pitchFamily="34" charset="0"/>
              </a:rPr>
              <a:t> New York: Macmillan.</a:t>
            </a:r>
          </a:p>
          <a:p>
            <a:pPr marL="0" indent="0">
              <a:buNone/>
            </a:pPr>
            <a:r>
              <a:rPr lang="en-GB" sz="1400" dirty="0">
                <a:latin typeface="Calibri" panose="020F0502020204030204" pitchFamily="34" charset="0"/>
                <a:cs typeface="Calibri" panose="020F0502020204030204" pitchFamily="34" charset="0"/>
              </a:rPr>
              <a:t>Dewey, J. (2004) Reconstruction in philosophy: Mineloa, NY: Dover Publications</a:t>
            </a:r>
          </a:p>
          <a:p>
            <a:pPr marL="0" indent="0">
              <a:buNone/>
            </a:pPr>
            <a:r>
              <a:rPr lang="en-GB" sz="1400" dirty="0">
                <a:latin typeface="Calibri" panose="020F0502020204030204" pitchFamily="34" charset="0"/>
                <a:cs typeface="Calibri" panose="020F0502020204030204" pitchFamily="34" charset="0"/>
              </a:rPr>
              <a:t>Jeffrey, B. and Trowman G. (2012) </a:t>
            </a:r>
            <a:r>
              <a:rPr lang="en-GB" sz="1400" i="1" dirty="0">
                <a:latin typeface="Calibri" panose="020F0502020204030204" pitchFamily="34" charset="0"/>
                <a:cs typeface="Calibri" panose="020F0502020204030204" pitchFamily="34" charset="0"/>
              </a:rPr>
              <a:t>The Construction of Performative Identities</a:t>
            </a:r>
            <a:r>
              <a:rPr lang="en-GB" sz="1400" dirty="0">
                <a:latin typeface="Calibri" panose="020F0502020204030204" pitchFamily="34" charset="0"/>
                <a:cs typeface="Calibri" panose="020F0502020204030204" pitchFamily="34" charset="0"/>
              </a:rPr>
              <a:t> In Jeffrey &amp; Trowman (Ed.), </a:t>
            </a:r>
            <a:r>
              <a:rPr lang="en-GB" sz="1400" i="1" dirty="0">
                <a:latin typeface="Calibri" panose="020F0502020204030204" pitchFamily="34" charset="0"/>
                <a:cs typeface="Calibri" panose="020F0502020204030204" pitchFamily="34" charset="0"/>
              </a:rPr>
              <a:t>Performativity in UK Education.</a:t>
            </a:r>
            <a:r>
              <a:rPr lang="en-GB" sz="1400" dirty="0">
                <a:latin typeface="Calibri" panose="020F0502020204030204" pitchFamily="34" charset="0"/>
                <a:cs typeface="Calibri" panose="020F0502020204030204" pitchFamily="34" charset="0"/>
              </a:rPr>
              <a:t> Stroud: E &amp; E Publishing </a:t>
            </a:r>
          </a:p>
          <a:p>
            <a:pPr marL="0" indent="0">
              <a:buNone/>
            </a:pPr>
            <a:r>
              <a:rPr lang="en-GB" sz="1400" dirty="0">
                <a:latin typeface="Calibri" panose="020F0502020204030204" pitchFamily="34" charset="0"/>
                <a:cs typeface="Calibri" panose="020F0502020204030204" pitchFamily="34" charset="0"/>
              </a:rPr>
              <a:t>Lefever. R. (2012) Student Understanding of Belonging: </a:t>
            </a:r>
            <a:r>
              <a:rPr lang="en-GB" sz="1400" i="1" dirty="0">
                <a:latin typeface="Calibri" panose="020F0502020204030204" pitchFamily="34" charset="0"/>
                <a:cs typeface="Calibri" panose="020F0502020204030204" pitchFamily="34" charset="0"/>
              </a:rPr>
              <a:t>Journal of Applied Research in Higher Education. Vol 4, 2. </a:t>
            </a:r>
          </a:p>
          <a:p>
            <a:pPr marL="0" indent="0">
              <a:buNone/>
            </a:pPr>
            <a:r>
              <a:rPr lang="en-GB" sz="1400" dirty="0">
                <a:latin typeface="Calibri" panose="020F0502020204030204" pitchFamily="34" charset="0"/>
                <a:cs typeface="Calibri" panose="020F0502020204030204" pitchFamily="34" charset="0"/>
              </a:rPr>
              <a:t>King, K. P. (2002). </a:t>
            </a:r>
            <a:r>
              <a:rPr lang="en-GB" sz="1400" i="1" dirty="0">
                <a:latin typeface="Calibri" panose="020F0502020204030204" pitchFamily="34" charset="0"/>
                <a:cs typeface="Calibri" panose="020F0502020204030204" pitchFamily="34" charset="0"/>
              </a:rPr>
              <a:t>Keeping pace with technology : Educational technology that transforms</a:t>
            </a:r>
            <a:r>
              <a:rPr lang="en-GB" sz="1400" dirty="0">
                <a:latin typeface="Calibri" panose="020F0502020204030204" pitchFamily="34" charset="0"/>
                <a:cs typeface="Calibri" panose="020F0502020204030204" pitchFamily="34" charset="0"/>
              </a:rPr>
              <a:t>. Vol. 1. Cresskill, NJ: Hampton Press</a:t>
            </a:r>
          </a:p>
          <a:p>
            <a:pPr marL="0" indent="0">
              <a:buNone/>
            </a:pPr>
            <a:r>
              <a:rPr lang="en-GB" sz="1400" dirty="0">
                <a:latin typeface="Calibri" panose="020F0502020204030204" pitchFamily="34" charset="0"/>
                <a:cs typeface="Calibri" panose="020F0502020204030204" pitchFamily="34" charset="0"/>
              </a:rPr>
              <a:t>Morrow, V. (2008) </a:t>
            </a:r>
            <a:r>
              <a:rPr lang="en-GB" sz="1400" i="1" dirty="0">
                <a:latin typeface="Calibri" panose="020F0502020204030204" pitchFamily="34" charset="0"/>
                <a:cs typeface="Calibri" panose="020F0502020204030204" pitchFamily="34" charset="0"/>
              </a:rPr>
              <a:t>Ethical dilemmas in research with children and young people about their social environments</a:t>
            </a:r>
            <a:r>
              <a:rPr lang="en-GB" sz="1400" dirty="0">
                <a:latin typeface="Calibri" panose="020F0502020204030204" pitchFamily="34" charset="0"/>
                <a:cs typeface="Calibri" panose="020F0502020204030204" pitchFamily="34" charset="0"/>
              </a:rPr>
              <a:t>, Children's Geographies, (6:1), 49- 61 DOI:10.1080/14733280701791918</a:t>
            </a:r>
          </a:p>
          <a:p>
            <a:pPr marL="0" indent="0">
              <a:buNone/>
            </a:pPr>
            <a:r>
              <a:rPr lang="en-GB" sz="1400" dirty="0">
                <a:latin typeface="Calibri" panose="020F0502020204030204" pitchFamily="34" charset="0"/>
                <a:cs typeface="Calibri" panose="020F0502020204030204" pitchFamily="34" charset="0"/>
              </a:rPr>
              <a:t>Thomas. I. (2012) </a:t>
            </a:r>
            <a:r>
              <a:rPr lang="en-GB" sz="1400" i="1" dirty="0">
                <a:latin typeface="Calibri" panose="020F0502020204030204" pitchFamily="34" charset="0"/>
                <a:cs typeface="Calibri" panose="020F0502020204030204" pitchFamily="34" charset="0"/>
              </a:rPr>
              <a:t>Building Student Engagement in Higher Education at a Time of Change: A summary of Findings and Recommendations from the What Works? Student Retention and Success Programme</a:t>
            </a:r>
            <a:r>
              <a:rPr lang="en-GB" sz="1400" dirty="0">
                <a:latin typeface="Calibri" panose="020F0502020204030204" pitchFamily="34" charset="0"/>
                <a:cs typeface="Calibri" panose="020F0502020204030204" pitchFamily="34" charset="0"/>
              </a:rPr>
              <a:t>: York: Paul Hamlyn Foundation. </a:t>
            </a:r>
          </a:p>
          <a:p>
            <a:pPr marL="0" indent="0">
              <a:buNone/>
            </a:pPr>
            <a:endParaRPr lang="en-GB" sz="1400" dirty="0">
              <a:latin typeface="Calibri" panose="020F0502020204030204" pitchFamily="34" charset="0"/>
              <a:cs typeface="Calibri" panose="020F0502020204030204" pitchFamily="34" charset="0"/>
            </a:endParaRPr>
          </a:p>
          <a:p>
            <a:pPr marL="0" indent="0">
              <a:buNone/>
            </a:pPr>
            <a:endParaRPr lang="en-GB" sz="1400" dirty="0">
              <a:latin typeface="Calibri" panose="020F0502020204030204" pitchFamily="34" charset="0"/>
              <a:cs typeface="Calibri" panose="020F0502020204030204" pitchFamily="34" charset="0"/>
            </a:endParaRPr>
          </a:p>
          <a:p>
            <a:pPr marL="0" indent="0">
              <a:buNone/>
            </a:pPr>
            <a:endParaRPr lang="en-GB" sz="1200" dirty="0">
              <a:latin typeface="Calibri" panose="020F0502020204030204" pitchFamily="34" charset="0"/>
              <a:cs typeface="Calibri" panose="020F0502020204030204" pitchFamily="34" charset="0"/>
            </a:endParaRPr>
          </a:p>
          <a:p>
            <a:pPr marL="0" indent="0">
              <a:buNone/>
            </a:pPr>
            <a:endParaRPr lang="en-GB" sz="1400" dirty="0"/>
          </a:p>
          <a:p>
            <a:pPr marL="0" indent="0">
              <a:buNone/>
            </a:pPr>
            <a:endParaRPr lang="en-GB" sz="1400" dirty="0"/>
          </a:p>
          <a:p>
            <a:pPr marL="0" indent="0">
              <a:buNone/>
            </a:pPr>
            <a:endParaRPr lang="en-GB" sz="1400" dirty="0"/>
          </a:p>
        </p:txBody>
      </p:sp>
      <p:sp>
        <p:nvSpPr>
          <p:cNvPr id="4" name="Slide Number Placeholder 3">
            <a:extLst>
              <a:ext uri="{FF2B5EF4-FFF2-40B4-BE49-F238E27FC236}">
                <a16:creationId xmlns:a16="http://schemas.microsoft.com/office/drawing/2014/main" id="{97F880B5-8121-4480-855C-5794001EE97B}"/>
              </a:ext>
            </a:extLst>
          </p:cNvPr>
          <p:cNvSpPr>
            <a:spLocks noGrp="1"/>
          </p:cNvSpPr>
          <p:nvPr>
            <p:ph type="sldNum" sz="quarter" idx="12"/>
          </p:nvPr>
        </p:nvSpPr>
        <p:spPr/>
        <p:txBody>
          <a:bodyPr/>
          <a:lstStyle/>
          <a:p>
            <a:pPr>
              <a:defRPr/>
            </a:pPr>
            <a:fld id="{6AE4F582-9531-4591-BA9F-5346C8CAAC09}" type="slidenum">
              <a:rPr lang="en-GB" smtClean="0">
                <a:solidFill>
                  <a:srgbClr val="000000"/>
                </a:solidFill>
              </a:rPr>
              <a:pPr>
                <a:defRPr/>
              </a:pPr>
              <a:t>13</a:t>
            </a:fld>
            <a:endParaRPr lang="en-GB" dirty="0">
              <a:solidFill>
                <a:srgbClr val="000000"/>
              </a:solidFill>
            </a:endParaRPr>
          </a:p>
        </p:txBody>
      </p:sp>
    </p:spTree>
    <p:extLst>
      <p:ext uri="{BB962C8B-B14F-4D97-AF65-F5344CB8AC3E}">
        <p14:creationId xmlns:p14="http://schemas.microsoft.com/office/powerpoint/2010/main" val="94724978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AA0E4-1DEB-49DF-A578-00A2CF184A82}"/>
              </a:ext>
            </a:extLst>
          </p:cNvPr>
          <p:cNvSpPr>
            <a:spLocks noGrp="1"/>
          </p:cNvSpPr>
          <p:nvPr>
            <p:ph type="title"/>
          </p:nvPr>
        </p:nvSpPr>
        <p:spPr>
          <a:xfrm>
            <a:off x="705511" y="764704"/>
            <a:ext cx="7772400" cy="803176"/>
          </a:xfrm>
        </p:spPr>
        <p:txBody>
          <a:bodyPr/>
          <a:lstStyle/>
          <a:p>
            <a:r>
              <a:rPr lang="en-GB" dirty="0"/>
              <a:t>Our context   </a:t>
            </a:r>
          </a:p>
        </p:txBody>
      </p:sp>
      <p:sp>
        <p:nvSpPr>
          <p:cNvPr id="3" name="Content Placeholder 2">
            <a:extLst>
              <a:ext uri="{FF2B5EF4-FFF2-40B4-BE49-F238E27FC236}">
                <a16:creationId xmlns:a16="http://schemas.microsoft.com/office/drawing/2014/main" id="{6AAB35BA-00BA-444E-88F6-027181286E44}"/>
              </a:ext>
            </a:extLst>
          </p:cNvPr>
          <p:cNvSpPr>
            <a:spLocks noGrp="1"/>
          </p:cNvSpPr>
          <p:nvPr>
            <p:ph idx="1"/>
          </p:nvPr>
        </p:nvSpPr>
        <p:spPr>
          <a:xfrm>
            <a:off x="684213" y="1567880"/>
            <a:ext cx="7772400" cy="4453408"/>
          </a:xfrm>
        </p:spPr>
        <p:txBody>
          <a:bodyPr/>
          <a:lstStyle/>
          <a:p>
            <a:pPr marL="0" indent="0">
              <a:buNone/>
            </a:pPr>
            <a:r>
              <a:rPr lang="en-GB" sz="1600" dirty="0"/>
              <a:t>We are well informed through research and Government policy that ‘early childhood’ as a period of time, is crucial in how well children see or view themselves, each other, and the world around them. </a:t>
            </a:r>
          </a:p>
          <a:p>
            <a:pPr marL="0" indent="0">
              <a:buNone/>
            </a:pPr>
            <a:endParaRPr lang="en-GB" sz="1600" dirty="0"/>
          </a:p>
          <a:p>
            <a:pPr marL="0" indent="0">
              <a:buNone/>
            </a:pPr>
            <a:r>
              <a:rPr lang="en-GB" sz="1600" dirty="0"/>
              <a:t>We acknowledge that positive emotional experiences shared between caregivers (be it parents, carers or early childhood practitioners) and very small children serve as a strong foundation for the development of emotional and social well-being in CYP.</a:t>
            </a:r>
          </a:p>
          <a:p>
            <a:pPr marL="0" indent="0">
              <a:buNone/>
            </a:pPr>
            <a:endParaRPr lang="en-GB" sz="1600" dirty="0"/>
          </a:p>
          <a:p>
            <a:pPr marL="0" indent="0">
              <a:buNone/>
            </a:pPr>
            <a:r>
              <a:rPr lang="en-GB" sz="1600" dirty="0"/>
              <a:t>We are informed that combining good parenting and high quality learning provision leads to improved life chances. </a:t>
            </a:r>
          </a:p>
          <a:p>
            <a:pPr marL="0" indent="0">
              <a:buNone/>
            </a:pPr>
            <a:endParaRPr lang="en-GB" sz="1600" dirty="0"/>
          </a:p>
          <a:p>
            <a:pPr marL="0" indent="0">
              <a:buNone/>
            </a:pPr>
            <a:r>
              <a:rPr lang="en-GB" sz="1600" dirty="0"/>
              <a:t>Educationalists and practitioners are encouraged to make the most of young children’s abilities and talents, provision targeted toward access to experiences.</a:t>
            </a:r>
          </a:p>
          <a:p>
            <a:pPr marL="0" indent="0">
              <a:buNone/>
            </a:pPr>
            <a:endParaRPr lang="en-GB" sz="1600" dirty="0"/>
          </a:p>
          <a:p>
            <a:pPr marL="0" indent="0">
              <a:buNone/>
            </a:pPr>
            <a:r>
              <a:rPr lang="en-GB" sz="1600" dirty="0"/>
              <a:t>Such provision is deemed explicitly to ignite children’s curiosity and imagination.</a:t>
            </a:r>
          </a:p>
          <a:p>
            <a:pPr marL="0" indent="0">
              <a:buNone/>
            </a:pPr>
            <a:endParaRPr lang="en-GB" sz="1800" dirty="0">
              <a:latin typeface="+mj-lt"/>
            </a:endParaRPr>
          </a:p>
          <a:p>
            <a:pPr marL="0" indent="0">
              <a:buNone/>
            </a:pPr>
            <a:endParaRPr lang="en-GB" sz="1800" dirty="0">
              <a:latin typeface="+mj-lt"/>
            </a:endParaRPr>
          </a:p>
          <a:p>
            <a:pPr marL="0" indent="0">
              <a:buNone/>
            </a:pPr>
            <a:r>
              <a:rPr lang="en-GB" sz="1800" dirty="0">
                <a:latin typeface="+mj-lt"/>
              </a:rPr>
              <a:t> </a:t>
            </a:r>
          </a:p>
          <a:p>
            <a:endParaRPr lang="en-GB" dirty="0"/>
          </a:p>
        </p:txBody>
      </p:sp>
      <p:sp>
        <p:nvSpPr>
          <p:cNvPr id="4" name="Slide Number Placeholder 3">
            <a:extLst>
              <a:ext uri="{FF2B5EF4-FFF2-40B4-BE49-F238E27FC236}">
                <a16:creationId xmlns:a16="http://schemas.microsoft.com/office/drawing/2014/main" id="{1419E7E2-6306-4301-BCA6-D603BBA55681}"/>
              </a:ext>
            </a:extLst>
          </p:cNvPr>
          <p:cNvSpPr>
            <a:spLocks noGrp="1"/>
          </p:cNvSpPr>
          <p:nvPr>
            <p:ph type="sldNum" sz="quarter" idx="12"/>
          </p:nvPr>
        </p:nvSpPr>
        <p:spPr/>
        <p:txBody>
          <a:bodyPr/>
          <a:lstStyle/>
          <a:p>
            <a:pPr>
              <a:defRPr/>
            </a:pPr>
            <a:fld id="{6AE4F582-9531-4591-BA9F-5346C8CAAC09}" type="slidenum">
              <a:rPr lang="en-GB" smtClean="0">
                <a:solidFill>
                  <a:srgbClr val="000000"/>
                </a:solidFill>
              </a:rPr>
              <a:pPr>
                <a:defRPr/>
              </a:pPr>
              <a:t>2</a:t>
            </a:fld>
            <a:endParaRPr lang="en-GB" dirty="0">
              <a:solidFill>
                <a:srgbClr val="000000"/>
              </a:solidFill>
            </a:endParaRPr>
          </a:p>
        </p:txBody>
      </p:sp>
    </p:spTree>
    <p:extLst>
      <p:ext uri="{BB962C8B-B14F-4D97-AF65-F5344CB8AC3E}">
        <p14:creationId xmlns:p14="http://schemas.microsoft.com/office/powerpoint/2010/main" val="1151972430"/>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Our contention – The reality? </a:t>
            </a:r>
          </a:p>
        </p:txBody>
      </p:sp>
      <p:sp>
        <p:nvSpPr>
          <p:cNvPr id="3" name="Content Placeholder 2"/>
          <p:cNvSpPr>
            <a:spLocks noGrp="1"/>
          </p:cNvSpPr>
          <p:nvPr>
            <p:ph idx="1"/>
          </p:nvPr>
        </p:nvSpPr>
        <p:spPr>
          <a:xfrm>
            <a:off x="684213" y="2132856"/>
            <a:ext cx="7772400" cy="3672632"/>
          </a:xfrm>
        </p:spPr>
        <p:txBody>
          <a:bodyPr/>
          <a:lstStyle/>
          <a:p>
            <a:pPr marL="0" indent="0">
              <a:buNone/>
            </a:pPr>
            <a:r>
              <a:rPr lang="en-GB" sz="1600" dirty="0"/>
              <a:t>Children and young people inhabit formal education spaces where ‘learning’ and ‘experiences’ take place, but arguably driven by a performative agenda, with a focus upon assessment and results. </a:t>
            </a:r>
          </a:p>
          <a:p>
            <a:pPr marL="0" indent="0">
              <a:buNone/>
            </a:pPr>
            <a:endParaRPr lang="en-GB" sz="1600" dirty="0"/>
          </a:p>
          <a:p>
            <a:pPr marL="0" indent="0">
              <a:buNone/>
            </a:pPr>
            <a:r>
              <a:rPr lang="en-GB" sz="1600" dirty="0"/>
              <a:t>Such spaces appear to affirm the growing societal norm of instrumentalism, education practice merely reflecting and extending a neo-liberal culture that at its worst imbues a sense of hopelessness and fear in those who don’t educationally ‘succeed’ (Jeffrey &amp; Trowman, 2012).</a:t>
            </a:r>
          </a:p>
          <a:p>
            <a:pPr marL="0" indent="0">
              <a:buNone/>
            </a:pPr>
            <a:endParaRPr lang="en-GB" sz="1600" dirty="0"/>
          </a:p>
          <a:p>
            <a:pPr marL="0" indent="0">
              <a:buNone/>
            </a:pPr>
            <a:r>
              <a:rPr lang="en-GB" sz="1600" dirty="0"/>
              <a:t>Where does hope lie? Where are the beacons of Light in practice and provision?  </a:t>
            </a:r>
          </a:p>
          <a:p>
            <a:pPr marL="0" indent="0">
              <a:buNone/>
            </a:pPr>
            <a:endParaRPr lang="en-GB" sz="1600" dirty="0"/>
          </a:p>
          <a:p>
            <a:pPr marL="0" indent="0">
              <a:buNone/>
            </a:pPr>
            <a:r>
              <a:rPr lang="en-GB" sz="1600" dirty="0"/>
              <a:t> </a:t>
            </a:r>
          </a:p>
          <a:p>
            <a:pPr marL="0" indent="0">
              <a:buNone/>
            </a:pPr>
            <a:endParaRPr lang="en-GB" sz="1600" dirty="0"/>
          </a:p>
        </p:txBody>
      </p:sp>
      <p:sp>
        <p:nvSpPr>
          <p:cNvPr id="4" name="Slide Number Placeholder 3"/>
          <p:cNvSpPr>
            <a:spLocks noGrp="1"/>
          </p:cNvSpPr>
          <p:nvPr>
            <p:ph type="sldNum" sz="quarter" idx="12"/>
          </p:nvPr>
        </p:nvSpPr>
        <p:spPr/>
        <p:txBody>
          <a:bodyPr/>
          <a:lstStyle/>
          <a:p>
            <a:pPr>
              <a:defRPr/>
            </a:pPr>
            <a:fld id="{6AE4F582-9531-4591-BA9F-5346C8CAAC09}" type="slidenum">
              <a:rPr lang="en-GB" smtClean="0">
                <a:solidFill>
                  <a:srgbClr val="000000"/>
                </a:solidFill>
              </a:rPr>
              <a:pPr>
                <a:defRPr/>
              </a:pPr>
              <a:t>3</a:t>
            </a:fld>
            <a:endParaRPr lang="en-GB" dirty="0">
              <a:solidFill>
                <a:srgbClr val="000000"/>
              </a:solidFill>
            </a:endParaRPr>
          </a:p>
        </p:txBody>
      </p:sp>
    </p:spTree>
    <p:extLst>
      <p:ext uri="{BB962C8B-B14F-4D97-AF65-F5344CB8AC3E}">
        <p14:creationId xmlns:p14="http://schemas.microsoft.com/office/powerpoint/2010/main" val="4555614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7DC87-32B9-491C-8703-8C0470F6961D}"/>
              </a:ext>
            </a:extLst>
          </p:cNvPr>
          <p:cNvSpPr>
            <a:spLocks noGrp="1"/>
          </p:cNvSpPr>
          <p:nvPr>
            <p:ph type="title"/>
          </p:nvPr>
        </p:nvSpPr>
        <p:spPr/>
        <p:txBody>
          <a:bodyPr/>
          <a:lstStyle/>
          <a:p>
            <a:r>
              <a:rPr lang="en-GB" dirty="0"/>
              <a:t>Space for Agency </a:t>
            </a:r>
          </a:p>
        </p:txBody>
      </p:sp>
      <p:sp>
        <p:nvSpPr>
          <p:cNvPr id="3" name="Content Placeholder 2">
            <a:extLst>
              <a:ext uri="{FF2B5EF4-FFF2-40B4-BE49-F238E27FC236}">
                <a16:creationId xmlns:a16="http://schemas.microsoft.com/office/drawing/2014/main" id="{31CBB8DD-E199-451C-83B0-E27E4B8E94E4}"/>
              </a:ext>
            </a:extLst>
          </p:cNvPr>
          <p:cNvSpPr>
            <a:spLocks noGrp="1"/>
          </p:cNvSpPr>
          <p:nvPr>
            <p:ph idx="1"/>
          </p:nvPr>
        </p:nvSpPr>
        <p:spPr>
          <a:xfrm>
            <a:off x="684213" y="1484784"/>
            <a:ext cx="7772400" cy="4320704"/>
          </a:xfrm>
        </p:spPr>
        <p:txBody>
          <a:bodyPr/>
          <a:lstStyle/>
          <a:p>
            <a:pPr marL="0" indent="0" algn="just">
              <a:buNone/>
            </a:pPr>
            <a:endParaRPr lang="en-GB" sz="1800" i="1" dirty="0"/>
          </a:p>
          <a:p>
            <a:pPr marL="0" indent="0" algn="just">
              <a:buNone/>
            </a:pPr>
            <a:endParaRPr lang="en-GB" sz="1800" i="1" dirty="0"/>
          </a:p>
          <a:p>
            <a:pPr marL="0" indent="0" algn="just">
              <a:buNone/>
            </a:pPr>
            <a:r>
              <a:rPr lang="en-GB" sz="1800" dirty="0"/>
              <a:t>Policies and practice encourage the continuation of constructing children as future beings or economics outcomes, shaping what is deemed to be ‘appropriate childhoods’ (Morrow, 2008). </a:t>
            </a:r>
          </a:p>
          <a:p>
            <a:pPr marL="0" indent="0" algn="just">
              <a:buNone/>
            </a:pPr>
            <a:endParaRPr lang="en-GB" sz="1800" i="1" dirty="0"/>
          </a:p>
          <a:p>
            <a:pPr marL="0" indent="0" algn="just">
              <a:buNone/>
            </a:pPr>
            <a:r>
              <a:rPr lang="en-GB" sz="1800" i="1" dirty="0"/>
              <a:t>“If the culture of a space or what happens in a space facilitates the possibility of transformation for all concerned then who knows what might happen – but we must trust children and be excited by the unknown to open yourself up to that”.</a:t>
            </a:r>
          </a:p>
          <a:p>
            <a:pPr marL="0" indent="0">
              <a:buNone/>
            </a:pPr>
            <a:r>
              <a:rPr lang="en-GB" sz="1600" b="1" dirty="0"/>
              <a:t>Theatre Hullabaloo Executive Director Miranda </a:t>
            </a:r>
          </a:p>
          <a:p>
            <a:pPr marL="0" indent="0">
              <a:buNone/>
            </a:pPr>
            <a:endParaRPr lang="en-GB" sz="1600" b="1" dirty="0"/>
          </a:p>
          <a:p>
            <a:pPr marL="0" indent="0">
              <a:buNone/>
            </a:pPr>
            <a:r>
              <a:rPr lang="en-GB" sz="2000" dirty="0"/>
              <a:t>Children constructed as co-creators and meaning-makers? </a:t>
            </a:r>
          </a:p>
          <a:p>
            <a:pPr marL="0" indent="0">
              <a:buNone/>
            </a:pPr>
            <a:endParaRPr lang="en-GB" sz="2000" dirty="0"/>
          </a:p>
          <a:p>
            <a:pPr marL="0" indent="0">
              <a:buNone/>
            </a:pPr>
            <a:r>
              <a:rPr lang="en-GB" sz="1800" dirty="0"/>
              <a:t> </a:t>
            </a:r>
          </a:p>
          <a:p>
            <a:pPr marL="0" indent="0">
              <a:buNone/>
            </a:pPr>
            <a:endParaRPr lang="en-GB" sz="1800" dirty="0"/>
          </a:p>
          <a:p>
            <a:pPr marL="0" indent="0">
              <a:buNone/>
            </a:pPr>
            <a:endParaRPr lang="en-GB" sz="1600" b="1" dirty="0"/>
          </a:p>
          <a:p>
            <a:pPr marL="0" indent="0">
              <a:buNone/>
            </a:pPr>
            <a:endParaRPr lang="en-GB" sz="1600" b="1" dirty="0"/>
          </a:p>
          <a:p>
            <a:pPr marL="0" indent="0">
              <a:buNone/>
            </a:pPr>
            <a:endParaRPr lang="en-GB" sz="1600" b="1" dirty="0"/>
          </a:p>
          <a:p>
            <a:pPr marL="0" indent="0">
              <a:buNone/>
            </a:pPr>
            <a:r>
              <a:rPr lang="en-GB" sz="1600" dirty="0"/>
              <a:t> </a:t>
            </a:r>
          </a:p>
          <a:p>
            <a:pPr marL="0" indent="0">
              <a:buNone/>
            </a:pPr>
            <a:endParaRPr lang="en-GB" sz="1600" b="1" dirty="0"/>
          </a:p>
          <a:p>
            <a:pPr marL="0" indent="0">
              <a:buNone/>
            </a:pPr>
            <a:endParaRPr lang="en-GB" sz="1600" b="1" dirty="0"/>
          </a:p>
          <a:p>
            <a:pPr marL="0" indent="0">
              <a:buNone/>
            </a:pPr>
            <a:endParaRPr lang="en-GB" sz="1600" b="1" dirty="0"/>
          </a:p>
          <a:p>
            <a:pPr marL="0" indent="0">
              <a:buNone/>
            </a:pPr>
            <a:endParaRPr lang="en-GB" sz="1800" b="1" dirty="0"/>
          </a:p>
          <a:p>
            <a:pPr marL="0" indent="0">
              <a:buNone/>
            </a:pPr>
            <a:endParaRPr lang="en-GB" sz="1800" b="1" dirty="0"/>
          </a:p>
        </p:txBody>
      </p:sp>
      <p:sp>
        <p:nvSpPr>
          <p:cNvPr id="4" name="Slide Number Placeholder 3">
            <a:extLst>
              <a:ext uri="{FF2B5EF4-FFF2-40B4-BE49-F238E27FC236}">
                <a16:creationId xmlns:a16="http://schemas.microsoft.com/office/drawing/2014/main" id="{6BBA12FD-D874-4A4D-AC12-5FFC5528AB46}"/>
              </a:ext>
            </a:extLst>
          </p:cNvPr>
          <p:cNvSpPr>
            <a:spLocks noGrp="1"/>
          </p:cNvSpPr>
          <p:nvPr>
            <p:ph type="sldNum" sz="quarter" idx="12"/>
          </p:nvPr>
        </p:nvSpPr>
        <p:spPr/>
        <p:txBody>
          <a:bodyPr/>
          <a:lstStyle/>
          <a:p>
            <a:pPr>
              <a:defRPr/>
            </a:pPr>
            <a:fld id="{6AE4F582-9531-4591-BA9F-5346C8CAAC09}" type="slidenum">
              <a:rPr lang="en-GB" smtClean="0">
                <a:solidFill>
                  <a:srgbClr val="000000"/>
                </a:solidFill>
              </a:rPr>
              <a:pPr>
                <a:defRPr/>
              </a:pPr>
              <a:t>4</a:t>
            </a:fld>
            <a:endParaRPr lang="en-GB" dirty="0">
              <a:solidFill>
                <a:srgbClr val="000000"/>
              </a:solidFill>
            </a:endParaRPr>
          </a:p>
        </p:txBody>
      </p:sp>
    </p:spTree>
    <p:extLst>
      <p:ext uri="{BB962C8B-B14F-4D97-AF65-F5344CB8AC3E}">
        <p14:creationId xmlns:p14="http://schemas.microsoft.com/office/powerpoint/2010/main" val="101157385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41DDC-2321-49C1-A46B-2FB0279325D7}"/>
              </a:ext>
            </a:extLst>
          </p:cNvPr>
          <p:cNvSpPr>
            <a:spLocks noGrp="1"/>
          </p:cNvSpPr>
          <p:nvPr>
            <p:ph type="title"/>
          </p:nvPr>
        </p:nvSpPr>
        <p:spPr/>
        <p:txBody>
          <a:bodyPr/>
          <a:lstStyle/>
          <a:p>
            <a:r>
              <a:rPr lang="en-GB" dirty="0"/>
              <a:t>A spotlight on Cultural Provision  </a:t>
            </a:r>
          </a:p>
        </p:txBody>
      </p:sp>
      <p:sp>
        <p:nvSpPr>
          <p:cNvPr id="3" name="Content Placeholder 2">
            <a:extLst>
              <a:ext uri="{FF2B5EF4-FFF2-40B4-BE49-F238E27FC236}">
                <a16:creationId xmlns:a16="http://schemas.microsoft.com/office/drawing/2014/main" id="{7CAEE81C-BC50-4B8C-9E24-FE0A268E5DC3}"/>
              </a:ext>
            </a:extLst>
          </p:cNvPr>
          <p:cNvSpPr>
            <a:spLocks noGrp="1"/>
          </p:cNvSpPr>
          <p:nvPr>
            <p:ph idx="1"/>
          </p:nvPr>
        </p:nvSpPr>
        <p:spPr>
          <a:xfrm>
            <a:off x="467544" y="1628800"/>
            <a:ext cx="7772400" cy="4176390"/>
          </a:xfrm>
        </p:spPr>
        <p:txBody>
          <a:bodyPr/>
          <a:lstStyle/>
          <a:p>
            <a:pPr marL="0" indent="0">
              <a:buNone/>
            </a:pPr>
            <a:r>
              <a:rPr lang="en-GB" dirty="0"/>
              <a:t> </a:t>
            </a:r>
          </a:p>
          <a:p>
            <a:pPr marL="0" indent="0">
              <a:buNone/>
            </a:pPr>
            <a:r>
              <a:rPr lang="en-GB" sz="1800" dirty="0"/>
              <a:t>First stage findings from an ethnographic study of Children’s Theatre practice. </a:t>
            </a:r>
          </a:p>
          <a:p>
            <a:pPr marL="0" indent="0">
              <a:buNone/>
            </a:pPr>
            <a:endParaRPr lang="en-GB" sz="1800" dirty="0"/>
          </a:p>
          <a:p>
            <a:pPr marL="0" indent="0">
              <a:buNone/>
            </a:pPr>
            <a:r>
              <a:rPr lang="en-GB" sz="1800" dirty="0"/>
              <a:t>This practice and associated experiential learning has been deemed ‘beyond the ordinary’.  </a:t>
            </a:r>
          </a:p>
          <a:p>
            <a:pPr marL="0" indent="0">
              <a:buNone/>
            </a:pPr>
            <a:endParaRPr lang="en-GB" sz="1800" dirty="0"/>
          </a:p>
          <a:p>
            <a:pPr marL="0" indent="0">
              <a:buNone/>
            </a:pPr>
            <a:r>
              <a:rPr lang="en-GB" sz="1800" dirty="0"/>
              <a:t>Our study was undertaken at a pivotal point in one organisation’s operation, growth and implementation of pedagogy.</a:t>
            </a:r>
          </a:p>
        </p:txBody>
      </p:sp>
      <p:sp>
        <p:nvSpPr>
          <p:cNvPr id="4" name="Slide Number Placeholder 3">
            <a:extLst>
              <a:ext uri="{FF2B5EF4-FFF2-40B4-BE49-F238E27FC236}">
                <a16:creationId xmlns:a16="http://schemas.microsoft.com/office/drawing/2014/main" id="{2C7076B2-3164-421E-88C5-49F73248B4E0}"/>
              </a:ext>
            </a:extLst>
          </p:cNvPr>
          <p:cNvSpPr>
            <a:spLocks noGrp="1"/>
          </p:cNvSpPr>
          <p:nvPr>
            <p:ph type="sldNum" sz="quarter" idx="12"/>
          </p:nvPr>
        </p:nvSpPr>
        <p:spPr/>
        <p:txBody>
          <a:bodyPr/>
          <a:lstStyle/>
          <a:p>
            <a:pPr>
              <a:defRPr/>
            </a:pPr>
            <a:fld id="{6AE4F582-9531-4591-BA9F-5346C8CAAC09}" type="slidenum">
              <a:rPr lang="en-GB" smtClean="0">
                <a:solidFill>
                  <a:srgbClr val="000000"/>
                </a:solidFill>
              </a:rPr>
              <a:pPr>
                <a:defRPr/>
              </a:pPr>
              <a:t>5</a:t>
            </a:fld>
            <a:endParaRPr lang="en-GB" dirty="0">
              <a:solidFill>
                <a:srgbClr val="000000"/>
              </a:solidFill>
            </a:endParaRPr>
          </a:p>
        </p:txBody>
      </p:sp>
    </p:spTree>
    <p:extLst>
      <p:ext uri="{BB962C8B-B14F-4D97-AF65-F5344CB8AC3E}">
        <p14:creationId xmlns:p14="http://schemas.microsoft.com/office/powerpoint/2010/main" val="428777810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8954E-4831-4479-8ED8-8B4B414B1D5A}"/>
              </a:ext>
            </a:extLst>
          </p:cNvPr>
          <p:cNvSpPr>
            <a:spLocks noGrp="1"/>
          </p:cNvSpPr>
          <p:nvPr>
            <p:ph type="title"/>
          </p:nvPr>
        </p:nvSpPr>
        <p:spPr>
          <a:xfrm>
            <a:off x="685800" y="332656"/>
            <a:ext cx="7772400" cy="457200"/>
          </a:xfrm>
        </p:spPr>
        <p:txBody>
          <a:bodyPr/>
          <a:lstStyle/>
          <a:p>
            <a:r>
              <a:rPr lang="en-GB" dirty="0"/>
              <a:t> Theatre Hullabaloo </a:t>
            </a:r>
          </a:p>
        </p:txBody>
      </p:sp>
      <p:sp>
        <p:nvSpPr>
          <p:cNvPr id="3" name="Content Placeholder 2">
            <a:extLst>
              <a:ext uri="{FF2B5EF4-FFF2-40B4-BE49-F238E27FC236}">
                <a16:creationId xmlns:a16="http://schemas.microsoft.com/office/drawing/2014/main" id="{19FC6C1F-6EE7-4FC8-857C-4ED7C4DA614A}"/>
              </a:ext>
            </a:extLst>
          </p:cNvPr>
          <p:cNvSpPr>
            <a:spLocks noGrp="1"/>
          </p:cNvSpPr>
          <p:nvPr>
            <p:ph idx="1"/>
          </p:nvPr>
        </p:nvSpPr>
        <p:spPr>
          <a:xfrm>
            <a:off x="684213" y="908720"/>
            <a:ext cx="7772400" cy="5112568"/>
          </a:xfrm>
        </p:spPr>
        <p:txBody>
          <a:bodyPr/>
          <a:lstStyle/>
          <a:p>
            <a:pPr marL="0" indent="0">
              <a:buNone/>
            </a:pPr>
            <a:endParaRPr lang="en-GB" sz="2000" dirty="0"/>
          </a:p>
          <a:p>
            <a:pPr>
              <a:buFont typeface="Arial" panose="020B0604020202020204" pitchFamily="34" charset="0"/>
              <a:buChar char="•"/>
            </a:pPr>
            <a:r>
              <a:rPr lang="en-GB" sz="1400" b="1" dirty="0"/>
              <a:t>Arts Council of England NPO, based in Darlington, Co Durham, England.  </a:t>
            </a:r>
          </a:p>
          <a:p>
            <a:pPr>
              <a:buFont typeface="Arial" panose="020B0604020202020204" pitchFamily="34" charset="0"/>
              <a:buChar char="•"/>
            </a:pPr>
            <a:r>
              <a:rPr lang="en-GB" sz="1400" b="1" dirty="0"/>
              <a:t>Makes new work that tours regionally, nationally, internationally.</a:t>
            </a:r>
          </a:p>
          <a:p>
            <a:pPr>
              <a:buFont typeface="Arial" panose="020B0604020202020204" pitchFamily="34" charset="0"/>
              <a:buChar char="•"/>
            </a:pPr>
            <a:r>
              <a:rPr lang="en-GB" sz="1400" b="1" dirty="0"/>
              <a:t>Hosts and facilitates the TakeOff Festival </a:t>
            </a:r>
          </a:p>
          <a:p>
            <a:pPr>
              <a:buFont typeface="Arial" panose="020B0604020202020204" pitchFamily="34" charset="0"/>
              <a:buChar char="•"/>
            </a:pPr>
            <a:r>
              <a:rPr lang="en-GB" sz="1400" b="1" dirty="0"/>
              <a:t>Operates from ‘The Hullabaloo’, opened December 2017 – National Centre of Excelle</a:t>
            </a:r>
            <a:r>
              <a:rPr lang="en-GB" sz="1400" dirty="0"/>
              <a:t>nce</a:t>
            </a:r>
          </a:p>
          <a:p>
            <a:pPr marL="0" indent="0">
              <a:buNone/>
            </a:pPr>
            <a:r>
              <a:rPr lang="en-GB" sz="1400" dirty="0"/>
              <a:t>       </a:t>
            </a:r>
          </a:p>
          <a:p>
            <a:pPr marL="0" indent="0">
              <a:buNone/>
            </a:pPr>
            <a:r>
              <a:rPr lang="en-GB" sz="1400" dirty="0"/>
              <a:t>       </a:t>
            </a:r>
            <a:r>
              <a:rPr lang="en-GB" sz="1400" b="1" u="sng" dirty="0"/>
              <a:t>Place and People</a:t>
            </a:r>
          </a:p>
          <a:p>
            <a:pPr marL="0" indent="0">
              <a:buNone/>
            </a:pPr>
            <a:r>
              <a:rPr lang="en-GB" sz="1400" dirty="0"/>
              <a:t>       Unitary Authority - Tees Valley </a:t>
            </a:r>
          </a:p>
          <a:p>
            <a:r>
              <a:rPr lang="en-GB" sz="1400" dirty="0"/>
              <a:t>Population 105,396 with 64,800 of a working age (16-64 years old)</a:t>
            </a:r>
          </a:p>
          <a:p>
            <a:r>
              <a:rPr lang="en-GB" sz="1400" dirty="0"/>
              <a:t>In the top 30% most deprived local authority areas in England</a:t>
            </a:r>
          </a:p>
          <a:p>
            <a:r>
              <a:rPr lang="en-GB" sz="1400" dirty="0"/>
              <a:t>Children and young people under the age of 18 living in Darlington - 22,627 (21% of the population)</a:t>
            </a:r>
          </a:p>
          <a:p>
            <a:r>
              <a:rPr lang="en-GB" sz="1400" dirty="0"/>
              <a:t>Ethic minorities equal 6% of all children living in the area – pre-dominantly Asian, mixed, Gypsy Roma Travellers</a:t>
            </a:r>
          </a:p>
          <a:p>
            <a:pPr marL="0" indent="0">
              <a:buNone/>
            </a:pPr>
            <a:r>
              <a:rPr lang="en-GB" sz="1400" dirty="0"/>
              <a:t>       </a:t>
            </a:r>
            <a:r>
              <a:rPr lang="en-GB" sz="1400" b="1" u="sng" dirty="0"/>
              <a:t>Targeting </a:t>
            </a:r>
          </a:p>
          <a:p>
            <a:pPr>
              <a:buFont typeface="Arial" panose="020B0604020202020204" pitchFamily="34" charset="0"/>
              <a:buChar char="•"/>
            </a:pPr>
            <a:r>
              <a:rPr lang="en-GB" sz="1400" dirty="0"/>
              <a:t>Families with children ages 0-12 within a 45 minute drive time</a:t>
            </a:r>
          </a:p>
          <a:p>
            <a:pPr lvl="0"/>
            <a:r>
              <a:rPr lang="en-GB" sz="1400" dirty="0"/>
              <a:t>Families – Trips and Treats/Facebook Families </a:t>
            </a:r>
          </a:p>
          <a:p>
            <a:pPr lvl="0"/>
            <a:r>
              <a:rPr lang="en-GB" sz="1400" dirty="0"/>
              <a:t>Schools – Existing/New</a:t>
            </a:r>
          </a:p>
          <a:p>
            <a:pPr lvl="0"/>
            <a:r>
              <a:rPr lang="en-GB" sz="1400" dirty="0"/>
              <a:t>Sector professionals</a:t>
            </a:r>
          </a:p>
          <a:p>
            <a:endParaRPr lang="en-GB" sz="1600" dirty="0"/>
          </a:p>
          <a:p>
            <a:pPr>
              <a:buFont typeface="Arial" panose="020B0604020202020204" pitchFamily="34" charset="0"/>
              <a:buChar char="•"/>
            </a:pPr>
            <a:endParaRPr lang="en-GB" sz="2000" dirty="0"/>
          </a:p>
          <a:p>
            <a:pPr>
              <a:buFont typeface="Arial" panose="020B0604020202020204" pitchFamily="34" charset="0"/>
              <a:buChar char="•"/>
            </a:pPr>
            <a:endParaRPr lang="en-GB" sz="2000" dirty="0"/>
          </a:p>
          <a:p>
            <a:pPr>
              <a:buFont typeface="Arial" panose="020B0604020202020204" pitchFamily="34" charset="0"/>
              <a:buChar char="•"/>
            </a:pPr>
            <a:endParaRPr lang="en-GB" sz="2000" dirty="0"/>
          </a:p>
          <a:p>
            <a:pPr>
              <a:buFont typeface="Arial" panose="020B0604020202020204" pitchFamily="34" charset="0"/>
              <a:buChar char="•"/>
            </a:pPr>
            <a:endParaRPr lang="en-GB" sz="2000" dirty="0"/>
          </a:p>
          <a:p>
            <a:pPr marL="0" indent="0">
              <a:buNone/>
            </a:pPr>
            <a:endParaRPr lang="en-GB" dirty="0"/>
          </a:p>
        </p:txBody>
      </p:sp>
      <p:sp>
        <p:nvSpPr>
          <p:cNvPr id="4" name="Slide Number Placeholder 3">
            <a:extLst>
              <a:ext uri="{FF2B5EF4-FFF2-40B4-BE49-F238E27FC236}">
                <a16:creationId xmlns:a16="http://schemas.microsoft.com/office/drawing/2014/main" id="{25F9503D-3A8A-4CEB-8DD6-8FE5324A8E1D}"/>
              </a:ext>
            </a:extLst>
          </p:cNvPr>
          <p:cNvSpPr>
            <a:spLocks noGrp="1"/>
          </p:cNvSpPr>
          <p:nvPr>
            <p:ph type="sldNum" sz="quarter" idx="12"/>
          </p:nvPr>
        </p:nvSpPr>
        <p:spPr/>
        <p:txBody>
          <a:bodyPr/>
          <a:lstStyle/>
          <a:p>
            <a:pPr>
              <a:defRPr/>
            </a:pPr>
            <a:fld id="{6AE4F582-9531-4591-BA9F-5346C8CAAC09}" type="slidenum">
              <a:rPr lang="en-GB" smtClean="0">
                <a:solidFill>
                  <a:srgbClr val="000000"/>
                </a:solidFill>
              </a:rPr>
              <a:pPr>
                <a:defRPr/>
              </a:pPr>
              <a:t>6</a:t>
            </a:fld>
            <a:endParaRPr lang="en-GB" dirty="0">
              <a:solidFill>
                <a:srgbClr val="000000"/>
              </a:solidFill>
            </a:endParaRPr>
          </a:p>
        </p:txBody>
      </p:sp>
    </p:spTree>
    <p:extLst>
      <p:ext uri="{BB962C8B-B14F-4D97-AF65-F5344CB8AC3E}">
        <p14:creationId xmlns:p14="http://schemas.microsoft.com/office/powerpoint/2010/main" val="256382723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42A88-D99B-40CD-ACF5-A417EAF2B638}"/>
              </a:ext>
            </a:extLst>
          </p:cNvPr>
          <p:cNvSpPr>
            <a:spLocks noGrp="1"/>
          </p:cNvSpPr>
          <p:nvPr>
            <p:ph type="title"/>
          </p:nvPr>
        </p:nvSpPr>
        <p:spPr>
          <a:xfrm>
            <a:off x="685800" y="609600"/>
            <a:ext cx="7772400" cy="659160"/>
          </a:xfrm>
        </p:spPr>
        <p:txBody>
          <a:bodyPr/>
          <a:lstStyle/>
          <a:p>
            <a:r>
              <a:rPr lang="en-GB" sz="3600" dirty="0"/>
              <a:t>Theatre Hullabaloo &amp; The Hullabaloo </a:t>
            </a:r>
          </a:p>
        </p:txBody>
      </p:sp>
      <p:sp>
        <p:nvSpPr>
          <p:cNvPr id="3" name="Content Placeholder 2">
            <a:extLst>
              <a:ext uri="{FF2B5EF4-FFF2-40B4-BE49-F238E27FC236}">
                <a16:creationId xmlns:a16="http://schemas.microsoft.com/office/drawing/2014/main" id="{6C13FC2E-B3A5-4C4F-8B0A-3D793068284D}"/>
              </a:ext>
            </a:extLst>
          </p:cNvPr>
          <p:cNvSpPr>
            <a:spLocks noGrp="1"/>
          </p:cNvSpPr>
          <p:nvPr>
            <p:ph idx="1"/>
          </p:nvPr>
        </p:nvSpPr>
        <p:spPr>
          <a:xfrm>
            <a:off x="684213" y="1412776"/>
            <a:ext cx="7772400" cy="4392712"/>
          </a:xfrm>
        </p:spPr>
        <p:txBody>
          <a:bodyPr/>
          <a:lstStyle/>
          <a:p>
            <a:r>
              <a:rPr lang="en-GB" sz="1600" dirty="0"/>
              <a:t>A theatre, a programmed creative play installation space, outdoor courtyard play space, rehearsal rooms, office space, foyer with a story corner and café. </a:t>
            </a:r>
          </a:p>
          <a:p>
            <a:endParaRPr lang="en-GB" sz="1600" dirty="0"/>
          </a:p>
          <a:p>
            <a:r>
              <a:rPr lang="en-GB" sz="1600" dirty="0"/>
              <a:t>A wide range of self-declared ‘creative opportunities and classes’ offered for families, couched as ‘creative education’ in the space, alongside the theatre programme</a:t>
            </a:r>
          </a:p>
          <a:p>
            <a:endParaRPr lang="en-GB" sz="1600" dirty="0"/>
          </a:p>
          <a:p>
            <a:r>
              <a:rPr lang="en-GB" sz="1600" dirty="0"/>
              <a:t>TakeOff provides a platform for debate and discussion on children’s theatre making and sector engagement, including and involving delegates, educationalists and audience</a:t>
            </a:r>
          </a:p>
          <a:p>
            <a:endParaRPr lang="en-GB" sz="1600" dirty="0"/>
          </a:p>
          <a:p>
            <a:r>
              <a:rPr lang="en-GB" sz="1600" dirty="0"/>
              <a:t>Collaboration with local school children and early years practitioners &amp; specialists in Darlington to create and develop the theatre productions</a:t>
            </a:r>
          </a:p>
          <a:p>
            <a:endParaRPr lang="en-GB" sz="1600" dirty="0"/>
          </a:p>
          <a:p>
            <a:r>
              <a:rPr lang="en-GB" sz="1600" dirty="0"/>
              <a:t>CPD sessions for educationalists and a Teachers Forum </a:t>
            </a:r>
          </a:p>
          <a:p>
            <a:pPr marL="0" indent="0">
              <a:buNone/>
            </a:pPr>
            <a:r>
              <a:rPr lang="en-GB" sz="1800" dirty="0"/>
              <a:t> </a:t>
            </a:r>
          </a:p>
          <a:p>
            <a:endParaRPr lang="en-GB" sz="1800" dirty="0"/>
          </a:p>
          <a:p>
            <a:endParaRPr lang="en-GB" sz="1800" dirty="0"/>
          </a:p>
          <a:p>
            <a:endParaRPr lang="en-GB" sz="1800" dirty="0"/>
          </a:p>
          <a:p>
            <a:endParaRPr lang="en-GB" sz="1800" dirty="0"/>
          </a:p>
        </p:txBody>
      </p:sp>
      <p:sp>
        <p:nvSpPr>
          <p:cNvPr id="4" name="Slide Number Placeholder 3">
            <a:extLst>
              <a:ext uri="{FF2B5EF4-FFF2-40B4-BE49-F238E27FC236}">
                <a16:creationId xmlns:a16="http://schemas.microsoft.com/office/drawing/2014/main" id="{327E0119-0552-41EF-9BA3-138C5EE52156}"/>
              </a:ext>
            </a:extLst>
          </p:cNvPr>
          <p:cNvSpPr>
            <a:spLocks noGrp="1"/>
          </p:cNvSpPr>
          <p:nvPr>
            <p:ph type="sldNum" sz="quarter" idx="12"/>
          </p:nvPr>
        </p:nvSpPr>
        <p:spPr/>
        <p:txBody>
          <a:bodyPr/>
          <a:lstStyle/>
          <a:p>
            <a:pPr>
              <a:defRPr/>
            </a:pPr>
            <a:fld id="{6AE4F582-9531-4591-BA9F-5346C8CAAC09}" type="slidenum">
              <a:rPr lang="en-GB" smtClean="0">
                <a:solidFill>
                  <a:srgbClr val="000000"/>
                </a:solidFill>
              </a:rPr>
              <a:pPr>
                <a:defRPr/>
              </a:pPr>
              <a:t>7</a:t>
            </a:fld>
            <a:endParaRPr lang="en-GB" dirty="0">
              <a:solidFill>
                <a:srgbClr val="000000"/>
              </a:solidFill>
            </a:endParaRPr>
          </a:p>
        </p:txBody>
      </p:sp>
    </p:spTree>
    <p:extLst>
      <p:ext uri="{BB962C8B-B14F-4D97-AF65-F5344CB8AC3E}">
        <p14:creationId xmlns:p14="http://schemas.microsoft.com/office/powerpoint/2010/main" val="1485038315"/>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A1890-DAB8-4255-AC49-2D724C09B154}"/>
              </a:ext>
            </a:extLst>
          </p:cNvPr>
          <p:cNvSpPr>
            <a:spLocks noGrp="1"/>
          </p:cNvSpPr>
          <p:nvPr>
            <p:ph type="title"/>
          </p:nvPr>
        </p:nvSpPr>
        <p:spPr>
          <a:xfrm>
            <a:off x="685800" y="609600"/>
            <a:ext cx="7772400" cy="659160"/>
          </a:xfrm>
        </p:spPr>
        <p:txBody>
          <a:bodyPr/>
          <a:lstStyle/>
          <a:p>
            <a:r>
              <a:rPr lang="en-GB" dirty="0"/>
              <a:t>Spirits of The Sea </a:t>
            </a:r>
          </a:p>
        </p:txBody>
      </p:sp>
      <p:sp>
        <p:nvSpPr>
          <p:cNvPr id="3" name="Content Placeholder 2">
            <a:extLst>
              <a:ext uri="{FF2B5EF4-FFF2-40B4-BE49-F238E27FC236}">
                <a16:creationId xmlns:a16="http://schemas.microsoft.com/office/drawing/2014/main" id="{A77F6D77-6C6D-4139-A7E6-F53DD3AADDD7}"/>
              </a:ext>
            </a:extLst>
          </p:cNvPr>
          <p:cNvSpPr>
            <a:spLocks noGrp="1"/>
          </p:cNvSpPr>
          <p:nvPr>
            <p:ph idx="1"/>
          </p:nvPr>
        </p:nvSpPr>
        <p:spPr>
          <a:xfrm>
            <a:off x="684213" y="1700808"/>
            <a:ext cx="7772400" cy="4104680"/>
          </a:xfrm>
        </p:spPr>
        <p:txBody>
          <a:bodyPr/>
          <a:lstStyle/>
          <a:p>
            <a:r>
              <a:rPr lang="en-GB" sz="1800" dirty="0"/>
              <a:t>40 min immersive performance for 7-11 yr. olds </a:t>
            </a:r>
          </a:p>
          <a:p>
            <a:pPr marL="0" indent="0">
              <a:buNone/>
            </a:pPr>
            <a:endParaRPr lang="en-GB" sz="1800" dirty="0"/>
          </a:p>
          <a:p>
            <a:r>
              <a:rPr lang="en-GB" sz="1800" dirty="0"/>
              <a:t>Audience invited into a mariners hit to hear a story which is animated through live music, shadow puppetry, object manipulation and song  </a:t>
            </a:r>
          </a:p>
          <a:p>
            <a:endParaRPr lang="en-GB" sz="1800" dirty="0"/>
          </a:p>
          <a:p>
            <a:r>
              <a:rPr lang="en-GB" sz="1800" dirty="0"/>
              <a:t>Devised &amp; developed – creative way to support teachers in their delivery of the social and emotional wellbeing curriculum and to help families to discuss mental health issues such as anxiety with their children in an age appropriate way</a:t>
            </a:r>
          </a:p>
          <a:p>
            <a:endParaRPr lang="en-GB" sz="1800" dirty="0"/>
          </a:p>
          <a:p>
            <a:r>
              <a:rPr lang="en-GB" sz="1800" dirty="0"/>
              <a:t>Pre &amp; post performance support and resources for schools   </a:t>
            </a:r>
          </a:p>
        </p:txBody>
      </p:sp>
      <p:sp>
        <p:nvSpPr>
          <p:cNvPr id="4" name="Slide Number Placeholder 3">
            <a:extLst>
              <a:ext uri="{FF2B5EF4-FFF2-40B4-BE49-F238E27FC236}">
                <a16:creationId xmlns:a16="http://schemas.microsoft.com/office/drawing/2014/main" id="{8773E123-452E-4297-878A-F6F7DBFCDC2E}"/>
              </a:ext>
            </a:extLst>
          </p:cNvPr>
          <p:cNvSpPr>
            <a:spLocks noGrp="1"/>
          </p:cNvSpPr>
          <p:nvPr>
            <p:ph type="sldNum" sz="quarter" idx="12"/>
          </p:nvPr>
        </p:nvSpPr>
        <p:spPr/>
        <p:txBody>
          <a:bodyPr/>
          <a:lstStyle/>
          <a:p>
            <a:pPr>
              <a:defRPr/>
            </a:pPr>
            <a:fld id="{6AE4F582-9531-4591-BA9F-5346C8CAAC09}" type="slidenum">
              <a:rPr lang="en-GB" smtClean="0">
                <a:solidFill>
                  <a:srgbClr val="000000"/>
                </a:solidFill>
              </a:rPr>
              <a:pPr>
                <a:defRPr/>
              </a:pPr>
              <a:t>8</a:t>
            </a:fld>
            <a:endParaRPr lang="en-GB" dirty="0">
              <a:solidFill>
                <a:srgbClr val="000000"/>
              </a:solidFill>
            </a:endParaRPr>
          </a:p>
        </p:txBody>
      </p:sp>
    </p:spTree>
    <p:extLst>
      <p:ext uri="{BB962C8B-B14F-4D97-AF65-F5344CB8AC3E}">
        <p14:creationId xmlns:p14="http://schemas.microsoft.com/office/powerpoint/2010/main" val="888759649"/>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7C0EA-7F83-4156-9C55-7FC5DCAAED7C}"/>
              </a:ext>
            </a:extLst>
          </p:cNvPr>
          <p:cNvSpPr>
            <a:spLocks noGrp="1"/>
          </p:cNvSpPr>
          <p:nvPr>
            <p:ph type="title"/>
          </p:nvPr>
        </p:nvSpPr>
        <p:spPr/>
        <p:txBody>
          <a:bodyPr/>
          <a:lstStyle/>
          <a:p>
            <a:r>
              <a:rPr lang="en-GB" dirty="0"/>
              <a:t>Spirits of The Sea </a:t>
            </a:r>
          </a:p>
        </p:txBody>
      </p:sp>
      <p:sp>
        <p:nvSpPr>
          <p:cNvPr id="3" name="Content Placeholder 2">
            <a:extLst>
              <a:ext uri="{FF2B5EF4-FFF2-40B4-BE49-F238E27FC236}">
                <a16:creationId xmlns:a16="http://schemas.microsoft.com/office/drawing/2014/main" id="{DFAB3FB6-E232-4DE5-B401-42BE5ACFF6A1}"/>
              </a:ext>
            </a:extLst>
          </p:cNvPr>
          <p:cNvSpPr>
            <a:spLocks noGrp="1"/>
          </p:cNvSpPr>
          <p:nvPr>
            <p:ph idx="1"/>
          </p:nvPr>
        </p:nvSpPr>
        <p:spPr>
          <a:xfrm>
            <a:off x="684213" y="2060848"/>
            <a:ext cx="7772400" cy="3744640"/>
          </a:xfrm>
        </p:spPr>
        <p:txBody>
          <a:bodyPr/>
          <a:lstStyle/>
          <a:p>
            <a:r>
              <a:rPr lang="en-GB" dirty="0"/>
              <a:t>Vulnerability of a man </a:t>
            </a:r>
          </a:p>
          <a:p>
            <a:r>
              <a:rPr lang="en-GB" dirty="0"/>
              <a:t>Role modelling – male performers </a:t>
            </a:r>
          </a:p>
          <a:p>
            <a:r>
              <a:rPr lang="en-GB" dirty="0"/>
              <a:t>Teachers expectations of behaviour &amp; engagement </a:t>
            </a:r>
          </a:p>
          <a:p>
            <a:r>
              <a:rPr lang="en-GB" dirty="0"/>
              <a:t>Willingness to set off on a journey </a:t>
            </a:r>
          </a:p>
          <a:p>
            <a:endParaRPr lang="en-GB" dirty="0"/>
          </a:p>
        </p:txBody>
      </p:sp>
      <p:sp>
        <p:nvSpPr>
          <p:cNvPr id="4" name="Slide Number Placeholder 3">
            <a:extLst>
              <a:ext uri="{FF2B5EF4-FFF2-40B4-BE49-F238E27FC236}">
                <a16:creationId xmlns:a16="http://schemas.microsoft.com/office/drawing/2014/main" id="{39069786-B788-4E39-8E6D-68B8F2DE1706}"/>
              </a:ext>
            </a:extLst>
          </p:cNvPr>
          <p:cNvSpPr>
            <a:spLocks noGrp="1"/>
          </p:cNvSpPr>
          <p:nvPr>
            <p:ph type="sldNum" sz="quarter" idx="12"/>
          </p:nvPr>
        </p:nvSpPr>
        <p:spPr/>
        <p:txBody>
          <a:bodyPr/>
          <a:lstStyle/>
          <a:p>
            <a:pPr>
              <a:defRPr/>
            </a:pPr>
            <a:fld id="{6AE4F582-9531-4591-BA9F-5346C8CAAC09}" type="slidenum">
              <a:rPr lang="en-GB" smtClean="0">
                <a:solidFill>
                  <a:srgbClr val="000000"/>
                </a:solidFill>
              </a:rPr>
              <a:pPr>
                <a:defRPr/>
              </a:pPr>
              <a:t>9</a:t>
            </a:fld>
            <a:endParaRPr lang="en-GB" dirty="0">
              <a:solidFill>
                <a:srgbClr val="000000"/>
              </a:solidFill>
            </a:endParaRPr>
          </a:p>
        </p:txBody>
      </p:sp>
    </p:spTree>
    <p:extLst>
      <p:ext uri="{BB962C8B-B14F-4D97-AF65-F5344CB8AC3E}">
        <p14:creationId xmlns:p14="http://schemas.microsoft.com/office/powerpoint/2010/main" val="792296314"/>
      </p:ext>
    </p:extLst>
  </p:cSld>
  <p:clrMapOvr>
    <a:masterClrMapping/>
  </p:clrMapOvr>
  <p:transition/>
</p:sld>
</file>

<file path=ppt/theme/theme1.xml><?xml version="1.0" encoding="utf-8"?>
<a:theme xmlns:a="http://schemas.openxmlformats.org/drawingml/2006/main" name="6 Analysis">
  <a:themeElements>
    <a:clrScheme name="6 Analysi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6 Analysis">
      <a:majorFont>
        <a:latin typeface="Times"/>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charset="0"/>
          </a:defRPr>
        </a:defPPr>
      </a:lstStyle>
    </a:lnDef>
  </a:objectDefaults>
  <a:extraClrSchemeLst>
    <a:extraClrScheme>
      <a:clrScheme name="6 Analysi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6 Analysi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6 Analysi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6 Analysi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6 Analysi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6 Analysi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6 Analysis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6 Analysi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6 Analysi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6 Analysi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6 Analysi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6 Analysi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Waveform</Template>
  <TotalTime>1954</TotalTime>
  <Words>1218</Words>
  <Application>Microsoft Office PowerPoint</Application>
  <PresentationFormat>On-screen Show (4:3)</PresentationFormat>
  <Paragraphs>146</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Times</vt:lpstr>
      <vt:lpstr>6 Analysis</vt:lpstr>
      <vt:lpstr>PowerPoint Presentation</vt:lpstr>
      <vt:lpstr>Our context   </vt:lpstr>
      <vt:lpstr>Our contention – The reality? </vt:lpstr>
      <vt:lpstr>Space for Agency </vt:lpstr>
      <vt:lpstr>A spotlight on Cultural Provision  </vt:lpstr>
      <vt:lpstr> Theatre Hullabaloo </vt:lpstr>
      <vt:lpstr>Theatre Hullabaloo &amp; The Hullabaloo </vt:lpstr>
      <vt:lpstr>Spirits of The Sea </vt:lpstr>
      <vt:lpstr>Spirits of The Sea </vt:lpstr>
      <vt:lpstr>Spirits of The Sea </vt:lpstr>
      <vt:lpstr>PowerPoint Presentation</vt:lpstr>
      <vt:lpstr>Final Thoughts…………..</vt:lpstr>
      <vt:lpstr>References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Enderby School</dc:title>
  <dc:creator>Pauline</dc:creator>
  <cp:lastModifiedBy>Chris Naylor</cp:lastModifiedBy>
  <cp:revision>133</cp:revision>
  <dcterms:created xsi:type="dcterms:W3CDTF">2017-02-22T16:24:29Z</dcterms:created>
  <dcterms:modified xsi:type="dcterms:W3CDTF">2019-08-31T11:21:37Z</dcterms:modified>
</cp:coreProperties>
</file>