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2" r:id="rId2"/>
    <p:sldId id="300" r:id="rId3"/>
    <p:sldId id="289" r:id="rId4"/>
    <p:sldId id="295" r:id="rId5"/>
    <p:sldId id="293" r:id="rId6"/>
    <p:sldId id="296" r:id="rId7"/>
    <p:sldId id="303" r:id="rId8"/>
    <p:sldId id="297" r:id="rId9"/>
    <p:sldId id="298" r:id="rId10"/>
    <p:sldId id="299" r:id="rId11"/>
    <p:sldId id="301" r:id="rId12"/>
    <p:sldId id="304" r:id="rId13"/>
    <p:sldId id="294" r:id="rId14"/>
    <p:sldId id="291" r:id="rId15"/>
    <p:sldId id="302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83837" autoAdjust="0"/>
  </p:normalViewPr>
  <p:slideViewPr>
    <p:cSldViewPr snapToGrid="0" snapToObjects="1" showGuides="1">
      <p:cViewPr varScale="1">
        <p:scale>
          <a:sx n="115" d="100"/>
          <a:sy n="115" d="100"/>
        </p:scale>
        <p:origin x="39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54" d="100"/>
          <a:sy n="54" d="100"/>
        </p:scale>
        <p:origin x="188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094F0-4C45-485B-B299-F758F78FB95C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D40B8-3001-42FF-BF30-290BA73921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973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Derailed" panose="020B0503030101060003" pitchFamily="34" charset="77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Derailed" panose="020B0503030101060003" pitchFamily="34" charset="77"/>
              </a:defRPr>
            </a:lvl1pPr>
          </a:lstStyle>
          <a:p>
            <a:fld id="{C2FED9F3-DFCC-3541-89F3-45FB564C9582}" type="datetimeFigureOut">
              <a:rPr lang="en-GB" smtClean="0"/>
              <a:pPr/>
              <a:t>03/09/2019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Derailed" panose="020B0503030101060003" pitchFamily="34" charset="77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Derailed" panose="020B0503030101060003" pitchFamily="34" charset="77"/>
              </a:defRPr>
            </a:lvl1pPr>
          </a:lstStyle>
          <a:p>
            <a:fld id="{A053DDE6-AA85-CC4B-A952-8191F9DE90F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167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Derailed" panose="020B0503030101060003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Derailed" panose="020B0503030101060003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Derailed" panose="020B0503030101060003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Derailed" panose="020B0503030101060003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Derailed" panose="020B0503030101060003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931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681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939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395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85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533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1963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i="0" kern="1200" dirty="0" smtClean="0">
              <a:solidFill>
                <a:schemeClr val="bg1">
                  <a:lumMod val="50000"/>
                </a:schemeClr>
              </a:solidFill>
              <a:effectLst/>
              <a:latin typeface="Derailed" panose="020B0503030101060003" pitchFamily="34" charset="77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029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572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1698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608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423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03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013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263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07AA33-1A8C-2644-AA69-AF22DDDF97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573F76-A835-A549-9E6A-54675143A6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8527" y="1043273"/>
            <a:ext cx="8347338" cy="2387600"/>
          </a:xfrm>
        </p:spPr>
        <p:txBody>
          <a:bodyPr anchor="b"/>
          <a:lstStyle>
            <a:lvl1pPr algn="l">
              <a:defRPr sz="4000" b="1" i="0">
                <a:solidFill>
                  <a:schemeClr val="bg1"/>
                </a:solidFill>
                <a:latin typeface="Derailed" panose="020B0503030101060003" pitchFamily="34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56F2F-4FE7-B44D-97AA-C9C9EBABF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785" y="3525397"/>
            <a:ext cx="8325080" cy="1591909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1DBE8-9384-194E-8247-99FB7E2E5E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0785" y="6059277"/>
            <a:ext cx="2743200" cy="274848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400" b="0" i="0">
                <a:solidFill>
                  <a:schemeClr val="bg1"/>
                </a:solidFill>
                <a:latin typeface="Derailed" panose="020B0503030101060003" pitchFamily="34" charset="77"/>
              </a:defRPr>
            </a:lvl1pPr>
          </a:lstStyle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4BF4A2-7001-974D-B311-951B6C2D2140}"/>
              </a:ext>
            </a:extLst>
          </p:cNvPr>
          <p:cNvSpPr txBox="1"/>
          <p:nvPr userDrawn="1"/>
        </p:nvSpPr>
        <p:spPr>
          <a:xfrm>
            <a:off x="8111913" y="6088663"/>
            <a:ext cx="3879267" cy="309315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10" b="1" i="0" kern="1200" dirty="0">
                <a:solidFill>
                  <a:schemeClr val="bg1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From Newcastle. </a:t>
            </a:r>
            <a:r>
              <a:rPr lang="en-GB" sz="2010" b="1" i="0" kern="1200" dirty="0">
                <a:solidFill>
                  <a:schemeClr val="accent4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For the world.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116470-A7C9-BC41-B858-60F4D3F514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13279" y="441207"/>
            <a:ext cx="2118049" cy="67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6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Narrow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27C8-D336-3940-8744-595B8C9D1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702" y="1079432"/>
            <a:ext cx="3519236" cy="73037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64E8E-106B-4E40-A501-A63069B7C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2012400"/>
            <a:ext cx="3510000" cy="41894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82CCB69-211F-4783-9C3D-47A7EC531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1001" y="2012400"/>
            <a:ext cx="3510000" cy="4189412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94AA126-57B5-428E-BFD4-C012534273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0225" y="1079380"/>
            <a:ext cx="3519488" cy="730370"/>
          </a:xfrm>
        </p:spPr>
        <p:txBody>
          <a:bodyPr bIns="0" anchor="b" anchorCtr="0"/>
          <a:lstStyle>
            <a:lvl1pPr>
              <a:defRPr lang="en-US" sz="1800" b="1" i="0" kern="1200" dirty="0" smtClean="0">
                <a:solidFill>
                  <a:schemeClr val="tx1"/>
                </a:solidFill>
                <a:latin typeface="Derailed" panose="020B0503030101060003" pitchFamily="34" charset="77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83F725CB-3439-4650-8EE9-40D1FCE93B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383808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Narrow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27C8-D336-3940-8744-595B8C9D1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702" y="1079432"/>
            <a:ext cx="3519236" cy="73037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64E8E-106B-4E40-A501-A63069B7C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2012400"/>
            <a:ext cx="3510000" cy="41894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58317-8A9D-3D4C-B6B9-3059AAA22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1001" y="2012400"/>
            <a:ext cx="3510000" cy="4189412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67B34DB-089D-6043-A4E4-29235A2748C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39951" y="2012400"/>
            <a:ext cx="3510000" cy="41894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52667A-CCA9-46DB-A4D4-05C94BDFE0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0225" y="1079380"/>
            <a:ext cx="3519488" cy="730370"/>
          </a:xfrm>
        </p:spPr>
        <p:txBody>
          <a:bodyPr bIns="0" anchor="b" anchorCtr="0"/>
          <a:lstStyle>
            <a:lvl1pPr>
              <a:defRPr lang="en-US" sz="1800" b="1" i="0" kern="1200" dirty="0" smtClean="0">
                <a:solidFill>
                  <a:schemeClr val="tx1"/>
                </a:solidFill>
                <a:latin typeface="Derailed" panose="020B0503030101060003" pitchFamily="34" charset="77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41B8332-414A-4056-A9EE-6260B3FF30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28936" y="1079432"/>
            <a:ext cx="3519488" cy="730370"/>
          </a:xfrm>
        </p:spPr>
        <p:txBody>
          <a:bodyPr bIns="0" anchor="b" anchorCtr="0"/>
          <a:lstStyle>
            <a:lvl1pPr>
              <a:defRPr lang="en-US" sz="1800" b="1" i="0" kern="1200" dirty="0" smtClean="0">
                <a:solidFill>
                  <a:schemeClr val="tx1"/>
                </a:solidFill>
                <a:latin typeface="Derailed" panose="020B0503030101060003" pitchFamily="34" charset="77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E1C3470-81B3-46B0-835F-087A908686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2457514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27C8-D336-3940-8744-595B8C9D1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73" y="1089815"/>
            <a:ext cx="11020281" cy="73037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A0490E7-5291-4C65-9F03-93FFAD0D2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3251355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A0490E7-5291-4C65-9F03-93FFAD0D2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DD6B8E-E9B8-4CAF-9962-7B19C452C2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683" y="1173192"/>
            <a:ext cx="11550770" cy="512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97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ing Princi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A0490E7-5291-4C65-9F03-93FFAD0D2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F47AC8-1755-4DB2-BE3A-F9F92DEF13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057" y="836762"/>
            <a:ext cx="11437412" cy="494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99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Enabl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A0490E7-5291-4C65-9F03-93FFAD0D2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9E4028-966E-4D77-8176-9F65847550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309" y="1043796"/>
            <a:ext cx="11420160" cy="45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59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trate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6F5A896-A0FB-4988-AE27-5E0603721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441" y="1089814"/>
            <a:ext cx="11377027" cy="4991809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A0490E7-5291-4C65-9F03-93FFAD0D2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79076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74235-F314-6E45-A500-7AD3ED70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413" y="5974048"/>
            <a:ext cx="1041717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9DB99-504E-1347-93DC-152EB0CAE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06C497-A4DC-417A-A8B2-5BC6098619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9588" y="1053410"/>
            <a:ext cx="10417175" cy="793863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0DE5B5B-C0F3-48BF-85D7-A5B05B4A32A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9588" y="2041525"/>
            <a:ext cx="10417175" cy="3621088"/>
          </a:xfrm>
        </p:spPr>
        <p:txBody>
          <a:bodyPr/>
          <a:lstStyle>
            <a:lvl1pPr>
              <a:defRPr sz="1050" b="0"/>
            </a:lvl1pPr>
          </a:lstStyle>
          <a:p>
            <a:pPr lvl="0"/>
            <a:r>
              <a:rPr lang="en-US" dirty="0"/>
              <a:t>Data content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2B0E90-5A79-4957-95BD-F0D29BCB2D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2788064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t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74235-F314-6E45-A500-7AD3ED70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6388" y="5976218"/>
            <a:ext cx="6050376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9DB99-504E-1347-93DC-152EB0CAE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06C497-A4DC-417A-A8B2-5BC6098619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7634" y="1053410"/>
            <a:ext cx="6039130" cy="793863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0DE5B5B-C0F3-48BF-85D7-A5B05B4A32A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87634" y="2041525"/>
            <a:ext cx="6039129" cy="3621088"/>
          </a:xfrm>
        </p:spPr>
        <p:txBody>
          <a:bodyPr/>
          <a:lstStyle>
            <a:lvl1pPr>
              <a:defRPr sz="1050" b="0"/>
            </a:lvl1pPr>
          </a:lstStyle>
          <a:p>
            <a:pPr lvl="0"/>
            <a:r>
              <a:rPr lang="en-US" dirty="0"/>
              <a:t>Data content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6D049D2-C2DF-4525-BDD8-4E6EBC2B5D9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6769" y="2150054"/>
            <a:ext cx="3577585" cy="382616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D05D53A-A179-4AF2-B528-F70C332CAF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1054330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74235-F314-6E45-A500-7AD3ED70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9DB99-504E-1347-93DC-152EB0CAE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6D049D2-C2DF-4525-BDD8-4E6EBC2B5D9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701838" y="1965330"/>
            <a:ext cx="3224925" cy="382616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179388" indent="-179388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BAE206F3-C0B6-4852-B385-BE04194DB4BB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517525" y="1801813"/>
            <a:ext cx="6630988" cy="3694112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001C33A-CB01-4104-9384-BA2B27DECC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361217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557D6-7A16-F24D-94C0-B75AF5D05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02" y="1079432"/>
            <a:ext cx="8319590" cy="73037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E8022-3A5C-BE46-8730-1CBF69304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62" y="2012692"/>
            <a:ext cx="8319590" cy="41894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74235-F314-6E45-A500-7AD3ED70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9DB99-504E-1347-93DC-152EB0CAE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D5B7104-6B9A-4FF3-B209-F13FAE4BE0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 b="1" i="0">
                <a:solidFill>
                  <a:schemeClr val="tx2"/>
                </a:solidFill>
                <a:latin typeface="Derailed" panose="020B0503030101060003" pitchFamily="34" charset="77"/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3419595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FE0E9-8C48-4347-A5E1-5C5BBCCF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D9CB8-25CD-4249-B144-5D35F390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997898DA-A52D-4418-B672-155105DDB043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55788" y="1042988"/>
            <a:ext cx="8543925" cy="4813300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11FB0B8-7362-4508-A1CD-065DA2FA2A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55788" y="5974553"/>
            <a:ext cx="8543925" cy="365125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9F391534-7C43-4EC5-B4DD-A3D47F04E5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369354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FE0E9-8C48-4347-A5E1-5C5BBCCF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D9CB8-25CD-4249-B144-5D35F390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997898DA-A52D-4418-B672-155105DDB043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489435" y="947738"/>
            <a:ext cx="9379669" cy="5245672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9F391534-7C43-4EC5-B4DD-A3D47F04E5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2697676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FE0E9-8C48-4347-A5E1-5C5BBCCF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D9CB8-25CD-4249-B144-5D35F390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0EDFDEC-A6A5-43CB-8F51-12CA762B79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4988" y="1238250"/>
            <a:ext cx="3492500" cy="236378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5B28E39D-B16C-4EFA-B9BE-4B2F4AE95A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40514" y="1238250"/>
            <a:ext cx="3492500" cy="236378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256AE52C-B362-4832-A02A-A193ACECC4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46040" y="1238250"/>
            <a:ext cx="3492500" cy="236378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3D733867-34D2-415F-B63F-CBA396B622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34988" y="3717175"/>
            <a:ext cx="3492500" cy="236378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8D8AAC42-1A33-4AEE-A0A2-84610A056E6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40514" y="3717175"/>
            <a:ext cx="3492500" cy="236378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FBA4258E-1FCE-49EE-80D2-12B98D8EA90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46040" y="3717175"/>
            <a:ext cx="3492500" cy="236378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80B7760-6999-4BB9-8B09-AE55BF7B07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2280760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A50B4-0EE2-024C-A441-93227D345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FE0E9-8C48-4347-A5E1-5C5BBCCF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D9CB8-25CD-4249-B144-5D35F390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9933380-6C89-441C-B87C-347C8B436D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105420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27C8-D336-3940-8744-595B8C9D1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45" y="1241305"/>
            <a:ext cx="11118893" cy="497848"/>
          </a:xfrm>
        </p:spPr>
        <p:txBody>
          <a:bodyPr anchor="t" anchorCtr="0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64E8E-106B-4E40-A501-A63069B7C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2040557"/>
            <a:ext cx="5181600" cy="3826164"/>
          </a:xfrm>
        </p:spPr>
        <p:txBody>
          <a:bodyPr/>
          <a:lstStyle>
            <a:lvl1pPr marL="141288" indent="-141288"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288925" indent="-147638">
              <a:buFont typeface="System Font"/>
              <a:buChar char="–"/>
              <a:tabLst/>
              <a:defRPr>
                <a:solidFill>
                  <a:schemeClr val="tx1"/>
                </a:solidFill>
              </a:defRPr>
            </a:lvl2pPr>
            <a:lvl3pPr marL="141288" indent="-133350">
              <a:tabLst/>
              <a:defRPr sz="1200" b="1">
                <a:solidFill>
                  <a:schemeClr val="tx1"/>
                </a:solidFill>
              </a:defRPr>
            </a:lvl3pPr>
            <a:lvl4pPr marL="319088" indent="-142875">
              <a:tabLst/>
              <a:defRPr sz="1200">
                <a:solidFill>
                  <a:schemeClr val="tx1"/>
                </a:solidFill>
              </a:defRPr>
            </a:lvl4pPr>
            <a:lvl5pPr marL="363538" indent="-177800">
              <a:tabLst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96968C5-7D14-46C2-950B-09F6E4A75F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B0D413D-F64B-A442-B3B2-4811F6349BF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96000" y="2040557"/>
            <a:ext cx="5181600" cy="3826164"/>
          </a:xfrm>
        </p:spPr>
        <p:txBody>
          <a:bodyPr/>
          <a:lstStyle>
            <a:lvl1pPr marL="141288" indent="-141288"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288925" indent="-147638">
              <a:buFont typeface="System Font"/>
              <a:buChar char="–"/>
              <a:tabLst/>
              <a:defRPr>
                <a:solidFill>
                  <a:schemeClr val="tx1"/>
                </a:solidFill>
              </a:defRPr>
            </a:lvl2pPr>
            <a:lvl3pPr marL="141288" indent="-133350">
              <a:tabLst/>
              <a:defRPr sz="1200" b="1">
                <a:solidFill>
                  <a:schemeClr val="tx1"/>
                </a:solidFill>
              </a:defRPr>
            </a:lvl3pPr>
            <a:lvl4pPr marL="319088" indent="-142875">
              <a:tabLst/>
              <a:defRPr sz="1200">
                <a:solidFill>
                  <a:schemeClr val="tx1"/>
                </a:solidFill>
              </a:defRPr>
            </a:lvl4pPr>
            <a:lvl5pPr marL="363538" indent="-177800">
              <a:tabLst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790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539CB-7A63-EC44-A620-242D8E174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18" y="1666177"/>
            <a:ext cx="10126944" cy="1616517"/>
          </a:xfrm>
        </p:spPr>
        <p:txBody>
          <a:bodyPr anchor="b"/>
          <a:lstStyle>
            <a:lvl1pPr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7D80D-9A3E-4C4F-9B6A-BF98B3C9D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619" y="3310403"/>
            <a:ext cx="10126943" cy="1500187"/>
          </a:xfrm>
        </p:spPr>
        <p:txBody>
          <a:bodyPr/>
          <a:lstStyle>
            <a:lvl1pPr marL="0" indent="0">
              <a:buNone/>
              <a:defRPr sz="4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FB039C-6579-5D4F-A244-2FB52C993A45}"/>
              </a:ext>
            </a:extLst>
          </p:cNvPr>
          <p:cNvSpPr txBox="1"/>
          <p:nvPr userDrawn="1"/>
        </p:nvSpPr>
        <p:spPr>
          <a:xfrm>
            <a:off x="10514392" y="5926276"/>
            <a:ext cx="1522294" cy="3231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700" b="1" i="0" kern="1200" spc="-70" baseline="0" dirty="0">
                <a:solidFill>
                  <a:schemeClr val="bg1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ncl.ac.uk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C6DD17-DAA9-4293-8AB8-291E5313B1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3279" y="441207"/>
            <a:ext cx="2118049" cy="67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7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59A7BC-6C5F-4FC1-BF73-7E1BF656E9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F539CB-7A63-EC44-A620-242D8E174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18" y="1666177"/>
            <a:ext cx="10126944" cy="1616517"/>
          </a:xfrm>
        </p:spPr>
        <p:txBody>
          <a:bodyPr anchor="b"/>
          <a:lstStyle>
            <a:lvl1pPr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7D80D-9A3E-4C4F-9B6A-BF98B3C9D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619" y="3310403"/>
            <a:ext cx="10126943" cy="1500187"/>
          </a:xfrm>
        </p:spPr>
        <p:txBody>
          <a:bodyPr/>
          <a:lstStyle>
            <a:lvl1pPr marL="0" indent="0">
              <a:buNone/>
              <a:defRPr sz="4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4AAD43-FD85-8B4F-964B-45C0396A1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3279" y="441207"/>
            <a:ext cx="2118049" cy="6731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FB039C-6579-5D4F-A244-2FB52C993A45}"/>
              </a:ext>
            </a:extLst>
          </p:cNvPr>
          <p:cNvSpPr txBox="1"/>
          <p:nvPr userDrawn="1"/>
        </p:nvSpPr>
        <p:spPr>
          <a:xfrm>
            <a:off x="10514392" y="5926276"/>
            <a:ext cx="1522294" cy="3231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700" b="1" i="0" kern="1200" spc="-70" baseline="0" dirty="0">
                <a:solidFill>
                  <a:schemeClr val="bg1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ncl.ac.uk</a:t>
            </a:r>
          </a:p>
        </p:txBody>
      </p:sp>
    </p:spTree>
    <p:extLst>
      <p:ext uri="{BB962C8B-B14F-4D97-AF65-F5344CB8AC3E}">
        <p14:creationId xmlns:p14="http://schemas.microsoft.com/office/powerpoint/2010/main" val="111739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BB6DEA-8DA0-4E34-892A-2398ACF0C1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F539CB-7A63-EC44-A620-242D8E174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18" y="1666177"/>
            <a:ext cx="10126944" cy="1616517"/>
          </a:xfrm>
        </p:spPr>
        <p:txBody>
          <a:bodyPr anchor="b"/>
          <a:lstStyle>
            <a:lvl1pPr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7D80D-9A3E-4C4F-9B6A-BF98B3C9D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619" y="3310403"/>
            <a:ext cx="10126943" cy="1500187"/>
          </a:xfrm>
        </p:spPr>
        <p:txBody>
          <a:bodyPr/>
          <a:lstStyle>
            <a:lvl1pPr marL="0" indent="0">
              <a:buNone/>
              <a:defRPr sz="4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4AAD43-FD85-8B4F-964B-45C0396A16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13279" y="441207"/>
            <a:ext cx="2118049" cy="6731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FB039C-6579-5D4F-A244-2FB52C993A45}"/>
              </a:ext>
            </a:extLst>
          </p:cNvPr>
          <p:cNvSpPr txBox="1"/>
          <p:nvPr userDrawn="1"/>
        </p:nvSpPr>
        <p:spPr>
          <a:xfrm>
            <a:off x="10514392" y="5926276"/>
            <a:ext cx="1522294" cy="3231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700" b="1" i="0" kern="1200" spc="-70" baseline="0" dirty="0">
                <a:solidFill>
                  <a:schemeClr val="bg1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ncl.ac.uk</a:t>
            </a:r>
          </a:p>
        </p:txBody>
      </p:sp>
    </p:spTree>
    <p:extLst>
      <p:ext uri="{BB962C8B-B14F-4D97-AF65-F5344CB8AC3E}">
        <p14:creationId xmlns:p14="http://schemas.microsoft.com/office/powerpoint/2010/main" val="392900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27C8-D336-3940-8744-595B8C9D1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646" y="1356518"/>
            <a:ext cx="5264724" cy="73037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64E8E-106B-4E40-A501-A63069B7C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770" y="2399145"/>
            <a:ext cx="5181600" cy="38261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 marL="180975" indent="-180975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361950" indent="-180975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39DA256-EE1D-423A-AE66-BAFB941209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350" y="1200150"/>
            <a:ext cx="5181600" cy="4591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5C5480B-C302-45E4-BDF7-F98D4205B1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287860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2Bi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27C8-D336-3940-8744-595B8C9D1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645" y="1356518"/>
            <a:ext cx="11118893" cy="73037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64E8E-106B-4E40-A501-A63069B7C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770" y="2399145"/>
            <a:ext cx="5181600" cy="38261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015C197-DB0F-4B81-A926-5BE0BD6F498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80939" y="2399145"/>
            <a:ext cx="5181600" cy="38261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96968C5-7D14-46C2-950B-09F6E4A75F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163348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27C8-D336-3940-8744-595B8C9D1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64E8E-106B-4E40-A501-A63069B7C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1200" y="2012400"/>
            <a:ext cx="5181600" cy="41894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58317-8A9D-3D4C-B6B9-3059AAA22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6344" y="2012400"/>
            <a:ext cx="5181600" cy="41894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B173A9-C9EC-4BD5-938C-6124D022B6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215869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Narrow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27C8-D336-3940-8744-595B8C9D1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702" y="1079432"/>
            <a:ext cx="3519236" cy="73037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64E8E-106B-4E40-A501-A63069B7C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2012400"/>
            <a:ext cx="3510000" cy="41894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9CBB68C-2E8F-433E-B231-A9D7A2EBD3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225781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678BFF-1399-B540-BF04-C8DF2C38C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02" y="1079432"/>
            <a:ext cx="8319590" cy="73037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C1777-07C2-B445-8FF2-86550F08D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9962" y="2012692"/>
            <a:ext cx="8319590" cy="4189412"/>
          </a:xfrm>
          <a:prstGeom prst="rect">
            <a:avLst/>
          </a:prstGeom>
        </p:spPr>
        <p:txBody>
          <a:bodyPr vert="horz" wrap="square" lIns="0" tIns="0" rIns="0" bIns="18000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CF7CE-F628-E948-A42E-EB813C054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94182" y="6454815"/>
            <a:ext cx="7906328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0" i="0">
                <a:solidFill>
                  <a:schemeClr val="tx1"/>
                </a:solidFill>
                <a:latin typeface="Derailed" panose="020B0503030101060003" pitchFamily="34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3F08C-4FC3-D94E-8C44-49CF7FC39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0527" y="6454815"/>
            <a:ext cx="637672" cy="3501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 b="1" i="0">
                <a:solidFill>
                  <a:schemeClr val="tx1"/>
                </a:solidFill>
                <a:latin typeface="Derailed" panose="020B0503030101060003" pitchFamily="34" charset="77"/>
                <a:cs typeface="Sakkal Majalla" panose="02000000000000000000" pitchFamily="2" charset="-78"/>
              </a:defRPr>
            </a:lvl1pPr>
          </a:lstStyle>
          <a:p>
            <a:fld id="{E5E7EA0D-6364-2B4A-8E45-9A79CD741A72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47136A-9C68-724A-B15C-FA92927A8A90}"/>
              </a:ext>
            </a:extLst>
          </p:cNvPr>
          <p:cNvCxnSpPr>
            <a:cxnSpLocks/>
          </p:cNvCxnSpPr>
          <p:nvPr userDrawn="1"/>
        </p:nvCxnSpPr>
        <p:spPr>
          <a:xfrm>
            <a:off x="515938" y="6391701"/>
            <a:ext cx="111601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6344337-8D4C-214D-A62F-D7752D9F33C8}"/>
              </a:ext>
            </a:extLst>
          </p:cNvPr>
          <p:cNvCxnSpPr>
            <a:cxnSpLocks/>
          </p:cNvCxnSpPr>
          <p:nvPr userDrawn="1"/>
        </p:nvCxnSpPr>
        <p:spPr>
          <a:xfrm>
            <a:off x="515938" y="762082"/>
            <a:ext cx="111601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4B1E3994-DDB3-9B4C-ACCD-9CFB5A17B018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800" y="208996"/>
            <a:ext cx="1713086" cy="48560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37182F-70DA-4B72-8C7B-6A2A19CE46B2}"/>
              </a:ext>
            </a:extLst>
          </p:cNvPr>
          <p:cNvSpPr/>
          <p:nvPr userDrawn="1"/>
        </p:nvSpPr>
        <p:spPr>
          <a:xfrm>
            <a:off x="419055" y="6487741"/>
            <a:ext cx="24463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l" rtl="0"/>
            <a:r>
              <a:rPr lang="en-GB" sz="1800" b="1" i="0" u="none" strike="noStrike" spc="-50" baseline="30000" dirty="0">
                <a:solidFill>
                  <a:srgbClr val="000000"/>
                </a:solidFill>
                <a:latin typeface="Derailed" panose="020B0503030101060003" pitchFamily="34" charset="0"/>
              </a:rPr>
              <a:t>From Newcastle. </a:t>
            </a:r>
            <a:r>
              <a:rPr lang="en-GB" sz="1800" b="1" i="0" u="none" strike="noStrike" spc="-50" baseline="30000" dirty="0">
                <a:solidFill>
                  <a:srgbClr val="00B2A9"/>
                </a:solidFill>
                <a:latin typeface="Derailed" panose="020B0503030101060003" pitchFamily="34" charset="0"/>
              </a:rPr>
              <a:t>For the world.</a:t>
            </a:r>
          </a:p>
        </p:txBody>
      </p:sp>
    </p:spTree>
    <p:extLst>
      <p:ext uri="{BB962C8B-B14F-4D97-AF65-F5344CB8AC3E}">
        <p14:creationId xmlns:p14="http://schemas.microsoft.com/office/powerpoint/2010/main" val="62046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75" r:id="rId5"/>
    <p:sldLayoutId id="2147483652" r:id="rId6"/>
    <p:sldLayoutId id="2147483660" r:id="rId7"/>
    <p:sldLayoutId id="2147483659" r:id="rId8"/>
    <p:sldLayoutId id="2147483658" r:id="rId9"/>
    <p:sldLayoutId id="2147483662" r:id="rId10"/>
    <p:sldLayoutId id="2147483661" r:id="rId11"/>
    <p:sldLayoutId id="2147483664" r:id="rId12"/>
    <p:sldLayoutId id="2147483673" r:id="rId13"/>
    <p:sldLayoutId id="2147483672" r:id="rId14"/>
    <p:sldLayoutId id="2147483671" r:id="rId15"/>
    <p:sldLayoutId id="2147483670" r:id="rId16"/>
    <p:sldLayoutId id="2147483665" r:id="rId17"/>
    <p:sldLayoutId id="2147483666" r:id="rId18"/>
    <p:sldLayoutId id="2147483667" r:id="rId19"/>
    <p:sldLayoutId id="2147483654" r:id="rId20"/>
    <p:sldLayoutId id="2147483674" r:id="rId21"/>
    <p:sldLayoutId id="2147483669" r:id="rId22"/>
    <p:sldLayoutId id="2147483668" r:id="rId23"/>
    <p:sldLayoutId id="2147483676" r:id="rId2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1800" b="1" i="0" kern="1200">
          <a:solidFill>
            <a:schemeClr val="tx1"/>
          </a:solidFill>
          <a:latin typeface="Derailed" panose="020B0503030101060003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400" b="1" i="0" kern="1200">
          <a:solidFill>
            <a:schemeClr val="tx1"/>
          </a:solidFill>
          <a:latin typeface="Derailed" panose="020B0503030101060003" pitchFamily="34" charset="77"/>
          <a:ea typeface="+mn-ea"/>
          <a:cs typeface="+mn-cs"/>
        </a:defRPr>
      </a:lvl1pPr>
      <a:lvl2pPr marL="3175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tabLst/>
        <a:defRPr sz="1400" b="0" i="0" kern="1200">
          <a:solidFill>
            <a:schemeClr val="tx1"/>
          </a:solidFill>
          <a:latin typeface="Derailed" panose="020B0503030101060003" pitchFamily="34" charset="77"/>
          <a:ea typeface="+mn-ea"/>
          <a:cs typeface="+mn-cs"/>
        </a:defRPr>
      </a:lvl2pPr>
      <a:lvl3pPr marL="133350" indent="-13335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Derailed" panose="020B0503030101060003" pitchFamily="34" charset="77"/>
          <a:ea typeface="+mn-ea"/>
          <a:cs typeface="+mn-cs"/>
        </a:defRPr>
      </a:lvl3pPr>
      <a:lvl4pPr marL="268288" indent="-138113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tabLst/>
        <a:defRPr sz="1050" b="0" i="0" kern="1200">
          <a:solidFill>
            <a:schemeClr val="tx1"/>
          </a:solidFill>
          <a:latin typeface="Derailed" panose="020B0503030101060003" pitchFamily="34" charset="77"/>
          <a:ea typeface="+mn-ea"/>
          <a:cs typeface="+mn-cs"/>
        </a:defRPr>
      </a:lvl4pPr>
      <a:lvl5pPr marL="446088" indent="-1778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tabLst/>
        <a:defRPr sz="900" b="0" i="0" kern="1200">
          <a:solidFill>
            <a:schemeClr val="tx1"/>
          </a:solidFill>
          <a:latin typeface="Derailed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1351" userDrawn="1">
          <p15:clr>
            <a:srgbClr val="F26B43"/>
          </p15:clr>
        </p15:guide>
        <p15:guide id="6" orient="horz" pos="1242" userDrawn="1">
          <p15:clr>
            <a:srgbClr val="F26B43"/>
          </p15:clr>
        </p15:guide>
        <p15:guide id="7" orient="horz" pos="39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17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9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ranzetta.typepad.com/.a/6a00d8341c070353ef0223c84ce338200c-pi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crd.york.ac.uk/prospero/display_record.php?ID=CRD42019137486" TargetMode="Externa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9E50BF2-6098-C946-849E-AB4A1C03AE1B}"/>
              </a:ext>
            </a:extLst>
          </p:cNvPr>
          <p:cNvSpPr txBox="1">
            <a:spLocks/>
          </p:cNvSpPr>
          <p:nvPr/>
        </p:nvSpPr>
        <p:spPr>
          <a:xfrm>
            <a:off x="866302" y="1916348"/>
            <a:ext cx="6257199" cy="205333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200" b="1" i="0" kern="1200">
                <a:solidFill>
                  <a:schemeClr val="bg1"/>
                </a:solidFill>
                <a:latin typeface="Derailed" panose="020B0503030101060003" pitchFamily="34" charset="77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chemeClr val="tx1"/>
                </a:solidFill>
              </a:rPr>
              <a:t>Co-producing an intervention to promote resilience in young people affected by parental substance misuse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92DE91E-1327-5145-A15A-6BFBFB789583}"/>
              </a:ext>
            </a:extLst>
          </p:cNvPr>
          <p:cNvSpPr txBox="1">
            <a:spLocks/>
          </p:cNvSpPr>
          <p:nvPr/>
        </p:nvSpPr>
        <p:spPr>
          <a:xfrm>
            <a:off x="8122339" y="4912388"/>
            <a:ext cx="3728285" cy="1263970"/>
          </a:xfrm>
          <a:prstGeom prst="rect">
            <a:avLst/>
          </a:prstGeom>
        </p:spPr>
        <p:txBody>
          <a:bodyPr vert="horz" wrap="square" lIns="0" tIns="0" rIns="0" bIns="180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4200" b="1" i="0" kern="1200">
                <a:solidFill>
                  <a:schemeClr val="tx1"/>
                </a:solidFill>
                <a:latin typeface="Derailed" panose="020B0503030101060003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000" b="0" i="0" kern="1200">
                <a:solidFill>
                  <a:schemeClr val="tx1">
                    <a:tint val="75000"/>
                  </a:schemeClr>
                </a:solidFill>
                <a:latin typeface="Derailed" panose="020B0503030101060003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1">
                    <a:tint val="75000"/>
                  </a:schemeClr>
                </a:solidFill>
                <a:latin typeface="Derailed" panose="020B0503030101060003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None/>
              <a:tabLst/>
              <a:defRPr sz="1600" b="0" i="0" kern="1200">
                <a:solidFill>
                  <a:schemeClr val="tx1">
                    <a:tint val="75000"/>
                  </a:schemeClr>
                </a:solidFill>
                <a:latin typeface="Derailed" panose="020B0503030101060003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None/>
              <a:tabLst/>
              <a:defRPr sz="1600" b="0" i="0" kern="1200">
                <a:solidFill>
                  <a:schemeClr val="tx1">
                    <a:tint val="75000"/>
                  </a:schemeClr>
                </a:solidFill>
                <a:latin typeface="Derailed" panose="020B0503030101060003" pitchFamily="34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Cassey Muir </a:t>
            </a:r>
            <a:r>
              <a:rPr lang="en-GB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(c.muir@newcastle.ac.uk)</a:t>
            </a:r>
          </a:p>
          <a:p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PhD Researcher</a:t>
            </a:r>
          </a:p>
          <a:p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Institute of Health &amp; Society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12963" y="5924939"/>
            <a:ext cx="1660849" cy="5816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2" descr="https://www.narconon.org/FURL/imagecache/cropfit@w=710/blob/images/articles/a/8/a820ce71-1736-11e8-ad73-42010a80021f/drug-abuse-kids-parents.jpg">
            <a:extLst>
              <a:ext uri="{FF2B5EF4-FFF2-40B4-BE49-F238E27FC236}">
                <a16:creationId xmlns:a16="http://schemas.microsoft.com/office/drawing/2014/main" id="{5B5FC421-0064-49EF-A8A6-A4195E40F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920" y="2765527"/>
            <a:ext cx="2964472" cy="1962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4" descr="Image result for parental substance misuse">
            <a:extLst>
              <a:ext uri="{FF2B5EF4-FFF2-40B4-BE49-F238E27FC236}">
                <a16:creationId xmlns:a16="http://schemas.microsoft.com/office/drawing/2014/main" id="{871845C7-826F-4077-9865-E6128926F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779" y="3746726"/>
            <a:ext cx="2943141" cy="1962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577" y="6216221"/>
            <a:ext cx="5059323" cy="42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8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F1339C0B-8FAA-4156-9188-83DFFBEF624C}"/>
              </a:ext>
            </a:extLst>
          </p:cNvPr>
          <p:cNvSpPr/>
          <p:nvPr/>
        </p:nvSpPr>
        <p:spPr>
          <a:xfrm>
            <a:off x="1122818" y="1286443"/>
            <a:ext cx="3942727" cy="183718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Co-produce</a:t>
            </a:r>
            <a:endParaRPr lang="en-GB" sz="2800" b="1" dirty="0"/>
          </a:p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Derailed" panose="020B0503030101060003" pitchFamily="34" charset="0"/>
                <a:cs typeface="Calibri" panose="020F0502020204030204" pitchFamily="34" charset="0"/>
              </a:rPr>
              <a:t>Workshops with Stakeholders</a:t>
            </a:r>
            <a:endParaRPr lang="en-US" sz="2000" b="1" dirty="0">
              <a:solidFill>
                <a:schemeClr val="tx1"/>
              </a:solidFill>
              <a:latin typeface="Derailed" panose="020B0503030101060003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7A22AD-E7A8-428B-AF66-7FCCB0594D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71" y="2801720"/>
            <a:ext cx="334297" cy="26102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CA2499-C41E-9C49-BB2B-4591B52D0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3C4C78-1803-2D42-B2B5-20489547A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A87A9B8-5766-4CA9-98F5-1C03ED41FB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Co-production Workshops: September 2020</a:t>
            </a:r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18" name="Picture 2" descr="Image result for adfam">
            <a:extLst>
              <a:ext uri="{FF2B5EF4-FFF2-40B4-BE49-F238E27FC236}">
                <a16:creationId xmlns:a16="http://schemas.microsoft.com/office/drawing/2014/main" id="{172B917D-C8E0-4B28-8DC9-6323A0F1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660" y="1134845"/>
            <a:ext cx="19145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Image result for props north east">
            <a:extLst>
              <a:ext uri="{FF2B5EF4-FFF2-40B4-BE49-F238E27FC236}">
                <a16:creationId xmlns:a16="http://schemas.microsoft.com/office/drawing/2014/main" id="{A6B8282E-7187-4A0A-B3A9-040D9DD3A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1"/>
          <a:stretch/>
        </p:blipFill>
        <p:spPr bwMode="auto">
          <a:xfrm>
            <a:off x="9532837" y="4555957"/>
            <a:ext cx="1929035" cy="172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872" y="1357830"/>
            <a:ext cx="1524000" cy="130149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660" y="4828241"/>
            <a:ext cx="2019300" cy="1428750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731D04B-B83C-4240-B3CD-F996FABFA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9411" y="3757046"/>
            <a:ext cx="4580180" cy="2085560"/>
          </a:xfrm>
        </p:spPr>
        <p:txBody>
          <a:bodyPr/>
          <a:lstStyle/>
          <a:p>
            <a:r>
              <a:rPr lang="en-GB" sz="2000" b="0" dirty="0" smtClean="0">
                <a:latin typeface="Derailed" panose="020B0503030101060003" pitchFamily="34" charset="0"/>
                <a:cs typeface="Calibri" panose="020F0502020204030204" pitchFamily="34" charset="0"/>
              </a:rPr>
              <a:t>Series of co-production workshops</a:t>
            </a:r>
            <a:r>
              <a:rPr lang="en-GB" sz="2000" b="0" baseline="30000" dirty="0" smtClean="0">
                <a:latin typeface="Derailed" panose="020B0503030101060003" pitchFamily="34" charset="0"/>
                <a:cs typeface="Calibri" panose="020F0502020204030204" pitchFamily="34" charset="0"/>
              </a:rPr>
              <a:t>18,19</a:t>
            </a:r>
            <a:endParaRPr lang="en-GB" sz="2000" b="0" dirty="0" smtClean="0">
              <a:latin typeface="Derailed" panose="020B0503030101060003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 smtClean="0">
                <a:latin typeface="Derailed" panose="020B0503030101060003" pitchFamily="34" charset="0"/>
                <a:cs typeface="Calibri" panose="020F0502020204030204" pitchFamily="34" charset="0"/>
              </a:rPr>
              <a:t>Policy and practice partners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 smtClean="0">
                <a:latin typeface="Derailed" panose="020B0503030101060003" pitchFamily="34" charset="0"/>
                <a:cs typeface="Calibri" panose="020F0502020204030204" pitchFamily="34" charset="0"/>
              </a:rPr>
              <a:t>Young people</a:t>
            </a:r>
            <a:r>
              <a:rPr lang="en-GB" sz="2000" b="0" dirty="0">
                <a:latin typeface="Derailed" panose="020B0503030101060003" pitchFamily="34" charset="0"/>
                <a:cs typeface="Calibri" panose="020F0502020204030204" pitchFamily="34" charset="0"/>
              </a:rPr>
              <a:t> (&lt;25 years) </a:t>
            </a:r>
            <a:endParaRPr lang="en-GB" sz="2000" b="0" dirty="0" smtClean="0">
              <a:latin typeface="Derailed" panose="020B0503030101060003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 smtClean="0">
                <a:latin typeface="Derailed" panose="020B0503030101060003" pitchFamily="34" charset="0"/>
                <a:cs typeface="Calibri" panose="020F0502020204030204" pitchFamily="34" charset="0"/>
              </a:rPr>
              <a:t>Brainstorming, persona development, ‘road-testing’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577" y="2965430"/>
            <a:ext cx="3101777" cy="142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F1339C0B-8FAA-4156-9188-83DFFBEF624C}"/>
              </a:ext>
            </a:extLst>
          </p:cNvPr>
          <p:cNvSpPr/>
          <p:nvPr/>
        </p:nvSpPr>
        <p:spPr>
          <a:xfrm>
            <a:off x="1122818" y="1306307"/>
            <a:ext cx="3942727" cy="877832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Derailed" panose="020B0503030101060003" pitchFamily="34" charset="0"/>
                <a:cs typeface="Calibri" panose="020F0502020204030204" pitchFamily="34" charset="0"/>
              </a:rPr>
              <a:t>Prototype Intervention</a:t>
            </a:r>
            <a:endParaRPr lang="en-US" sz="2000" b="1" dirty="0">
              <a:solidFill>
                <a:schemeClr val="tx1"/>
              </a:solidFill>
              <a:latin typeface="Derailed" panose="020B0503030101060003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CA2499-C41E-9C49-BB2B-4591B52D0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3C4C78-1803-2D42-B2B5-20489547A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A87A9B8-5766-4CA9-98F5-1C03ED41FB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Prototype</a:t>
            </a:r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8376"/>
          <a:stretch/>
        </p:blipFill>
        <p:spPr>
          <a:xfrm>
            <a:off x="5457217" y="843583"/>
            <a:ext cx="6230982" cy="5343647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731D04B-B83C-4240-B3CD-F996FABFA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913" y="2695060"/>
            <a:ext cx="3965301" cy="2085560"/>
          </a:xfrm>
        </p:spPr>
        <p:txBody>
          <a:bodyPr/>
          <a:lstStyle/>
          <a:p>
            <a:r>
              <a:rPr lang="en-GB" sz="2000" b="0" dirty="0" smtClean="0"/>
              <a:t>Promote social </a:t>
            </a:r>
            <a:r>
              <a:rPr lang="en-GB" sz="2000" b="0" dirty="0"/>
              <a:t>and emotional </a:t>
            </a:r>
            <a:r>
              <a:rPr lang="en-GB" sz="2000" b="0" dirty="0" smtClean="0"/>
              <a:t>resilience among young people affected by PSM</a:t>
            </a:r>
            <a:endParaRPr lang="en-GB" sz="2000" b="0" dirty="0" smtClean="0">
              <a:latin typeface="Derailed" panose="020B05030301010600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25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8655538" y="4496058"/>
            <a:ext cx="3032660" cy="169021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555551" y="2805845"/>
            <a:ext cx="3032660" cy="16902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06413" y="1115632"/>
            <a:ext cx="3032660" cy="16902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CA2499-C41E-9C49-BB2B-4591B52D0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3C4C78-1803-2D42-B2B5-20489547A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A87A9B8-5766-4CA9-98F5-1C03ED41FB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Implications</a:t>
            </a:r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0930181-ED94-4CBF-9E2D-9A3CBF740161}"/>
              </a:ext>
            </a:extLst>
          </p:cNvPr>
          <p:cNvSpPr txBox="1">
            <a:spLocks/>
          </p:cNvSpPr>
          <p:nvPr/>
        </p:nvSpPr>
        <p:spPr>
          <a:xfrm>
            <a:off x="578574" y="1421807"/>
            <a:ext cx="2888337" cy="10778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149937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2149937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-537484" algn="l" defTabSz="21499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537484" algn="l" defTabSz="214993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80000" indent="-537484" algn="l" defTabSz="214993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5912328" indent="-537484" algn="l" defTabSz="21499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87296" indent="-537484" algn="l" defTabSz="21499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62265" indent="-537484" algn="l" defTabSz="21499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37233" indent="-537484" algn="l" defTabSz="21499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 smtClean="0">
                <a:latin typeface="Derailed" panose="020B0503030101060003" pitchFamily="34" charset="0"/>
              </a:rPr>
              <a:t>Provide Awareness</a:t>
            </a:r>
            <a:endParaRPr lang="en-GB" sz="1100" dirty="0" smtClean="0">
              <a:latin typeface="Derailed" panose="020B0503030101060003" pitchFamily="34" charset="0"/>
            </a:endParaRP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BB120F5-781F-48D6-9172-0AE0742F63E0}"/>
              </a:ext>
            </a:extLst>
          </p:cNvPr>
          <p:cNvSpPr txBox="1">
            <a:spLocks/>
          </p:cNvSpPr>
          <p:nvPr/>
        </p:nvSpPr>
        <p:spPr>
          <a:xfrm>
            <a:off x="4768259" y="3207814"/>
            <a:ext cx="2607245" cy="681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149937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2149937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-537484" algn="l" defTabSz="21499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537484" algn="l" defTabSz="214993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80000" indent="-537484" algn="l" defTabSz="214993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5912328" indent="-537484" algn="l" defTabSz="21499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87296" indent="-537484" algn="l" defTabSz="21499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62265" indent="-537484" algn="l" defTabSz="21499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37233" indent="-537484" algn="l" defTabSz="21499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>
                <a:latin typeface="Derailed" panose="020B0503030101060003" pitchFamily="34" charset="0"/>
              </a:rPr>
              <a:t>Implement   into </a:t>
            </a:r>
            <a:r>
              <a:rPr lang="en-GB" sz="2800" b="1" dirty="0" smtClean="0">
                <a:latin typeface="Derailed" panose="020B0503030101060003" pitchFamily="34" charset="0"/>
              </a:rPr>
              <a:t>Practice</a:t>
            </a:r>
            <a:endParaRPr lang="en-GB" sz="2800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94B2311F-2C09-4E90-82A7-5B9D0009765A}"/>
              </a:ext>
            </a:extLst>
          </p:cNvPr>
          <p:cNvSpPr txBox="1">
            <a:spLocks/>
          </p:cNvSpPr>
          <p:nvPr/>
        </p:nvSpPr>
        <p:spPr>
          <a:xfrm>
            <a:off x="8740474" y="4839740"/>
            <a:ext cx="2862788" cy="5588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149937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2149937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-537484" algn="l" defTabSz="21499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537484" algn="l" defTabSz="214993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80000" indent="-537484" algn="l" defTabSz="214993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5912328" indent="-537484" algn="l" defTabSz="21499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87296" indent="-537484" algn="l" defTabSz="21499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62265" indent="-537484" algn="l" defTabSz="21499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37233" indent="-537484" algn="l" defTabSz="21499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Influence </a:t>
            </a:r>
            <a:r>
              <a:rPr lang="en-GB" sz="2800" b="1" dirty="0" smtClean="0"/>
              <a:t>Policy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1971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7A320-11CF-BF49-B64D-F4D887E6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24AA9-7CAF-9048-AF0C-579A33251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4BECBE1-B739-614B-9F9E-CE76E59AAF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Acknowledgements</a:t>
            </a:r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Placeholder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837" y="4579057"/>
            <a:ext cx="6505716" cy="154761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B625ED2-C13D-F046-8979-177C73D6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2409" y="4388531"/>
            <a:ext cx="1312573" cy="381052"/>
          </a:xfrm>
        </p:spPr>
        <p:txBody>
          <a:bodyPr/>
          <a:lstStyle/>
          <a:p>
            <a:r>
              <a:rPr lang="en-GB" sz="2400" u="sng" dirty="0" smtClean="0">
                <a:solidFill>
                  <a:schemeClr val="tx1"/>
                </a:solidFill>
              </a:rPr>
              <a:t>Funders</a:t>
            </a:r>
            <a:endParaRPr lang="en-GB" sz="2400" u="sng" dirty="0">
              <a:solidFill>
                <a:schemeClr val="tx1"/>
              </a:solidFill>
            </a:endParaRPr>
          </a:p>
        </p:txBody>
      </p:sp>
      <p:pic>
        <p:nvPicPr>
          <p:cNvPr id="11" name="16809DFD-1ADA-40C4-B3E5-DDD343EAFFBC" descr="16809DFD-1ADA-40C4-B3E5-DDD343EAFFB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609" y="2575145"/>
            <a:ext cx="1882086" cy="78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9" t="25767" r="18617" b="26880"/>
          <a:stretch/>
        </p:blipFill>
        <p:spPr>
          <a:xfrm>
            <a:off x="2161545" y="2363126"/>
            <a:ext cx="1926509" cy="10257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908" y="2624042"/>
            <a:ext cx="2563267" cy="7742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48"/>
          <a:stretch/>
        </p:blipFill>
        <p:spPr>
          <a:xfrm>
            <a:off x="9063919" y="2416112"/>
            <a:ext cx="1064056" cy="972732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B625ED2-C13D-F046-8979-177C73D60EC2}"/>
              </a:ext>
            </a:extLst>
          </p:cNvPr>
          <p:cNvSpPr txBox="1">
            <a:spLocks/>
          </p:cNvSpPr>
          <p:nvPr/>
        </p:nvSpPr>
        <p:spPr>
          <a:xfrm>
            <a:off x="4065768" y="954976"/>
            <a:ext cx="4105857" cy="381052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200" b="1" i="0" kern="1200">
                <a:solidFill>
                  <a:schemeClr val="bg1"/>
                </a:solidFill>
                <a:latin typeface="Derailed" panose="020B0503030101060003" pitchFamily="34" charset="77"/>
                <a:ea typeface="+mj-ea"/>
                <a:cs typeface="+mj-cs"/>
              </a:defRPr>
            </a:lvl1pPr>
          </a:lstStyle>
          <a:p>
            <a:r>
              <a:rPr lang="en-GB" sz="2400" u="sng" dirty="0" smtClean="0">
                <a:solidFill>
                  <a:schemeClr val="tx1"/>
                </a:solidFill>
              </a:rPr>
              <a:t>Supervisors/Collaborators</a:t>
            </a:r>
            <a:endParaRPr lang="en-GB" sz="2400" u="sng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36870" y="1699745"/>
            <a:ext cx="816365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buClr>
                <a:srgbClr val="002060"/>
              </a:buClr>
              <a:defRPr/>
            </a:pPr>
            <a:r>
              <a:rPr lang="en-GB" dirty="0">
                <a:solidFill>
                  <a:prstClr val="black"/>
                </a:solidFill>
                <a:latin typeface="Derailed" panose="020B0503030101060003" pitchFamily="34" charset="0"/>
                <a:cs typeface="Calibri" panose="020F0502020204030204" pitchFamily="34" charset="0"/>
              </a:rPr>
              <a:t>Dr Ruth McGovern and </a:t>
            </a:r>
            <a:r>
              <a:rPr lang="en-GB" dirty="0" smtClean="0">
                <a:solidFill>
                  <a:prstClr val="black"/>
                </a:solidFill>
                <a:latin typeface="Derailed" panose="020B0503030101060003" pitchFamily="34" charset="0"/>
                <a:cs typeface="Calibri" panose="020F0502020204030204" pitchFamily="34" charset="0"/>
              </a:rPr>
              <a:t>Professor </a:t>
            </a:r>
            <a:r>
              <a:rPr lang="en-GB" dirty="0">
                <a:solidFill>
                  <a:prstClr val="black"/>
                </a:solidFill>
                <a:latin typeface="Derailed" panose="020B0503030101060003" pitchFamily="34" charset="0"/>
                <a:cs typeface="Calibri" panose="020F0502020204030204" pitchFamily="34" charset="0"/>
              </a:rPr>
              <a:t>Eileen Kaner, Newcastle </a:t>
            </a:r>
            <a:r>
              <a:rPr lang="en-GB" dirty="0" smtClean="0">
                <a:solidFill>
                  <a:prstClr val="black"/>
                </a:solidFill>
                <a:latin typeface="Derailed" panose="020B0503030101060003" pitchFamily="34" charset="0"/>
                <a:cs typeface="Calibri" panose="020F0502020204030204" pitchFamily="34" charset="0"/>
              </a:rPr>
              <a:t>University/Fuse </a:t>
            </a:r>
            <a:r>
              <a:rPr lang="en-GB" dirty="0">
                <a:solidFill>
                  <a:prstClr val="black"/>
                </a:solidFill>
                <a:latin typeface="Derailed" panose="020B0503030101060003" pitchFamily="34" charset="0"/>
                <a:cs typeface="Calibri" panose="020F0502020204030204" pitchFamily="34" charset="0"/>
              </a:rPr>
              <a:t>Dr Judi Kidger, University of </a:t>
            </a:r>
            <a:r>
              <a:rPr lang="en-GB" dirty="0" smtClean="0">
                <a:solidFill>
                  <a:prstClr val="black"/>
                </a:solidFill>
                <a:latin typeface="Derailed" panose="020B0503030101060003" pitchFamily="34" charset="0"/>
                <a:cs typeface="Calibri" panose="020F0502020204030204" pitchFamily="34" charset="0"/>
              </a:rPr>
              <a:t>Bristol and </a:t>
            </a:r>
            <a:r>
              <a:rPr lang="en-GB" dirty="0">
                <a:solidFill>
                  <a:prstClr val="black"/>
                </a:solidFill>
                <a:latin typeface="Derailed" panose="020B0503030101060003" pitchFamily="34" charset="0"/>
                <a:cs typeface="Calibri" panose="020F0502020204030204" pitchFamily="34" charset="0"/>
              </a:rPr>
              <a:t>Viv Evans, </a:t>
            </a:r>
            <a:r>
              <a:rPr lang="en-GB" dirty="0" err="1">
                <a:solidFill>
                  <a:prstClr val="black"/>
                </a:solidFill>
                <a:latin typeface="Derailed" panose="020B0503030101060003" pitchFamily="34" charset="0"/>
                <a:cs typeface="Calibri" panose="020F0502020204030204" pitchFamily="34" charset="0"/>
              </a:rPr>
              <a:t>Adfam</a:t>
            </a:r>
            <a:endParaRPr lang="en-GB" dirty="0">
              <a:solidFill>
                <a:prstClr val="black"/>
              </a:solidFill>
              <a:latin typeface="Derailed" panose="020B05030301010600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69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9E50BF2-6098-C946-849E-AB4A1C03AE1B}"/>
              </a:ext>
            </a:extLst>
          </p:cNvPr>
          <p:cNvSpPr txBox="1">
            <a:spLocks/>
          </p:cNvSpPr>
          <p:nvPr/>
        </p:nvSpPr>
        <p:spPr>
          <a:xfrm>
            <a:off x="373897" y="2167665"/>
            <a:ext cx="3429018" cy="1057665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200" b="1" i="0" kern="1200">
                <a:solidFill>
                  <a:schemeClr val="bg1"/>
                </a:solidFill>
                <a:latin typeface="Derailed" panose="020B0503030101060003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Thank you</a:t>
            </a:r>
          </a:p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Any questions?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92DE91E-1327-5145-A15A-6BFBFB789583}"/>
              </a:ext>
            </a:extLst>
          </p:cNvPr>
          <p:cNvSpPr txBox="1">
            <a:spLocks/>
          </p:cNvSpPr>
          <p:nvPr/>
        </p:nvSpPr>
        <p:spPr>
          <a:xfrm>
            <a:off x="8122339" y="4912388"/>
            <a:ext cx="3728285" cy="1263970"/>
          </a:xfrm>
          <a:prstGeom prst="rect">
            <a:avLst/>
          </a:prstGeom>
        </p:spPr>
        <p:txBody>
          <a:bodyPr vert="horz" wrap="square" lIns="0" tIns="0" rIns="0" bIns="180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4200" b="1" i="0" kern="1200">
                <a:solidFill>
                  <a:schemeClr val="tx1"/>
                </a:solidFill>
                <a:latin typeface="Derailed" panose="020B0503030101060003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000" b="0" i="0" kern="1200">
                <a:solidFill>
                  <a:schemeClr val="tx1">
                    <a:tint val="75000"/>
                  </a:schemeClr>
                </a:solidFill>
                <a:latin typeface="Derailed" panose="020B0503030101060003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1">
                    <a:tint val="75000"/>
                  </a:schemeClr>
                </a:solidFill>
                <a:latin typeface="Derailed" panose="020B0503030101060003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None/>
              <a:tabLst/>
              <a:defRPr sz="1600" b="0" i="0" kern="1200">
                <a:solidFill>
                  <a:schemeClr val="tx1">
                    <a:tint val="75000"/>
                  </a:schemeClr>
                </a:solidFill>
                <a:latin typeface="Derailed" panose="020B0503030101060003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None/>
              <a:tabLst/>
              <a:defRPr sz="1600" b="0" i="0" kern="1200">
                <a:solidFill>
                  <a:schemeClr val="tx1">
                    <a:tint val="75000"/>
                  </a:schemeClr>
                </a:solidFill>
                <a:latin typeface="Derailed" panose="020B0503030101060003" pitchFamily="34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0" dirty="0" smtClean="0"/>
              <a:t>Cassey Muir </a:t>
            </a:r>
            <a:r>
              <a:rPr lang="en-GB" sz="1400" b="0" dirty="0" smtClean="0"/>
              <a:t>(c.muir@newcastle.ac.uk)</a:t>
            </a:r>
          </a:p>
          <a:p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PhD Researcher</a:t>
            </a:r>
          </a:p>
          <a:p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Institute of Health &amp; Society</a:t>
            </a:r>
          </a:p>
        </p:txBody>
      </p:sp>
      <p:pic>
        <p:nvPicPr>
          <p:cNvPr id="14" name="Picture 2" descr="https://www.narconon.org/FURL/imagecache/cropfit@w=710/blob/images/articles/a/8/a820ce71-1736-11e8-ad73-42010a80021f/drug-abuse-kids-parents.jpg">
            <a:extLst>
              <a:ext uri="{FF2B5EF4-FFF2-40B4-BE49-F238E27FC236}">
                <a16:creationId xmlns:a16="http://schemas.microsoft.com/office/drawing/2014/main" id="{5B5FC421-0064-49EF-A8A6-A4195E40F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409" y="2505516"/>
            <a:ext cx="2964472" cy="1962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4" descr="Image result for parental substance misuse">
            <a:extLst>
              <a:ext uri="{FF2B5EF4-FFF2-40B4-BE49-F238E27FC236}">
                <a16:creationId xmlns:a16="http://schemas.microsoft.com/office/drawing/2014/main" id="{871845C7-826F-4077-9865-E6128926F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268" y="3486715"/>
            <a:ext cx="2943141" cy="1962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7" name="Rectangle 26"/>
          <p:cNvSpPr/>
          <p:nvPr/>
        </p:nvSpPr>
        <p:spPr>
          <a:xfrm>
            <a:off x="10412963" y="5924939"/>
            <a:ext cx="1660849" cy="5816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577" y="6216221"/>
            <a:ext cx="5059323" cy="426513"/>
          </a:xfrm>
          <a:prstGeom prst="rect">
            <a:avLst/>
          </a:prstGeom>
        </p:spPr>
      </p:pic>
      <p:pic>
        <p:nvPicPr>
          <p:cNvPr id="8" name="Picture 2" descr="Parental drinki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915" y="2027581"/>
            <a:ext cx="1924050" cy="1343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1"/>
          <a:stretch/>
        </p:blipFill>
        <p:spPr>
          <a:xfrm>
            <a:off x="5959097" y="4581913"/>
            <a:ext cx="1916242" cy="1343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85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CA2499-C41E-9C49-BB2B-4591B52D0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3C4C78-1803-2D42-B2B5-20489547A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A87A9B8-5766-4CA9-98F5-1C03ED41FB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References</a:t>
            </a:r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31D04B-B83C-4240-B3CD-F996FABFA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0076" y="879498"/>
            <a:ext cx="11268758" cy="3826164"/>
          </a:xfrm>
        </p:spPr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GB" sz="1100" b="0" dirty="0" smtClean="0"/>
              <a:t>Canfield</a:t>
            </a:r>
            <a:r>
              <a:rPr lang="en-GB" sz="1100" b="0" dirty="0"/>
              <a:t>, M., Radcliffe, P., Marlow, S., </a:t>
            </a:r>
            <a:r>
              <a:rPr lang="en-GB" sz="1100" b="0" dirty="0" err="1"/>
              <a:t>Boreham</a:t>
            </a:r>
            <a:r>
              <a:rPr lang="en-GB" sz="1100" b="0" dirty="0"/>
              <a:t>, M. and Gilchrist, G. (2017) 'Maternal substance use and child protection: a rapid evidence assessment of factors associated with loss of child care', Child Abuse and Neglect, 70, pp. 11-27.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b="0" dirty="0"/>
              <a:t>ACMD (2003) Hidden Harm - Responding to the needs of children of problem drug users. UK: Advisory Council on the Misuse of Drugs.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b="0" dirty="0"/>
              <a:t>Turning Point (2006) Bottling it up: The effects of alcohol misuse on children, parents and families. London: Turning Point.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b="0" dirty="0"/>
              <a:t>Manning, V., Best, D.W., Faulkner, N. and </a:t>
            </a:r>
            <a:r>
              <a:rPr lang="en-GB" sz="1100" b="0" dirty="0" err="1"/>
              <a:t>Titherington</a:t>
            </a:r>
            <a:r>
              <a:rPr lang="en-GB" sz="1100" b="0" dirty="0"/>
              <a:t>, E. (2009) 'New estimates of the number of children living with substance misusing parents: Results from UK national household surveys', BMC Public Health, 9.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b="0" dirty="0"/>
              <a:t>McGovern, R., </a:t>
            </a:r>
            <a:r>
              <a:rPr lang="en-GB" sz="1100" b="0" dirty="0" err="1"/>
              <a:t>Gilvarry</a:t>
            </a:r>
            <a:r>
              <a:rPr lang="en-GB" sz="1100" b="0" dirty="0"/>
              <a:t>, E., Addison, M., Alderson, H., </a:t>
            </a:r>
            <a:r>
              <a:rPr lang="en-GB" sz="1100" b="0" dirty="0" err="1"/>
              <a:t>Carr</a:t>
            </a:r>
            <a:r>
              <a:rPr lang="en-GB" sz="1100" b="0" dirty="0"/>
              <a:t>, L., Geijer-Simpson, E., </a:t>
            </a:r>
            <a:r>
              <a:rPr lang="en-GB" sz="1100" b="0" dirty="0" err="1"/>
              <a:t>Hrisos</a:t>
            </a:r>
            <a:r>
              <a:rPr lang="en-GB" sz="1100" b="0" dirty="0"/>
              <a:t>, N., Lingam, R., Minos, D., Smart, D. and Kaner, E. (2018) Addressing the impact of non-dependent parental substance misuse upon children: A rapid review of the evidence of prevalence, impact and effective interventions. Public Health England</a:t>
            </a:r>
            <a:r>
              <a:rPr lang="en-GB" sz="1100" b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b="0" dirty="0" err="1"/>
              <a:t>Velleman</a:t>
            </a:r>
            <a:r>
              <a:rPr lang="en-GB" sz="1100" b="0" dirty="0"/>
              <a:t>, R. and Templeton, L.J. (2016) 'Impact of parents' substance misuse on children: An update', BJ Psych Advances, 22(2), pp. 108-117</a:t>
            </a:r>
            <a:r>
              <a:rPr lang="en-GB" sz="1100" b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b="0" dirty="0"/>
              <a:t>Barnard, M. (2007) Drug addiction and families. London, UK: Jessica Kingsley Publishers</a:t>
            </a:r>
            <a:r>
              <a:rPr lang="en-GB" sz="1100" b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b="0" dirty="0" smtClean="0"/>
              <a:t>NSCB </a:t>
            </a:r>
            <a:r>
              <a:rPr lang="en-GB" sz="1100" b="0" dirty="0"/>
              <a:t>(2018) 1.1.1 Multi-Agency Thresholds Guidance &amp; Continuum of Help and Support Framework. Newcastle upon Tyne: Newcastle Safeguarding Children Board.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b="0" dirty="0"/>
              <a:t>Funder DC, Block J. The role of ego-control, ego-resiliency, and IQ in delay of gratification in adolescence. Journal of personality and social psychology. 1989;57(6):1041-50.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b="0" dirty="0" smtClean="0"/>
              <a:t>Rutter </a:t>
            </a:r>
            <a:r>
              <a:rPr lang="en-GB" sz="1100" b="0" dirty="0"/>
              <a:t>M. Resilience as a dynamic concept. Development and Psychopathology. 2012;24(2):335-44.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b="0" dirty="0"/>
              <a:t>Fergusson DM, </a:t>
            </a:r>
            <a:r>
              <a:rPr lang="en-GB" sz="1100" b="0" dirty="0" err="1"/>
              <a:t>Beautrais</a:t>
            </a:r>
            <a:r>
              <a:rPr lang="en-GB" sz="1100" b="0" dirty="0"/>
              <a:t> AL, </a:t>
            </a:r>
            <a:r>
              <a:rPr lang="en-GB" sz="1100" b="0" dirty="0" err="1"/>
              <a:t>Horwood</a:t>
            </a:r>
            <a:r>
              <a:rPr lang="en-GB" sz="1100" b="0" dirty="0"/>
              <a:t> LJ. Vulnerability and resiliency to suicidal behaviours in young people. Psychological Medicine. 2003;33(1):61-73.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b="0" dirty="0" err="1" smtClean="0"/>
              <a:t>Luthar</a:t>
            </a:r>
            <a:r>
              <a:rPr lang="en-GB" sz="1100" b="0" dirty="0" smtClean="0"/>
              <a:t> </a:t>
            </a:r>
            <a:r>
              <a:rPr lang="en-GB" sz="1100" b="0" dirty="0"/>
              <a:t>SS, </a:t>
            </a:r>
            <a:r>
              <a:rPr lang="en-GB" sz="1100" b="0" dirty="0" err="1"/>
              <a:t>Doernberger</a:t>
            </a:r>
            <a:r>
              <a:rPr lang="en-GB" sz="1100" b="0" dirty="0"/>
              <a:t> CH, </a:t>
            </a:r>
            <a:r>
              <a:rPr lang="en-GB" sz="1100" b="0" dirty="0" err="1"/>
              <a:t>Zigler</a:t>
            </a:r>
            <a:r>
              <a:rPr lang="en-GB" sz="1100" b="0" dirty="0"/>
              <a:t> E. Resilience is not a unidimensional construct: Insights from a prospective study of inner-city adolescents. Development and Psychopathology. 2009;5(4):703-17.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b="0" dirty="0"/>
              <a:t>Liu JJW, Reed M, Girard TA. Advancing resilience: An integrative, multi-system model of resilience. Personality and Individual Differences. 2017;111:111-8</a:t>
            </a:r>
            <a:r>
              <a:rPr lang="en-GB" sz="1100" b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b="0" dirty="0"/>
              <a:t>Park, S. and </a:t>
            </a:r>
            <a:r>
              <a:rPr lang="en-GB" sz="1100" b="0" dirty="0" err="1"/>
              <a:t>Schepp</a:t>
            </a:r>
            <a:r>
              <a:rPr lang="en-GB" sz="1100" b="0" dirty="0"/>
              <a:t>, K.G. (2015) 'A Systematic Review of Research on Children of Alcoholics: Their Inherent Resilience and Vulnerability', Journal of Child and Family Studies, 24(5), pp. 1222-1231.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b="0" dirty="0" err="1"/>
              <a:t>Wlodarczyk</a:t>
            </a:r>
            <a:r>
              <a:rPr lang="en-GB" sz="1100" b="0" dirty="0"/>
              <a:t>, O., </a:t>
            </a:r>
            <a:r>
              <a:rPr lang="en-GB" sz="1100" b="0" dirty="0" err="1"/>
              <a:t>Schwarze</a:t>
            </a:r>
            <a:r>
              <a:rPr lang="en-GB" sz="1100" b="0" dirty="0"/>
              <a:t>, M., </a:t>
            </a:r>
            <a:r>
              <a:rPr lang="en-GB" sz="1100" b="0" dirty="0" err="1"/>
              <a:t>Rumpf</a:t>
            </a:r>
            <a:r>
              <a:rPr lang="en-GB" sz="1100" b="0" dirty="0"/>
              <a:t>, H.J., </a:t>
            </a:r>
            <a:r>
              <a:rPr lang="en-GB" sz="1100" b="0" dirty="0" err="1"/>
              <a:t>Metzner</a:t>
            </a:r>
            <a:r>
              <a:rPr lang="en-GB" sz="1100" b="0" dirty="0"/>
              <a:t>, F. and </a:t>
            </a:r>
            <a:r>
              <a:rPr lang="en-GB" sz="1100" b="0" dirty="0" err="1"/>
              <a:t>Pawils</a:t>
            </a:r>
            <a:r>
              <a:rPr lang="en-GB" sz="1100" b="0" dirty="0"/>
              <a:t>, S. (2017) 'Protective mental health factors in children of parents with alcohol and drug use disorders: A systematic review', </a:t>
            </a:r>
            <a:r>
              <a:rPr lang="en-GB" sz="1100" b="0" dirty="0" err="1"/>
              <a:t>PLoS</a:t>
            </a:r>
            <a:r>
              <a:rPr lang="en-GB" sz="1100" b="0" dirty="0"/>
              <a:t> ONE, 12(6).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b="0" dirty="0"/>
              <a:t>Moe, J., Johnson, J.L. and Wade, W. (2007) 'Resilience in children of substance users: In their own words', Substance Use and Misuse, 42, pp. 381-398</a:t>
            </a:r>
            <a:r>
              <a:rPr lang="en-GB" sz="1100" b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b="0" dirty="0"/>
              <a:t>O'Brien, N., Heaven, B., Teal, G., Evans, E.H., Cleland, C., Moffatt, S., </a:t>
            </a:r>
            <a:r>
              <a:rPr lang="en-GB" sz="1100" b="0" dirty="0" err="1"/>
              <a:t>Sniehotta</a:t>
            </a:r>
            <a:r>
              <a:rPr lang="en-GB" sz="1100" b="0" dirty="0"/>
              <a:t>, F.F., White, M., </a:t>
            </a:r>
            <a:r>
              <a:rPr lang="en-GB" sz="1100" b="0" dirty="0" err="1"/>
              <a:t>Mathers</a:t>
            </a:r>
            <a:r>
              <a:rPr lang="en-GB" sz="1100" b="0" dirty="0"/>
              <a:t>, J.C. and Moynihan, P. (2016) 'Integrating evidence from systematic reviews, qualitative research, and expert knowledge using co-design techniques to develop a web-based intervention for people in the retirement transition', Journal of Medical Internet Research, 18(8</a:t>
            </a:r>
            <a:r>
              <a:rPr lang="en-GB" sz="1100" b="0" dirty="0" smtClean="0"/>
              <a:t>).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b="0" dirty="0"/>
              <a:t>Hawkins, J., Madden, K., Fletcher, A., </a:t>
            </a:r>
            <a:r>
              <a:rPr lang="en-GB" sz="1100" b="0" dirty="0" err="1"/>
              <a:t>Midgley</a:t>
            </a:r>
            <a:r>
              <a:rPr lang="en-GB" sz="1100" b="0" dirty="0"/>
              <a:t>, L., Grant, A., Cox, G., Moore, L., Campbell, R., Murphy, S., </a:t>
            </a:r>
            <a:r>
              <a:rPr lang="en-GB" sz="1100" b="0" dirty="0" err="1"/>
              <a:t>Bonell</a:t>
            </a:r>
            <a:r>
              <a:rPr lang="en-GB" sz="1100" b="0" dirty="0"/>
              <a:t>, C. and White, J. (2017) 'Development of a framework for the co-production and prototyping of public health interventions', BMC Public Health, 17(1).</a:t>
            </a:r>
          </a:p>
          <a:p>
            <a:pPr marL="228600" indent="-228600">
              <a:buFont typeface="+mj-lt"/>
              <a:buAutoNum type="arabicPeriod"/>
            </a:pPr>
            <a:endParaRPr lang="en-GB" sz="1100" b="0" dirty="0"/>
          </a:p>
          <a:p>
            <a:pPr marL="228600" indent="-228600">
              <a:buFont typeface="+mj-lt"/>
              <a:buAutoNum type="arabicPeriod"/>
            </a:pPr>
            <a:endParaRPr lang="en-GB" sz="1100" b="0" dirty="0" smtClean="0"/>
          </a:p>
          <a:p>
            <a:pPr marL="228600" indent="-228600">
              <a:buFont typeface="+mj-lt"/>
              <a:buAutoNum type="arabicPeriod"/>
            </a:pPr>
            <a:endParaRPr lang="en-GB" sz="1000" b="0" dirty="0"/>
          </a:p>
        </p:txBody>
      </p:sp>
    </p:spTree>
    <p:extLst>
      <p:ext uri="{BB962C8B-B14F-4D97-AF65-F5344CB8AC3E}">
        <p14:creationId xmlns:p14="http://schemas.microsoft.com/office/powerpoint/2010/main" val="316167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7A320-11CF-BF49-B64D-F4D887E6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24AA9-7CAF-9048-AF0C-579A33251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4BECBE1-B739-614B-9F9E-CE76E59AAF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Definition &amp; Prevalence</a:t>
            </a:r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E54CA7-9979-412D-9BC0-1BDA81BFD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416" y="1140639"/>
            <a:ext cx="3266697" cy="48006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31D04B-B83C-4240-B3CD-F996FABFA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0795" y="1235445"/>
            <a:ext cx="5325724" cy="3826164"/>
          </a:xfrm>
        </p:spPr>
        <p:txBody>
          <a:bodyPr/>
          <a:lstStyle/>
          <a:p>
            <a:r>
              <a:rPr lang="en-GB" sz="1800" b="0" dirty="0" smtClean="0">
                <a:latin typeface="Derailed" panose="020B0503030101060003" pitchFamily="34" charset="0"/>
                <a:cs typeface="Calibri" panose="020F0502020204030204" pitchFamily="34" charset="0"/>
              </a:rPr>
              <a:t>Parental substance misuse (PSM): dependent </a:t>
            </a:r>
            <a:r>
              <a:rPr lang="en-GB" sz="1800" b="0" dirty="0">
                <a:latin typeface="Derailed" panose="020B0503030101060003" pitchFamily="34" charset="0"/>
                <a:cs typeface="Calibri" panose="020F0502020204030204" pitchFamily="34" charset="0"/>
              </a:rPr>
              <a:t>and non-dependent </a:t>
            </a:r>
            <a:r>
              <a:rPr lang="en-GB" sz="1800" b="0" dirty="0" smtClean="0">
                <a:latin typeface="Derailed" panose="020B0503030101060003" pitchFamily="34" charset="0"/>
                <a:cs typeface="Calibri" panose="020F0502020204030204" pitchFamily="34" charset="0"/>
              </a:rPr>
              <a:t>use of alcohol and/or drugs</a:t>
            </a:r>
          </a:p>
          <a:p>
            <a:endParaRPr lang="en-US" sz="1800" b="0" dirty="0" smtClean="0">
              <a:latin typeface="Derailed" panose="020B0503030101060003" pitchFamily="34" charset="0"/>
              <a:cs typeface="Calibri" panose="020F0502020204030204" pitchFamily="34" charset="0"/>
            </a:endParaRPr>
          </a:p>
          <a:p>
            <a:r>
              <a:rPr lang="en-US" sz="1800" b="0" dirty="0" smtClean="0">
                <a:latin typeface="Derailed" panose="020B0503030101060003" pitchFamily="34" charset="0"/>
                <a:cs typeface="Calibri" panose="020F0502020204030204" pitchFamily="34" charset="0"/>
              </a:rPr>
              <a:t>PSM </a:t>
            </a:r>
            <a:r>
              <a:rPr lang="en-US" sz="1800" b="0" dirty="0">
                <a:latin typeface="Derailed" panose="020B0503030101060003" pitchFamily="34" charset="0"/>
                <a:cs typeface="Calibri" panose="020F0502020204030204" pitchFamily="34" charset="0"/>
              </a:rPr>
              <a:t>is a major child protection and public health concern</a:t>
            </a:r>
            <a:r>
              <a:rPr lang="en-GB" sz="1800" b="0" baseline="30000" dirty="0">
                <a:latin typeface="Derailed" panose="020B0503030101060003" pitchFamily="34" charset="0"/>
                <a:cs typeface="Calibri" panose="020F0502020204030204" pitchFamily="34" charset="0"/>
              </a:rPr>
              <a:t>1</a:t>
            </a:r>
            <a:endParaRPr lang="en-US" sz="1800" b="0" dirty="0">
              <a:latin typeface="Derailed" panose="020B0503030101060003" pitchFamily="34" charset="0"/>
              <a:cs typeface="Calibri" panose="020F0502020204030204" pitchFamily="34" charset="0"/>
            </a:endParaRPr>
          </a:p>
          <a:p>
            <a:pPr marL="141287" lvl="1" indent="0">
              <a:buNone/>
            </a:pPr>
            <a:endParaRPr lang="en-GB" sz="1800" dirty="0"/>
          </a:p>
          <a:p>
            <a:r>
              <a:rPr lang="en-GB" sz="1800" b="0" dirty="0">
                <a:latin typeface="Derailed" panose="020B0503030101060003" pitchFamily="34" charset="0"/>
                <a:cs typeface="Calibri" panose="020F0502020204030204" pitchFamily="34" charset="0"/>
              </a:rPr>
              <a:t>The prevalence of PSM is difficult to estimate due mainly to the hidden nature of the problem</a:t>
            </a:r>
            <a:r>
              <a:rPr lang="en-GB" sz="1800" b="0" baseline="30000" dirty="0">
                <a:latin typeface="Derailed" panose="020B0503030101060003" pitchFamily="34" charset="0"/>
                <a:cs typeface="Calibri" panose="020F0502020204030204" pitchFamily="34" charset="0"/>
              </a:rPr>
              <a:t>2,3</a:t>
            </a:r>
            <a:endParaRPr lang="en-GB" sz="1800" b="0" dirty="0">
              <a:latin typeface="Derailed" panose="020B0503030101060003" pitchFamily="34" charset="0"/>
              <a:cs typeface="Calibri" panose="020F0502020204030204" pitchFamily="34" charset="0"/>
            </a:endParaRPr>
          </a:p>
          <a:p>
            <a:pPr marL="141287" lvl="1" indent="0">
              <a:buNone/>
            </a:pPr>
            <a:endParaRPr lang="en-GB" sz="1800" dirty="0"/>
          </a:p>
          <a:p>
            <a:r>
              <a:rPr lang="en-GB" sz="1800" b="0" dirty="0">
                <a:latin typeface="Derailed" panose="020B0503030101060003" pitchFamily="34" charset="0"/>
                <a:cs typeface="Calibri" panose="020F0502020204030204" pitchFamily="34" charset="0"/>
              </a:rPr>
              <a:t>But attempts have been made to include both dependent and non-dependent estimates</a:t>
            </a:r>
            <a:r>
              <a:rPr lang="en-GB" sz="1800" b="0" baseline="30000" dirty="0">
                <a:latin typeface="Derailed" panose="020B0503030101060003" pitchFamily="34" charset="0"/>
                <a:cs typeface="Calibri" panose="020F0502020204030204" pitchFamily="34" charset="0"/>
              </a:rPr>
              <a:t>4,5</a:t>
            </a:r>
            <a:endParaRPr lang="en-GB" sz="1800" b="0" dirty="0">
              <a:latin typeface="Derailed" panose="020B0503030101060003" pitchFamily="34" charset="0"/>
              <a:cs typeface="Calibri" panose="020F0502020204030204" pitchFamily="34" charset="0"/>
            </a:endParaRPr>
          </a:p>
          <a:p>
            <a:pPr marL="141287" lvl="1" indent="0">
              <a:buNone/>
            </a:pPr>
            <a:endParaRPr lang="en-GB" sz="1800" dirty="0"/>
          </a:p>
          <a:p>
            <a:r>
              <a:rPr lang="en-GB" sz="1800" b="0" dirty="0">
                <a:latin typeface="Derailed" panose="020B0503030101060003" pitchFamily="34" charset="0"/>
                <a:cs typeface="Calibri" panose="020F0502020204030204" pitchFamily="34" charset="0"/>
              </a:rPr>
              <a:t>The number of children who experience and may be impacted by PSM is high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1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7A320-11CF-BF49-B64D-F4D887E6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24AA9-7CAF-9048-AF0C-579A33251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4BECBE1-B739-614B-9F9E-CE76E59AAF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Risk </a:t>
            </a:r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&amp;</a:t>
            </a:r>
            <a:r>
              <a:rPr lang="en-GB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</a:t>
            </a:r>
            <a:r>
              <a:rPr lang="en-GB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afeguarding</a:t>
            </a:r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BF15FE-C450-4738-8D39-3B0E630103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"/>
          <a:stretch/>
        </p:blipFill>
        <p:spPr>
          <a:xfrm>
            <a:off x="6297471" y="933994"/>
            <a:ext cx="5390728" cy="523804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731D04B-B83C-4240-B3CD-F996FABFA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3288" y="1314257"/>
            <a:ext cx="4141787" cy="3826164"/>
          </a:xfrm>
        </p:spPr>
        <p:txBody>
          <a:bodyPr/>
          <a:lstStyle/>
          <a:p>
            <a:r>
              <a:rPr lang="en-US" sz="1800" b="0" dirty="0" smtClean="0">
                <a:latin typeface="Derailed" panose="020B0503030101060003" pitchFamily="34" charset="0"/>
                <a:cs typeface="Calibri" panose="020F0502020204030204" pitchFamily="34" charset="0"/>
              </a:rPr>
              <a:t>T</a:t>
            </a:r>
            <a:r>
              <a:rPr lang="en-GB" sz="1800" b="0" dirty="0" smtClean="0">
                <a:latin typeface="Derailed" panose="020B0503030101060003" pitchFamily="34" charset="0"/>
                <a:cs typeface="Calibri" panose="020F0502020204030204" pitchFamily="34" charset="0"/>
              </a:rPr>
              <a:t>he </a:t>
            </a:r>
            <a:r>
              <a:rPr lang="en-GB" sz="1800" b="0" dirty="0">
                <a:latin typeface="Derailed" panose="020B0503030101060003" pitchFamily="34" charset="0"/>
                <a:cs typeface="Calibri" panose="020F0502020204030204" pitchFamily="34" charset="0"/>
              </a:rPr>
              <a:t>level of alcohol or drug use at which parenting becomes impaired is </a:t>
            </a:r>
            <a:r>
              <a:rPr lang="en-GB" sz="1800" b="0" dirty="0" smtClean="0">
                <a:latin typeface="Derailed" panose="020B0503030101060003" pitchFamily="34" charset="0"/>
                <a:cs typeface="Calibri" panose="020F0502020204030204" pitchFamily="34" charset="0"/>
              </a:rPr>
              <a:t>unclear</a:t>
            </a:r>
            <a:r>
              <a:rPr lang="en-GB" sz="1800" b="0" baseline="30000" dirty="0" smtClean="0">
                <a:latin typeface="Derailed" panose="020B0503030101060003" pitchFamily="34" charset="0"/>
                <a:cs typeface="Calibri" panose="020F0502020204030204" pitchFamily="34" charset="0"/>
              </a:rPr>
              <a:t>5,6,7</a:t>
            </a:r>
            <a:endParaRPr lang="en-GB" sz="1800" b="0" dirty="0" smtClean="0">
              <a:latin typeface="Derailed" panose="020B0503030101060003" pitchFamily="34" charset="0"/>
              <a:cs typeface="Calibri" panose="020F0502020204030204" pitchFamily="34" charset="0"/>
            </a:endParaRPr>
          </a:p>
          <a:p>
            <a:endParaRPr lang="en-GB" dirty="0"/>
          </a:p>
          <a:p>
            <a:r>
              <a:rPr lang="en-GB" sz="1800" b="0" dirty="0" smtClean="0">
                <a:latin typeface="Derailed" panose="020B0503030101060003" pitchFamily="34" charset="0"/>
                <a:cs typeface="Calibri" panose="020F0502020204030204" pitchFamily="34" charset="0"/>
              </a:rPr>
              <a:t>Continuum </a:t>
            </a:r>
            <a:r>
              <a:rPr lang="en-GB" sz="1800" b="0" dirty="0">
                <a:latin typeface="Derailed" panose="020B0503030101060003" pitchFamily="34" charset="0"/>
                <a:cs typeface="Calibri" panose="020F0502020204030204" pitchFamily="34" charset="0"/>
              </a:rPr>
              <a:t>of risk based on level of substance </a:t>
            </a:r>
            <a:r>
              <a:rPr lang="en-GB" sz="1800" b="0" dirty="0" smtClean="0">
                <a:latin typeface="Derailed" panose="020B0503030101060003" pitchFamily="34" charset="0"/>
                <a:cs typeface="Calibri" panose="020F0502020204030204" pitchFamily="34" charset="0"/>
              </a:rPr>
              <a:t>misuse</a:t>
            </a:r>
          </a:p>
          <a:p>
            <a:endParaRPr lang="en-GB" sz="1800" b="0" dirty="0" smtClean="0">
              <a:latin typeface="Derailed" panose="020B0503030101060003" pitchFamily="34" charset="0"/>
              <a:cs typeface="Calibri" panose="020F0502020204030204" pitchFamily="34" charset="0"/>
            </a:endParaRPr>
          </a:p>
          <a:p>
            <a:r>
              <a:rPr lang="en-GB" sz="1800" b="0" dirty="0">
                <a:latin typeface="Derailed" panose="020B0503030101060003" pitchFamily="34" charset="0"/>
                <a:cs typeface="Calibri" panose="020F0502020204030204" pitchFamily="34" charset="0"/>
              </a:rPr>
              <a:t>B</a:t>
            </a:r>
            <a:r>
              <a:rPr lang="en-GB" sz="1800" b="0" dirty="0" smtClean="0">
                <a:latin typeface="Derailed" panose="020B0503030101060003" pitchFamily="34" charset="0"/>
                <a:cs typeface="Calibri" panose="020F0502020204030204" pitchFamily="34" charset="0"/>
              </a:rPr>
              <a:t>ut </a:t>
            </a:r>
            <a:r>
              <a:rPr lang="en-GB" sz="1800" b="0" dirty="0">
                <a:latin typeface="Derailed" panose="020B0503030101060003" pitchFamily="34" charset="0"/>
                <a:cs typeface="Calibri" panose="020F0502020204030204" pitchFamily="34" charset="0"/>
              </a:rPr>
              <a:t>many risks for the child do not meet safeguarding </a:t>
            </a:r>
            <a:r>
              <a:rPr lang="en-GB" sz="1800" b="0" dirty="0" smtClean="0">
                <a:latin typeface="Derailed" panose="020B0503030101060003" pitchFamily="34" charset="0"/>
                <a:cs typeface="Calibri" panose="020F0502020204030204" pitchFamily="34" charset="0"/>
              </a:rPr>
              <a:t>levels</a:t>
            </a:r>
            <a:r>
              <a:rPr lang="en-GB" sz="1800" b="0" baseline="30000" dirty="0">
                <a:latin typeface="Derailed" panose="020B0503030101060003" pitchFamily="34" charset="0"/>
                <a:cs typeface="Calibri" panose="020F0502020204030204" pitchFamily="34" charset="0"/>
              </a:rPr>
              <a:t>8</a:t>
            </a:r>
            <a:r>
              <a:rPr lang="en-GB" sz="1800" b="0" dirty="0" smtClean="0">
                <a:latin typeface="Derailed" panose="020B0503030101060003" pitchFamily="34" charset="0"/>
                <a:cs typeface="Calibri" panose="020F0502020204030204" pitchFamily="34" charset="0"/>
              </a:rPr>
              <a:t> </a:t>
            </a:r>
          </a:p>
          <a:p>
            <a:endParaRPr lang="en-GB" sz="1800" b="0" dirty="0" smtClean="0">
              <a:latin typeface="Derailed" panose="020B0503030101060003" pitchFamily="34" charset="0"/>
              <a:cs typeface="Calibri" panose="020F0502020204030204" pitchFamily="34" charset="0"/>
            </a:endParaRPr>
          </a:p>
          <a:p>
            <a:r>
              <a:rPr lang="en-GB" sz="1800" b="0" dirty="0" smtClean="0">
                <a:latin typeface="Derailed" panose="020B0503030101060003" pitchFamily="34" charset="0"/>
                <a:cs typeface="Calibri" panose="020F0502020204030204" pitchFamily="34" charset="0"/>
              </a:rPr>
              <a:t>It </a:t>
            </a:r>
            <a:r>
              <a:rPr lang="en-GB" sz="1800" b="0" dirty="0">
                <a:latin typeface="Derailed" panose="020B0503030101060003" pitchFamily="34" charset="0"/>
                <a:cs typeface="Calibri" panose="020F0502020204030204" pitchFamily="34" charset="0"/>
              </a:rPr>
              <a:t>is important to intervene with the child at the same time as intervening to reduce parental substance misuse</a:t>
            </a:r>
            <a:endParaRPr lang="en-GB" sz="1800" b="0" dirty="0" smtClean="0">
              <a:latin typeface="Derailed" panose="020B05030301010600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20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7A320-11CF-BF49-B64D-F4D887E6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24AA9-7CAF-9048-AF0C-579A33251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4BECBE1-B739-614B-9F9E-CE76E59AAF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Resilience</a:t>
            </a:r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506413" y="1661568"/>
            <a:ext cx="11181787" cy="424878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/>
              <a:t>Not all children who are exposed to parental substance misuse subsequently develop social, emotional or behavioural problems…</a:t>
            </a:r>
          </a:p>
          <a:p>
            <a:pPr>
              <a:buFont typeface="Wingdings" pitchFamily="2" charset="2"/>
              <a:buChar char="q"/>
            </a:pPr>
            <a:endParaRPr lang="en-GB" sz="3200" dirty="0"/>
          </a:p>
          <a:p>
            <a:pPr>
              <a:buFont typeface="Wingdings" pitchFamily="2" charset="2"/>
              <a:buChar char="q"/>
            </a:pPr>
            <a:endParaRPr lang="en-GB" sz="3200" dirty="0"/>
          </a:p>
          <a:p>
            <a:pPr>
              <a:buFont typeface="Wingdings" pitchFamily="2" charset="2"/>
              <a:buChar char="q"/>
            </a:pPr>
            <a:endParaRPr lang="en-GB" sz="3200" dirty="0"/>
          </a:p>
          <a:p>
            <a:pPr marL="0" indent="0" algn="r">
              <a:buNone/>
            </a:pPr>
            <a:r>
              <a:rPr lang="en-GB" sz="3200" dirty="0"/>
              <a:t>…these children may be referred to as </a:t>
            </a:r>
            <a:r>
              <a:rPr lang="en-GB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Resilient</a:t>
            </a:r>
          </a:p>
        </p:txBody>
      </p:sp>
    </p:spTree>
    <p:extLst>
      <p:ext uri="{BB962C8B-B14F-4D97-AF65-F5344CB8AC3E}">
        <p14:creationId xmlns:p14="http://schemas.microsoft.com/office/powerpoint/2010/main" val="241989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7A320-11CF-BF49-B64D-F4D887E6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24AA9-7CAF-9048-AF0C-579A33251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4BECBE1-B739-614B-9F9E-CE76E59AAF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Resilience</a:t>
            </a:r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6107EB-86B7-4835-BA87-6DF060325AC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339" y="1512529"/>
            <a:ext cx="5418024" cy="35010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131202-D44E-47C0-A9AC-084C1A4EDB97}"/>
              </a:ext>
            </a:extLst>
          </p:cNvPr>
          <p:cNvSpPr/>
          <p:nvPr/>
        </p:nvSpPr>
        <p:spPr>
          <a:xfrm>
            <a:off x="7047346" y="5129296"/>
            <a:ext cx="33035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Derailed" panose="020B0503030101060003" pitchFamily="34" charset="0"/>
                <a:cs typeface="Calibri" panose="020F0502020204030204" pitchFamily="34" charset="0"/>
              </a:rPr>
              <a:t>Figure </a:t>
            </a:r>
            <a:r>
              <a:rPr lang="en-GB" sz="1200" dirty="0" smtClean="0">
                <a:latin typeface="Derailed" panose="020B0503030101060003" pitchFamily="34" charset="0"/>
                <a:cs typeface="Calibri" panose="020F0502020204030204" pitchFamily="34" charset="0"/>
              </a:rPr>
              <a:t>1. </a:t>
            </a:r>
            <a:r>
              <a:rPr lang="en-GB" sz="1200" dirty="0">
                <a:latin typeface="Derailed" panose="020B0503030101060003" pitchFamily="34" charset="0"/>
                <a:cs typeface="Calibri" panose="020F0502020204030204" pitchFamily="34" charset="0"/>
              </a:rPr>
              <a:t>Multi-systems model of </a:t>
            </a:r>
            <a:r>
              <a:rPr lang="en-GB" sz="1200" dirty="0" smtClean="0">
                <a:latin typeface="Derailed" panose="020B0503030101060003" pitchFamily="34" charset="0"/>
                <a:cs typeface="Calibri" panose="020F0502020204030204" pitchFamily="34" charset="0"/>
              </a:rPr>
              <a:t>resilience</a:t>
            </a:r>
            <a:r>
              <a:rPr lang="en-GB" sz="1200" baseline="30000" dirty="0" smtClean="0">
                <a:latin typeface="Derailed" panose="020B0503030101060003" pitchFamily="34" charset="0"/>
                <a:cs typeface="Calibri" panose="020F0502020204030204" pitchFamily="34" charset="0"/>
              </a:rPr>
              <a:t>13</a:t>
            </a:r>
            <a:endParaRPr lang="en-US" sz="1200" dirty="0">
              <a:latin typeface="Derailed" panose="020B0503030101060003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31D04B-B83C-4240-B3CD-F996FABFA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7641" y="1705103"/>
            <a:ext cx="4141787" cy="3826164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>
                <a:latin typeface="Derailed" panose="020B0503030101060003" pitchFamily="34" charset="0"/>
                <a:cs typeface="Calibri" panose="020F0502020204030204" pitchFamily="34" charset="0"/>
              </a:rPr>
              <a:t>Opposing theories</a:t>
            </a:r>
          </a:p>
          <a:p>
            <a:r>
              <a:rPr lang="en-GB" sz="2000" b="0" dirty="0" smtClean="0">
                <a:latin typeface="Derailed" panose="020B0503030101060003" pitchFamily="34" charset="0"/>
                <a:cs typeface="Calibri" panose="020F0502020204030204" pitchFamily="34" charset="0"/>
              </a:rPr>
              <a:t>Fixed trait</a:t>
            </a:r>
            <a:r>
              <a:rPr lang="en-GB" sz="2000" b="0" baseline="30000" dirty="0" smtClean="0"/>
              <a:t>9</a:t>
            </a:r>
            <a:endParaRPr lang="en-GB" sz="2000" b="0" dirty="0" smtClean="0">
              <a:latin typeface="Derailed" panose="020B0503030101060003" pitchFamily="34" charset="0"/>
              <a:cs typeface="Calibri" panose="020F0502020204030204" pitchFamily="34" charset="0"/>
            </a:endParaRPr>
          </a:p>
          <a:p>
            <a:r>
              <a:rPr lang="en-GB" sz="2000" b="0" dirty="0" smtClean="0">
                <a:latin typeface="Derailed" panose="020B0503030101060003" pitchFamily="34" charset="0"/>
                <a:cs typeface="Calibri" panose="020F0502020204030204" pitchFamily="34" charset="0"/>
              </a:rPr>
              <a:t>Flexible/adaptable and developmental</a:t>
            </a:r>
            <a:r>
              <a:rPr lang="en-GB" sz="2000" b="0" baseline="30000" dirty="0" smtClean="0"/>
              <a:t>10</a:t>
            </a:r>
            <a:endParaRPr lang="en-GB" sz="2000" b="0" dirty="0">
              <a:latin typeface="Derailed" panose="020B0503030101060003" pitchFamily="34" charset="0"/>
              <a:cs typeface="Calibri" panose="020F0502020204030204" pitchFamily="34" charset="0"/>
            </a:endParaRPr>
          </a:p>
          <a:p>
            <a:r>
              <a:rPr lang="en-GB" sz="2000" b="0" dirty="0">
                <a:latin typeface="Derailed" panose="020B0503030101060003" pitchFamily="34" charset="0"/>
                <a:cs typeface="Calibri" panose="020F0502020204030204" pitchFamily="34" charset="0"/>
              </a:rPr>
              <a:t>Continuum</a:t>
            </a:r>
            <a:r>
              <a:rPr lang="en-GB" sz="2000" b="0" baseline="30000" dirty="0"/>
              <a:t>11</a:t>
            </a:r>
            <a:endParaRPr lang="en-GB" sz="2000" b="0" dirty="0">
              <a:latin typeface="Derailed" panose="020B0503030101060003" pitchFamily="34" charset="0"/>
              <a:cs typeface="Calibri" panose="020F0502020204030204" pitchFamily="34" charset="0"/>
            </a:endParaRPr>
          </a:p>
          <a:p>
            <a:r>
              <a:rPr lang="en-GB" sz="2000" b="0" dirty="0" smtClean="0">
                <a:latin typeface="Derailed" panose="020B0503030101060003" pitchFamily="34" charset="0"/>
                <a:cs typeface="Calibri" panose="020F0502020204030204" pitchFamily="34" charset="0"/>
              </a:rPr>
              <a:t>Different domains</a:t>
            </a:r>
            <a:r>
              <a:rPr lang="en-GB" sz="2000" b="0" baseline="30000" dirty="0" smtClean="0"/>
              <a:t>12</a:t>
            </a:r>
            <a:endParaRPr lang="en-GB" sz="2000" b="0" dirty="0">
              <a:latin typeface="Derailed" panose="020B0503030101060003" pitchFamily="34" charset="0"/>
              <a:cs typeface="Calibri" panose="020F0502020204030204" pitchFamily="34" charset="0"/>
            </a:endParaRPr>
          </a:p>
          <a:p>
            <a:endParaRPr lang="en-GB" sz="2000" b="0" dirty="0">
              <a:latin typeface="Derailed" panose="020B0503030101060003" pitchFamily="34" charset="0"/>
              <a:cs typeface="Calibri" panose="020F0502020204030204" pitchFamily="34" charset="0"/>
            </a:endParaRPr>
          </a:p>
          <a:p>
            <a:r>
              <a:rPr lang="en-GB" sz="2000" b="0" dirty="0">
                <a:latin typeface="Derailed" panose="020B0503030101060003" pitchFamily="34" charset="0"/>
                <a:cs typeface="Calibri" panose="020F0502020204030204" pitchFamily="34" charset="0"/>
              </a:rPr>
              <a:t>Interactive, multi-system </a:t>
            </a:r>
            <a:r>
              <a:rPr lang="en-GB" sz="2000" b="0" dirty="0" smtClean="0">
                <a:latin typeface="Derailed" panose="020B0503030101060003" pitchFamily="34" charset="0"/>
                <a:cs typeface="Calibri" panose="020F0502020204030204" pitchFamily="34" charset="0"/>
              </a:rPr>
              <a:t>approach</a:t>
            </a:r>
            <a:r>
              <a:rPr lang="en-GB" sz="2000" b="0" baseline="30000" dirty="0" smtClean="0"/>
              <a:t>13</a:t>
            </a:r>
            <a:endParaRPr lang="en-GB" sz="2000" b="0" dirty="0">
              <a:latin typeface="Derailed" panose="020B0503030101060003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20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7A320-11CF-BF49-B64D-F4D887E6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24AA9-7CAF-9048-AF0C-579A33251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4BECBE1-B739-614B-9F9E-CE76E59AAF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Social</a:t>
            </a:r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/</a:t>
            </a:r>
            <a:r>
              <a:rPr lang="en-GB" dirty="0">
                <a:solidFill>
                  <a:srgbClr val="0070C0"/>
                </a:solidFill>
              </a:rPr>
              <a:t>Emotional</a:t>
            </a:r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Resilience in young people affected by PSM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41AB13-D40B-4096-BD3B-A72C29185AEC}"/>
              </a:ext>
            </a:extLst>
          </p:cNvPr>
          <p:cNvSpPr txBox="1"/>
          <p:nvPr/>
        </p:nvSpPr>
        <p:spPr>
          <a:xfrm>
            <a:off x="682254" y="4273122"/>
            <a:ext cx="2568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Derailed" panose="020B0503030101060003" pitchFamily="34" charset="0"/>
                <a:cs typeface="Calibri" panose="020F0502020204030204" pitchFamily="34" charset="0"/>
              </a:rPr>
              <a:t>Improve </a:t>
            </a:r>
            <a:r>
              <a:rPr lang="en-US" dirty="0" smtClean="0">
                <a:solidFill>
                  <a:srgbClr val="0070C0"/>
                </a:solidFill>
                <a:latin typeface="Derailed" panose="020B0503030101060003" pitchFamily="34" charset="0"/>
                <a:cs typeface="Calibri" panose="020F0502020204030204" pitchFamily="34" charset="0"/>
              </a:rPr>
              <a:t>self-esteem, self-regulation, self-awareness</a:t>
            </a:r>
            <a:r>
              <a:rPr lang="en-GB" baseline="30000" dirty="0" smtClean="0">
                <a:solidFill>
                  <a:srgbClr val="0070C0"/>
                </a:solidFill>
                <a:latin typeface="Derailed" panose="020B0503030101060003" pitchFamily="34" charset="0"/>
                <a:cs typeface="Calibri" panose="020F0502020204030204" pitchFamily="34" charset="0"/>
              </a:rPr>
              <a:t>14</a:t>
            </a:r>
            <a:endParaRPr lang="en-US" dirty="0">
              <a:solidFill>
                <a:srgbClr val="0070C0"/>
              </a:solidFill>
              <a:latin typeface="Derailed" panose="020B0503030101060003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08B10C-7385-4A77-9E03-7B2317A662E6}"/>
              </a:ext>
            </a:extLst>
          </p:cNvPr>
          <p:cNvSpPr txBox="1"/>
          <p:nvPr/>
        </p:nvSpPr>
        <p:spPr>
          <a:xfrm>
            <a:off x="4798391" y="5217872"/>
            <a:ext cx="1899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  <a:latin typeface="Derailed" panose="020B0503030101060003" pitchFamily="34" charset="0"/>
                <a:cs typeface="Calibri" panose="020F0502020204030204" pitchFamily="34" charset="0"/>
              </a:rPr>
              <a:t>Opportunity to express </a:t>
            </a:r>
            <a:r>
              <a:rPr lang="en-GB" dirty="0" smtClean="0">
                <a:solidFill>
                  <a:srgbClr val="0070C0"/>
                </a:solidFill>
                <a:latin typeface="Derailed" panose="020B0503030101060003" pitchFamily="34" charset="0"/>
                <a:cs typeface="Calibri" panose="020F0502020204030204" pitchFamily="34" charset="0"/>
              </a:rPr>
              <a:t>feelings</a:t>
            </a:r>
            <a:r>
              <a:rPr lang="en-GB" baseline="30000" dirty="0" smtClean="0">
                <a:solidFill>
                  <a:srgbClr val="0070C0"/>
                </a:solidFill>
                <a:latin typeface="Derailed" panose="020B0503030101060003" pitchFamily="34" charset="0"/>
                <a:cs typeface="Calibri" panose="020F0502020204030204" pitchFamily="34" charset="0"/>
              </a:rPr>
              <a:t>14,16</a:t>
            </a:r>
            <a:endParaRPr lang="en-US" dirty="0">
              <a:solidFill>
                <a:srgbClr val="0070C0"/>
              </a:solidFill>
              <a:latin typeface="Derailed" panose="020B0503030101060003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8201E3-DBC3-42D0-8443-537325931B9D}"/>
              </a:ext>
            </a:extLst>
          </p:cNvPr>
          <p:cNvSpPr txBox="1"/>
          <p:nvPr/>
        </p:nvSpPr>
        <p:spPr>
          <a:xfrm>
            <a:off x="8582529" y="1280622"/>
            <a:ext cx="1899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Derailed" panose="020B0503030101060003" pitchFamily="34" charset="0"/>
                <a:cs typeface="Calibri" panose="020F0502020204030204" pitchFamily="34" charset="0"/>
              </a:rPr>
              <a:t>Promote positive social </a:t>
            </a:r>
            <a:r>
              <a:rPr lang="en-US" dirty="0" smtClean="0">
                <a:solidFill>
                  <a:srgbClr val="00B050"/>
                </a:solidFill>
                <a:latin typeface="Derailed" panose="020B0503030101060003" pitchFamily="34" charset="0"/>
                <a:cs typeface="Calibri" panose="020F0502020204030204" pitchFamily="34" charset="0"/>
              </a:rPr>
              <a:t>support</a:t>
            </a:r>
            <a:r>
              <a:rPr lang="en-GB" baseline="30000" dirty="0" smtClean="0">
                <a:solidFill>
                  <a:srgbClr val="00B050"/>
                </a:solidFill>
                <a:latin typeface="Derailed" panose="020B0503030101060003" pitchFamily="34" charset="0"/>
                <a:cs typeface="Calibri" panose="020F0502020204030204" pitchFamily="34" charset="0"/>
              </a:rPr>
              <a:t>14,15</a:t>
            </a:r>
            <a:r>
              <a:rPr lang="en-US" dirty="0" smtClean="0">
                <a:solidFill>
                  <a:srgbClr val="00B050"/>
                </a:solidFill>
                <a:latin typeface="Derailed" panose="020B0503030101060003" pitchFamily="34" charset="0"/>
                <a:cs typeface="Calibri" panose="020F0502020204030204" pitchFamily="34" charset="0"/>
              </a:rPr>
              <a:t> </a:t>
            </a:r>
            <a:endParaRPr lang="en-US" dirty="0">
              <a:solidFill>
                <a:srgbClr val="00B050"/>
              </a:solidFill>
              <a:latin typeface="Derailed" panose="020B0503030101060003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F836A7-082B-40C3-9C6F-F3B17D3ED613}"/>
              </a:ext>
            </a:extLst>
          </p:cNvPr>
          <p:cNvSpPr txBox="1"/>
          <p:nvPr/>
        </p:nvSpPr>
        <p:spPr>
          <a:xfrm>
            <a:off x="8686778" y="4048597"/>
            <a:ext cx="2313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  <a:latin typeface="Derailed" panose="020B0503030101060003" pitchFamily="34" charset="0"/>
                <a:cs typeface="Calibri" panose="020F0502020204030204" pitchFamily="34" charset="0"/>
              </a:rPr>
              <a:t>Promote positive parent-child communication and </a:t>
            </a:r>
            <a:r>
              <a:rPr lang="en-GB" dirty="0" smtClean="0">
                <a:solidFill>
                  <a:srgbClr val="00B050"/>
                </a:solidFill>
                <a:latin typeface="Derailed" panose="020B0503030101060003" pitchFamily="34" charset="0"/>
                <a:cs typeface="Calibri" panose="020F0502020204030204" pitchFamily="34" charset="0"/>
              </a:rPr>
              <a:t>relationships</a:t>
            </a:r>
            <a:r>
              <a:rPr lang="en-GB" baseline="30000" dirty="0" smtClean="0">
                <a:solidFill>
                  <a:srgbClr val="00B050"/>
                </a:solidFill>
                <a:latin typeface="Derailed" panose="020B0503030101060003" pitchFamily="34" charset="0"/>
                <a:cs typeface="Calibri" panose="020F0502020204030204" pitchFamily="34" charset="0"/>
              </a:rPr>
              <a:t>14,15</a:t>
            </a:r>
            <a:endParaRPr lang="en-US" dirty="0">
              <a:solidFill>
                <a:srgbClr val="00B050"/>
              </a:solidFill>
              <a:latin typeface="Derailed" panose="020B0503030101060003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0" y="2226882"/>
            <a:ext cx="4207782" cy="23832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4EC519A-6EE2-47F8-AB3A-14D1A89EC0D0}"/>
              </a:ext>
            </a:extLst>
          </p:cNvPr>
          <p:cNvSpPr txBox="1"/>
          <p:nvPr/>
        </p:nvSpPr>
        <p:spPr>
          <a:xfrm>
            <a:off x="682255" y="1260432"/>
            <a:ext cx="24119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  <a:latin typeface="Derailed" panose="020B0503030101060003" pitchFamily="34" charset="0"/>
                <a:cs typeface="Calibri" panose="020F0502020204030204" pitchFamily="34" charset="0"/>
              </a:rPr>
              <a:t>Establish supportive/ trusting relationship with non-substance using parent or </a:t>
            </a:r>
            <a:r>
              <a:rPr lang="en-GB" dirty="0" smtClean="0">
                <a:solidFill>
                  <a:srgbClr val="00B050"/>
                </a:solidFill>
                <a:latin typeface="Derailed" panose="020B0503030101060003" pitchFamily="34" charset="0"/>
                <a:cs typeface="Calibri" panose="020F0502020204030204" pitchFamily="34" charset="0"/>
              </a:rPr>
              <a:t>adult</a:t>
            </a:r>
            <a:r>
              <a:rPr lang="en-GB" baseline="30000" dirty="0" smtClean="0">
                <a:solidFill>
                  <a:srgbClr val="00B050"/>
                </a:solidFill>
                <a:latin typeface="Derailed" panose="020B0503030101060003" pitchFamily="34" charset="0"/>
                <a:cs typeface="Calibri" panose="020F0502020204030204" pitchFamily="34" charset="0"/>
              </a:rPr>
              <a:t>14,15</a:t>
            </a:r>
            <a:endParaRPr lang="en-US" dirty="0">
              <a:solidFill>
                <a:srgbClr val="00B050"/>
              </a:solidFill>
              <a:latin typeface="Derailed" panose="020B05030301010600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1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1D04B-B83C-4240-B3CD-F996FABFA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8337" y="831029"/>
            <a:ext cx="10809287" cy="1077284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/>
              <a:t>To </a:t>
            </a:r>
            <a:r>
              <a:rPr lang="en-GB" sz="1800" dirty="0"/>
              <a:t>co-produce a child-focused intervention to promote social and emotional resilience in young people affected by parental substance </a:t>
            </a:r>
            <a:r>
              <a:rPr lang="en-GB" sz="1800" dirty="0" smtClean="0"/>
              <a:t>misuse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7A320-11CF-BF49-B64D-F4D887E6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24AA9-7CAF-9048-AF0C-579A33251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4BECBE1-B739-614B-9F9E-CE76E59AAF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Aim and Proposed Methods</a:t>
            </a:r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4C172F19-DDF7-4C11-B1EB-ECBDDADF52A3}"/>
              </a:ext>
            </a:extLst>
          </p:cNvPr>
          <p:cNvSpPr/>
          <p:nvPr/>
        </p:nvSpPr>
        <p:spPr>
          <a:xfrm>
            <a:off x="1794345" y="1512246"/>
            <a:ext cx="3942729" cy="1837189"/>
          </a:xfrm>
          <a:prstGeom prst="round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2">
                    <a:lumMod val="75000"/>
                  </a:schemeClr>
                </a:solidFill>
              </a:rPr>
              <a:t>Synthesise</a:t>
            </a:r>
            <a:endParaRPr lang="en-GB" sz="2800" b="1" dirty="0"/>
          </a:p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Derailed" panose="020B0503030101060003" pitchFamily="34" charset="0"/>
                <a:cs typeface="Calibri" panose="020F0502020204030204" pitchFamily="34" charset="0"/>
              </a:rPr>
              <a:t>Qualitative </a:t>
            </a:r>
            <a:r>
              <a:rPr lang="en-GB" sz="2000" b="1" dirty="0">
                <a:solidFill>
                  <a:schemeClr val="tx1"/>
                </a:solidFill>
                <a:latin typeface="Derailed" panose="020B0503030101060003" pitchFamily="34" charset="0"/>
                <a:cs typeface="Calibri" panose="020F0502020204030204" pitchFamily="34" charset="0"/>
              </a:rPr>
              <a:t>Systematic Review</a:t>
            </a:r>
            <a:endParaRPr lang="en-US" sz="2000" b="1" dirty="0">
              <a:solidFill>
                <a:schemeClr val="tx1"/>
              </a:solidFill>
              <a:latin typeface="Derailed" panose="020B0503030101060003" pitchFamily="34" charset="0"/>
              <a:cs typeface="Calibri" panose="020F0502020204030204" pitchFamily="34" charset="0"/>
            </a:endParaRPr>
          </a:p>
          <a:p>
            <a:pPr algn="ctr"/>
            <a:endParaRPr lang="en-GB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B12D9201-7156-4C92-B907-6F01273B0740}"/>
              </a:ext>
            </a:extLst>
          </p:cNvPr>
          <p:cNvSpPr/>
          <p:nvPr/>
        </p:nvSpPr>
        <p:spPr>
          <a:xfrm>
            <a:off x="1801985" y="4184048"/>
            <a:ext cx="3942729" cy="1837188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Explore</a:t>
            </a:r>
            <a:endParaRPr lang="en-GB" sz="2800" b="1" dirty="0"/>
          </a:p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Derailed" panose="020B0503030101060003" pitchFamily="34" charset="0"/>
                <a:cs typeface="Calibri" panose="020F0502020204030204" pitchFamily="34" charset="0"/>
              </a:rPr>
              <a:t>Qualitative </a:t>
            </a:r>
            <a:r>
              <a:rPr lang="en-GB" sz="2000" b="1" dirty="0">
                <a:solidFill>
                  <a:schemeClr val="tx1"/>
                </a:solidFill>
                <a:latin typeface="Derailed" panose="020B0503030101060003" pitchFamily="34" charset="0"/>
                <a:cs typeface="Calibri" panose="020F0502020204030204" pitchFamily="34" charset="0"/>
              </a:rPr>
              <a:t>i</a:t>
            </a:r>
            <a:r>
              <a:rPr lang="en-GB" sz="2000" b="1" dirty="0" smtClean="0">
                <a:solidFill>
                  <a:schemeClr val="tx1"/>
                </a:solidFill>
                <a:latin typeface="Derailed" panose="020B0503030101060003" pitchFamily="34" charset="0"/>
                <a:cs typeface="Calibri" panose="020F0502020204030204" pitchFamily="34" charset="0"/>
              </a:rPr>
              <a:t>n-depth Interviews</a:t>
            </a:r>
            <a:endParaRPr lang="en-US" sz="2000" b="1" dirty="0">
              <a:solidFill>
                <a:schemeClr val="tx1"/>
              </a:solidFill>
              <a:latin typeface="Derailed" panose="020B0503030101060003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F1339C0B-8FAA-4156-9188-83DFFBEF624C}"/>
              </a:ext>
            </a:extLst>
          </p:cNvPr>
          <p:cNvSpPr/>
          <p:nvPr/>
        </p:nvSpPr>
        <p:spPr>
          <a:xfrm>
            <a:off x="7770397" y="2656643"/>
            <a:ext cx="3942727" cy="183718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Co-produce</a:t>
            </a:r>
            <a:endParaRPr lang="en-GB" sz="2800" b="1" dirty="0"/>
          </a:p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Derailed" panose="020B0503030101060003" pitchFamily="34" charset="0"/>
                <a:cs typeface="Calibri" panose="020F0502020204030204" pitchFamily="34" charset="0"/>
              </a:rPr>
              <a:t>Workshops with Stakeholders</a:t>
            </a:r>
            <a:endParaRPr lang="en-US" sz="2000" b="1" dirty="0">
              <a:solidFill>
                <a:schemeClr val="tx1"/>
              </a:solidFill>
              <a:latin typeface="Derailed" panose="020B0503030101060003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EF5FD93-F519-4670-AB96-1F14C37BF0FB}"/>
              </a:ext>
            </a:extLst>
          </p:cNvPr>
          <p:cNvCxnSpPr>
            <a:cxnSpLocks/>
          </p:cNvCxnSpPr>
          <p:nvPr/>
        </p:nvCxnSpPr>
        <p:spPr>
          <a:xfrm flipH="1">
            <a:off x="3765709" y="3413583"/>
            <a:ext cx="1" cy="648916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C0D4069-7F9F-4CA1-89BE-676A26D5223E}"/>
              </a:ext>
            </a:extLst>
          </p:cNvPr>
          <p:cNvCxnSpPr>
            <a:cxnSpLocks/>
          </p:cNvCxnSpPr>
          <p:nvPr/>
        </p:nvCxnSpPr>
        <p:spPr>
          <a:xfrm>
            <a:off x="5863560" y="2502754"/>
            <a:ext cx="1768678" cy="889233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34972E9-6A16-434E-9EBD-B6F627BD4B4A}"/>
              </a:ext>
            </a:extLst>
          </p:cNvPr>
          <p:cNvCxnSpPr>
            <a:cxnSpLocks/>
          </p:cNvCxnSpPr>
          <p:nvPr/>
        </p:nvCxnSpPr>
        <p:spPr>
          <a:xfrm flipV="1">
            <a:off x="5863560" y="3840191"/>
            <a:ext cx="1768678" cy="125974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Image result for clip art for interviews">
            <a:extLst>
              <a:ext uri="{FF2B5EF4-FFF2-40B4-BE49-F238E27FC236}">
                <a16:creationId xmlns:a16="http://schemas.microsoft.com/office/drawing/2014/main" id="{8C93B424-4F2D-40BD-B096-81644720214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675" y="5714229"/>
            <a:ext cx="322422" cy="250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7A22AD-E7A8-428B-AF66-7FCCB0594D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850" y="4171920"/>
            <a:ext cx="334297" cy="261023"/>
          </a:xfrm>
          <a:prstGeom prst="rect">
            <a:avLst/>
          </a:prstGeom>
        </p:spPr>
      </p:pic>
      <p:pic>
        <p:nvPicPr>
          <p:cNvPr id="15" name="Picture 14" descr="Image result for clip art for systematic review">
            <a:extLst>
              <a:ext uri="{FF2B5EF4-FFF2-40B4-BE49-F238E27FC236}">
                <a16:creationId xmlns:a16="http://schemas.microsoft.com/office/drawing/2014/main" id="{724B792F-DCA9-415F-BEFB-7C995B80CF7D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9" t="1173" r="8565" b="2743"/>
          <a:stretch/>
        </p:blipFill>
        <p:spPr bwMode="auto">
          <a:xfrm>
            <a:off x="3568196" y="2983056"/>
            <a:ext cx="318901" cy="3007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EF5FD93-F519-4670-AB96-1F14C37BF0FB}"/>
              </a:ext>
            </a:extLst>
          </p:cNvPr>
          <p:cNvCxnSpPr>
            <a:cxnSpLocks/>
          </p:cNvCxnSpPr>
          <p:nvPr/>
        </p:nvCxnSpPr>
        <p:spPr>
          <a:xfrm flipH="1">
            <a:off x="9750998" y="4613850"/>
            <a:ext cx="1" cy="648916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: Rounded Corners 4">
            <a:extLst>
              <a:ext uri="{FF2B5EF4-FFF2-40B4-BE49-F238E27FC236}">
                <a16:creationId xmlns:a16="http://schemas.microsoft.com/office/drawing/2014/main" id="{F1339C0B-8FAA-4156-9188-83DFFBEF624C}"/>
              </a:ext>
            </a:extLst>
          </p:cNvPr>
          <p:cNvSpPr/>
          <p:nvPr/>
        </p:nvSpPr>
        <p:spPr>
          <a:xfrm>
            <a:off x="7779635" y="5419778"/>
            <a:ext cx="3942727" cy="877832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Derailed" panose="020B0503030101060003" pitchFamily="34" charset="0"/>
                <a:cs typeface="Calibri" panose="020F0502020204030204" pitchFamily="34" charset="0"/>
              </a:rPr>
              <a:t>Prototype Intervention</a:t>
            </a:r>
            <a:endParaRPr lang="en-US" sz="2000" b="1" dirty="0">
              <a:solidFill>
                <a:schemeClr val="tx1"/>
              </a:solidFill>
              <a:latin typeface="Derailed" panose="020B05030301010600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06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371" y="913815"/>
            <a:ext cx="5332193" cy="4796321"/>
          </a:xfrm>
          <a:prstGeom prst="rect">
            <a:avLst/>
          </a:prstGeom>
        </p:spPr>
      </p:pic>
      <p:sp>
        <p:nvSpPr>
          <p:cNvPr id="10" name="Rectangle: Rounded Corners 2">
            <a:extLst>
              <a:ext uri="{FF2B5EF4-FFF2-40B4-BE49-F238E27FC236}">
                <a16:creationId xmlns:a16="http://schemas.microsoft.com/office/drawing/2014/main" id="{4C172F19-DDF7-4C11-B1EB-ECBDDADF52A3}"/>
              </a:ext>
            </a:extLst>
          </p:cNvPr>
          <p:cNvSpPr/>
          <p:nvPr/>
        </p:nvSpPr>
        <p:spPr>
          <a:xfrm>
            <a:off x="1149411" y="1286444"/>
            <a:ext cx="3942729" cy="1837189"/>
          </a:xfrm>
          <a:prstGeom prst="round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2">
                    <a:lumMod val="75000"/>
                  </a:schemeClr>
                </a:solidFill>
              </a:rPr>
              <a:t>Synthesise</a:t>
            </a:r>
            <a:endParaRPr lang="en-GB" sz="2800" b="1" dirty="0"/>
          </a:p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Derailed" panose="020B0503030101060003" pitchFamily="34" charset="0"/>
                <a:cs typeface="Calibri" panose="020F0502020204030204" pitchFamily="34" charset="0"/>
              </a:rPr>
              <a:t>Qualitative </a:t>
            </a:r>
            <a:r>
              <a:rPr lang="en-GB" sz="2000" b="1" dirty="0">
                <a:solidFill>
                  <a:schemeClr val="tx1"/>
                </a:solidFill>
                <a:latin typeface="Derailed" panose="020B0503030101060003" pitchFamily="34" charset="0"/>
                <a:cs typeface="Calibri" panose="020F0502020204030204" pitchFamily="34" charset="0"/>
              </a:rPr>
              <a:t>Systematic Review</a:t>
            </a:r>
            <a:endParaRPr lang="en-US" sz="2000" b="1" dirty="0">
              <a:solidFill>
                <a:schemeClr val="tx1"/>
              </a:solidFill>
              <a:latin typeface="Derailed" panose="020B0503030101060003" pitchFamily="34" charset="0"/>
              <a:cs typeface="Calibri" panose="020F0502020204030204" pitchFamily="34" charset="0"/>
            </a:endParaRPr>
          </a:p>
          <a:p>
            <a:pPr algn="ctr"/>
            <a:endParaRPr lang="en-GB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 descr="Image result for clip art for systematic review">
            <a:extLst>
              <a:ext uri="{FF2B5EF4-FFF2-40B4-BE49-F238E27FC236}">
                <a16:creationId xmlns:a16="http://schemas.microsoft.com/office/drawing/2014/main" id="{724B792F-DCA9-415F-BEFB-7C995B80CF7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9" t="1173" r="8565" b="2743"/>
          <a:stretch/>
        </p:blipFill>
        <p:spPr bwMode="auto">
          <a:xfrm>
            <a:off x="2923262" y="2757254"/>
            <a:ext cx="318901" cy="3007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CA2499-C41E-9C49-BB2B-4591B52D0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94181" y="6454815"/>
            <a:ext cx="8082899" cy="365125"/>
          </a:xfrm>
        </p:spPr>
        <p:txBody>
          <a:bodyPr/>
          <a:lstStyle/>
          <a:p>
            <a:r>
              <a:rPr lang="en-GB" u="sng" dirty="0" smtClean="0"/>
              <a:t>PROTOCOL</a:t>
            </a:r>
            <a:r>
              <a:rPr lang="en-GB" dirty="0" smtClean="0"/>
              <a:t>: Cassey </a:t>
            </a:r>
            <a:r>
              <a:rPr lang="en-GB" dirty="0"/>
              <a:t>Muir, Ruth McGovern, Eileen Kaner, Emma Geijer-Simpson, Debbie Smart, Judi Kidger, Lizzy Winstone, Vivienne Evans, Sophie Phillips, Domna Salonen. A systematic review of qualitative studies exploring lived experiences, impacts and coping strategies of children and young people affected by parental substance misuse. PROSPERO 2019 CRD42019137486 Available from: </a:t>
            </a:r>
            <a:r>
              <a:rPr lang="en-GB" dirty="0">
                <a:hlinkClick r:id="rId5"/>
              </a:rPr>
              <a:t>https://www.crd.york.ac.uk/prospero/display_record.php?ID=CRD42019137486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3C4C78-1803-2D42-B2B5-20489547A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A87A9B8-5766-4CA9-98F5-1C03ED41FB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Qualitative Systematic Review: Ongoing</a:t>
            </a:r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731D04B-B83C-4240-B3CD-F996FABFA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9411" y="3757046"/>
            <a:ext cx="4300076" cy="2085560"/>
          </a:xfrm>
        </p:spPr>
        <p:txBody>
          <a:bodyPr/>
          <a:lstStyle/>
          <a:p>
            <a:r>
              <a:rPr lang="en-GB" sz="2000" b="0" dirty="0" smtClean="0">
                <a:latin typeface="Derailed" panose="020B0503030101060003" pitchFamily="34" charset="0"/>
                <a:cs typeface="Calibri" panose="020F0502020204030204" pitchFamily="34" charset="0"/>
              </a:rPr>
              <a:t>Young People’s (&lt;25 years):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 smtClean="0">
                <a:latin typeface="Derailed" panose="020B0503030101060003" pitchFamily="34" charset="0"/>
                <a:cs typeface="Calibri" panose="020F0502020204030204" pitchFamily="34" charset="0"/>
              </a:rPr>
              <a:t>Lived </a:t>
            </a:r>
            <a:r>
              <a:rPr lang="en-GB" sz="2000" b="0" dirty="0">
                <a:latin typeface="Derailed" panose="020B0503030101060003" pitchFamily="34" charset="0"/>
                <a:cs typeface="Calibri" panose="020F0502020204030204" pitchFamily="34" charset="0"/>
              </a:rPr>
              <a:t>experiences of </a:t>
            </a:r>
            <a:r>
              <a:rPr lang="en-GB" sz="2000" b="0" dirty="0" smtClean="0">
                <a:latin typeface="Derailed" panose="020B0503030101060003" pitchFamily="34" charset="0"/>
                <a:cs typeface="Calibri" panose="020F0502020204030204" pitchFamily="34" charset="0"/>
              </a:rPr>
              <a:t>PSM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 smtClean="0">
                <a:latin typeface="Derailed" panose="020B0503030101060003" pitchFamily="34" charset="0"/>
                <a:cs typeface="Calibri" panose="020F0502020204030204" pitchFamily="34" charset="0"/>
              </a:rPr>
              <a:t>Views on </a:t>
            </a:r>
            <a:r>
              <a:rPr lang="en-GB" sz="2000" b="0" dirty="0">
                <a:latin typeface="Derailed" panose="020B0503030101060003" pitchFamily="34" charset="0"/>
                <a:cs typeface="Calibri" panose="020F0502020204030204" pitchFamily="34" charset="0"/>
              </a:rPr>
              <a:t>the impacts </a:t>
            </a:r>
            <a:r>
              <a:rPr lang="en-GB" sz="2000" b="0" dirty="0" smtClean="0">
                <a:latin typeface="Derailed" panose="020B0503030101060003" pitchFamily="34" charset="0"/>
                <a:cs typeface="Calibri" panose="020F0502020204030204" pitchFamily="34" charset="0"/>
              </a:rPr>
              <a:t>of PSM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 smtClean="0">
                <a:latin typeface="Derailed" panose="020B0503030101060003" pitchFamily="34" charset="0"/>
                <a:cs typeface="Calibri" panose="020F0502020204030204" pitchFamily="34" charset="0"/>
              </a:rPr>
              <a:t>Approaches </a:t>
            </a:r>
            <a:r>
              <a:rPr lang="en-GB" sz="2000" b="0" dirty="0">
                <a:latin typeface="Derailed" panose="020B0503030101060003" pitchFamily="34" charset="0"/>
                <a:cs typeface="Calibri" panose="020F0502020204030204" pitchFamily="34" charset="0"/>
              </a:rPr>
              <a:t>and strategies </a:t>
            </a:r>
            <a:r>
              <a:rPr lang="en-GB" sz="2000" b="0" dirty="0" smtClean="0">
                <a:latin typeface="Derailed" panose="020B0503030101060003" pitchFamily="34" charset="0"/>
                <a:cs typeface="Calibri" panose="020F0502020204030204" pitchFamily="34" charset="0"/>
              </a:rPr>
              <a:t>to </a:t>
            </a:r>
            <a:r>
              <a:rPr lang="en-GB" sz="2000" b="0" dirty="0">
                <a:latin typeface="Derailed" panose="020B0503030101060003" pitchFamily="34" charset="0"/>
                <a:cs typeface="Calibri" panose="020F0502020204030204" pitchFamily="34" charset="0"/>
              </a:rPr>
              <a:t>manage adverse impacts </a:t>
            </a:r>
            <a:r>
              <a:rPr lang="en-GB" sz="2000" b="0" dirty="0" smtClean="0">
                <a:latin typeface="Derailed" panose="020B0503030101060003" pitchFamily="34" charset="0"/>
                <a:cs typeface="Calibri" panose="020F0502020204030204" pitchFamily="34" charset="0"/>
              </a:rPr>
              <a:t>of PSM</a:t>
            </a:r>
          </a:p>
        </p:txBody>
      </p:sp>
      <p:sp>
        <p:nvSpPr>
          <p:cNvPr id="7" name="Rectangle 6"/>
          <p:cNvSpPr/>
          <p:nvPr/>
        </p:nvSpPr>
        <p:spPr>
          <a:xfrm>
            <a:off x="6274775" y="5842606"/>
            <a:ext cx="5487733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latin typeface="Derailed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</a:t>
            </a:r>
            <a:r>
              <a:rPr lang="en-GB" sz="1200" dirty="0" smtClean="0">
                <a:latin typeface="Derailed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1200" u="sng" dirty="0" smtClean="0">
                <a:latin typeface="Derailed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DRAFT</a:t>
            </a:r>
            <a:r>
              <a:rPr lang="en-GB" sz="1200" dirty="0" smtClean="0">
                <a:latin typeface="Derailed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PRISMA </a:t>
            </a:r>
            <a:r>
              <a:rPr lang="en-GB" sz="1200" dirty="0">
                <a:latin typeface="Derailed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flow diagram showing study selection process</a:t>
            </a:r>
            <a:r>
              <a:rPr lang="en-GB" sz="1200" dirty="0" smtClean="0">
                <a:latin typeface="Derailed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200" dirty="0">
              <a:latin typeface="Derailed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22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3">
            <a:extLst>
              <a:ext uri="{FF2B5EF4-FFF2-40B4-BE49-F238E27FC236}">
                <a16:creationId xmlns:a16="http://schemas.microsoft.com/office/drawing/2014/main" id="{B12D9201-7156-4C92-B907-6F01273B0740}"/>
              </a:ext>
            </a:extLst>
          </p:cNvPr>
          <p:cNvSpPr/>
          <p:nvPr/>
        </p:nvSpPr>
        <p:spPr>
          <a:xfrm>
            <a:off x="1122817" y="1286444"/>
            <a:ext cx="3942729" cy="1837188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Explore</a:t>
            </a:r>
            <a:endParaRPr lang="en-GB" sz="2800" b="1" dirty="0"/>
          </a:p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Derailed" panose="020B0503030101060003" pitchFamily="34" charset="0"/>
                <a:cs typeface="Calibri" panose="020F0502020204030204" pitchFamily="34" charset="0"/>
              </a:rPr>
              <a:t>Qualitative </a:t>
            </a:r>
            <a:r>
              <a:rPr lang="en-GB" sz="2000" b="1" dirty="0">
                <a:solidFill>
                  <a:schemeClr val="tx1"/>
                </a:solidFill>
                <a:latin typeface="Derailed" panose="020B0503030101060003" pitchFamily="34" charset="0"/>
                <a:cs typeface="Calibri" panose="020F0502020204030204" pitchFamily="34" charset="0"/>
              </a:rPr>
              <a:t>i</a:t>
            </a:r>
            <a:r>
              <a:rPr lang="en-GB" sz="2000" b="1" dirty="0" smtClean="0">
                <a:solidFill>
                  <a:schemeClr val="tx1"/>
                </a:solidFill>
                <a:latin typeface="Derailed" panose="020B0503030101060003" pitchFamily="34" charset="0"/>
                <a:cs typeface="Calibri" panose="020F0502020204030204" pitchFamily="34" charset="0"/>
              </a:rPr>
              <a:t>n-depth Interviews</a:t>
            </a:r>
            <a:endParaRPr lang="en-US" sz="2000" b="1" dirty="0">
              <a:solidFill>
                <a:schemeClr val="tx1"/>
              </a:solidFill>
              <a:latin typeface="Derailed" panose="020B0503030101060003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Image result for clip art for interviews">
            <a:extLst>
              <a:ext uri="{FF2B5EF4-FFF2-40B4-BE49-F238E27FC236}">
                <a16:creationId xmlns:a16="http://schemas.microsoft.com/office/drawing/2014/main" id="{8C93B424-4F2D-40BD-B096-81644720214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507" y="2816625"/>
            <a:ext cx="322422" cy="2507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CA2499-C41E-9C49-BB2B-4591B52D0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3C4C78-1803-2D42-B2B5-20489547A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A87A9B8-5766-4CA9-98F5-1C03ED41FB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Qualitative Interviews: January 2020</a:t>
            </a:r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731D04B-B83C-4240-B3CD-F996FABFA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2537" y="3501756"/>
            <a:ext cx="7055251" cy="2085560"/>
          </a:xfrm>
        </p:spPr>
        <p:txBody>
          <a:bodyPr/>
          <a:lstStyle/>
          <a:p>
            <a:r>
              <a:rPr lang="en-GB" sz="2000" b="0" dirty="0" smtClean="0">
                <a:latin typeface="Derailed" panose="020B0503030101060003" pitchFamily="34" charset="0"/>
                <a:cs typeface="Calibri" panose="020F0502020204030204" pitchFamily="34" charset="0"/>
              </a:rPr>
              <a:t>Young People (&lt;25 years) across the North East of England: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 smtClean="0">
                <a:latin typeface="Derailed" panose="020B0503030101060003" pitchFamily="34" charset="0"/>
                <a:cs typeface="Calibri" panose="020F0502020204030204" pitchFamily="34" charset="0"/>
              </a:rPr>
              <a:t>Experiences and impacts of PSM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>
                <a:latin typeface="Derailed" panose="020B0503030101060003" pitchFamily="34" charset="0"/>
                <a:cs typeface="Calibri" panose="020F0502020204030204" pitchFamily="34" charset="0"/>
              </a:rPr>
              <a:t>Approaches and strategies to manage adverse impacts of </a:t>
            </a:r>
            <a:r>
              <a:rPr lang="en-GB" sz="2000" b="0" dirty="0" smtClean="0">
                <a:latin typeface="Derailed" panose="020B0503030101060003" pitchFamily="34" charset="0"/>
                <a:cs typeface="Calibri" panose="020F0502020204030204" pitchFamily="34" charset="0"/>
              </a:rPr>
              <a:t>PSM </a:t>
            </a:r>
            <a:endParaRPr lang="en-GB" sz="2000" b="0" dirty="0">
              <a:latin typeface="Derailed" panose="020B0503030101060003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>
                <a:latin typeface="Derailed" panose="020B0503030101060003" pitchFamily="34" charset="0"/>
                <a:cs typeface="Calibri" panose="020F0502020204030204" pitchFamily="34" charset="0"/>
              </a:rPr>
              <a:t>S</a:t>
            </a:r>
            <a:r>
              <a:rPr lang="en-GB" sz="2000" b="0" dirty="0" smtClean="0">
                <a:latin typeface="Derailed" panose="020B0503030101060003" pitchFamily="34" charset="0"/>
                <a:cs typeface="Calibri" panose="020F0502020204030204" pitchFamily="34" charset="0"/>
              </a:rPr>
              <a:t>ocial and emotional resilience factors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 smtClean="0">
                <a:latin typeface="Derailed" panose="020B0503030101060003" pitchFamily="34" charset="0"/>
                <a:cs typeface="Calibri" panose="020F0502020204030204" pitchFamily="34" charset="0"/>
              </a:rPr>
              <a:t>Ideas around intervention development</a:t>
            </a:r>
            <a:endParaRPr lang="en-GB" sz="2000" b="0" dirty="0">
              <a:latin typeface="Derailed" panose="020B0503030101060003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" descr="https://www.narconon.org/FURL/imagecache/cropfit@w=710/blob/images/articles/a/8/a820ce71-1736-11e8-ad73-42010a80021f/drug-abuse-kids-parents.jpg">
            <a:extLst>
              <a:ext uri="{FF2B5EF4-FFF2-40B4-BE49-F238E27FC236}">
                <a16:creationId xmlns:a16="http://schemas.microsoft.com/office/drawing/2014/main" id="{5B5FC421-0064-49EF-A8A6-A4195E40F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945" y="3563337"/>
            <a:ext cx="2964472" cy="1962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327" y="1218941"/>
            <a:ext cx="3680090" cy="2012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579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ewcastle University">
      <a:dk1>
        <a:srgbClr val="000000"/>
      </a:dk1>
      <a:lt1>
        <a:srgbClr val="FFFFFF"/>
      </a:lt1>
      <a:dk2>
        <a:srgbClr val="00B2A9"/>
      </a:dk2>
      <a:lt2>
        <a:srgbClr val="E7E6E6"/>
      </a:lt2>
      <a:accent1>
        <a:srgbClr val="93509E"/>
      </a:accent1>
      <a:accent2>
        <a:srgbClr val="4060AF"/>
      </a:accent2>
      <a:accent3>
        <a:srgbClr val="FF5416"/>
      </a:accent3>
      <a:accent4>
        <a:srgbClr val="FDC82F"/>
      </a:accent4>
      <a:accent5>
        <a:srgbClr val="00A9E0"/>
      </a:accent5>
      <a:accent6>
        <a:srgbClr val="CF0071"/>
      </a:accent6>
      <a:hlink>
        <a:srgbClr val="4060AF"/>
      </a:hlink>
      <a:folHlink>
        <a:srgbClr val="93509E"/>
      </a:folHlink>
    </a:clrScheme>
    <a:fontScheme name="Newcastle University">
      <a:majorFont>
        <a:latin typeface="Derailed Bold"/>
        <a:ea typeface=""/>
        <a:cs typeface=""/>
      </a:majorFont>
      <a:minorFont>
        <a:latin typeface="Derail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 TEMPLATE June 2019 [Read-Only]" id="{8EE1B751-9CC3-4C83-AE17-C9FACEF0C75D}" vid="{15FBCB7E-A171-471E-9B78-6913BE2273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Newcastle Standard TEMPLATE June 2019</Template>
  <TotalTime>804</TotalTime>
  <Words>1288</Words>
  <Application>Microsoft Office PowerPoint</Application>
  <PresentationFormat>Widescreen</PresentationFormat>
  <Paragraphs>140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Derailed</vt:lpstr>
      <vt:lpstr>Raleway</vt:lpstr>
      <vt:lpstr>Sakkal Majalla</vt:lpstr>
      <vt:lpstr>System Font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Funders</vt:lpstr>
      <vt:lpstr>PowerPoint Presentation</vt:lpstr>
      <vt:lpstr>PowerPoint Presentation</vt:lpstr>
    </vt:vector>
  </TitlesOfParts>
  <Manager/>
  <Company>Newcastle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subject/>
  <dc:creator>Cassey Muir (PGR)</dc:creator>
  <cp:keywords/>
  <dc:description>colin@sifx.net</dc:description>
  <cp:lastModifiedBy>Cassey Muir (PGR)</cp:lastModifiedBy>
  <cp:revision>152</cp:revision>
  <cp:lastPrinted>2019-08-29T09:10:55Z</cp:lastPrinted>
  <dcterms:created xsi:type="dcterms:W3CDTF">2019-08-27T13:29:00Z</dcterms:created>
  <dcterms:modified xsi:type="dcterms:W3CDTF">2019-09-03T12:55:32Z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colin@sifx.net</vt:lpwstr>
  </property>
</Properties>
</file>