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73" r:id="rId5"/>
    <p:sldId id="274" r:id="rId6"/>
    <p:sldId id="262" r:id="rId7"/>
    <p:sldId id="259" r:id="rId8"/>
    <p:sldId id="268" r:id="rId9"/>
    <p:sldId id="260" r:id="rId10"/>
    <p:sldId id="269" r:id="rId11"/>
    <p:sldId id="270" r:id="rId12"/>
    <p:sldId id="271" r:id="rId13"/>
    <p:sldId id="272" r:id="rId14"/>
    <p:sldId id="263" r:id="rId15"/>
    <p:sldId id="266" r:id="rId16"/>
    <p:sldId id="275" r:id="rId17"/>
    <p:sldId id="265"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CD67CDBE-EA33-45EB-9690-651E866C5DB8}" type="datetimeFigureOut">
              <a:rPr lang="en-GB" smtClean="0"/>
              <a:t>09/09/2019</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73222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67CDBE-EA33-45EB-9690-651E866C5DB8}"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599125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350175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67CDBE-EA33-45EB-9690-651E866C5DB8}" type="datetimeFigureOut">
              <a:rPr lang="en-GB" smtClean="0"/>
              <a:t>09/09/2019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282634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173375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3691203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931451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67CDBE-EA33-45EB-9690-651E866C5DB8}" type="datetimeFigureOut">
              <a:rPr lang="en-GB" smtClean="0"/>
              <a:t>09/09/2019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370818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2785488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67CDBE-EA33-45EB-9690-651E866C5DB8}" type="datetimeFigureOut">
              <a:rPr lang="en-GB" smtClean="0"/>
              <a:t>09/09/2019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343370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CD67CDBE-EA33-45EB-9690-651E866C5DB8}" type="datetimeFigureOut">
              <a:rPr lang="en-GB" smtClean="0"/>
              <a:t>09/09/2019</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6A100107-372E-4C36-8452-D73A8DD9897D}" type="slidenum">
              <a:rPr lang="en-GB" smtClean="0"/>
              <a:t>‹#›</a:t>
            </a:fld>
            <a:endParaRPr lang="en-GB"/>
          </a:p>
        </p:txBody>
      </p:sp>
    </p:spTree>
    <p:extLst>
      <p:ext uri="{BB962C8B-B14F-4D97-AF65-F5344CB8AC3E}">
        <p14:creationId xmlns:p14="http://schemas.microsoft.com/office/powerpoint/2010/main" val="3346812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CD67CDBE-EA33-45EB-9690-651E866C5DB8}" type="datetimeFigureOut">
              <a:rPr lang="en-GB" smtClean="0"/>
              <a:t>09/09/2019</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A100107-372E-4C36-8452-D73A8DD9897D}" type="slidenum">
              <a:rPr lang="en-GB" smtClean="0"/>
              <a:t>‹#›</a:t>
            </a:fld>
            <a:endParaRPr lang="en-GB"/>
          </a:p>
        </p:txBody>
      </p:sp>
    </p:spTree>
    <p:extLst>
      <p:ext uri="{BB962C8B-B14F-4D97-AF65-F5344CB8AC3E}">
        <p14:creationId xmlns:p14="http://schemas.microsoft.com/office/powerpoint/2010/main" val="3737620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Space, Place and Relationships</a:t>
            </a:r>
          </a:p>
        </p:txBody>
      </p:sp>
      <p:sp>
        <p:nvSpPr>
          <p:cNvPr id="3" name="Subtitle 2"/>
          <p:cNvSpPr>
            <a:spLocks noGrp="1"/>
          </p:cNvSpPr>
          <p:nvPr>
            <p:ph type="subTitle" idx="1"/>
          </p:nvPr>
        </p:nvSpPr>
        <p:spPr/>
        <p:txBody>
          <a:bodyPr/>
          <a:lstStyle/>
          <a:p>
            <a:r>
              <a:rPr lang="en-GB" sz="2000" dirty="0" smtClean="0"/>
              <a:t>Navigating </a:t>
            </a:r>
            <a:r>
              <a:rPr lang="en-GB" sz="2000" dirty="0"/>
              <a:t>Relationships in Children's Residential </a:t>
            </a:r>
            <a:r>
              <a:rPr lang="en-GB" sz="2000" dirty="0" smtClean="0"/>
              <a:t>Care</a:t>
            </a:r>
            <a:r>
              <a:rPr lang="en-GB" dirty="0" smtClean="0"/>
              <a:t/>
            </a:r>
            <a:br>
              <a:rPr lang="en-GB" dirty="0" smtClean="0"/>
            </a:br>
            <a:r>
              <a:rPr lang="en-GB" dirty="0" smtClean="0"/>
              <a:t/>
            </a:r>
            <a:br>
              <a:rPr lang="en-GB" dirty="0" smtClean="0"/>
            </a:br>
            <a:r>
              <a:rPr lang="en-GB" sz="1600" u="sng" dirty="0" smtClean="0"/>
              <a:t>Dr Nadine </a:t>
            </a:r>
            <a:r>
              <a:rPr lang="en-GB" sz="1600" u="sng" dirty="0" smtClean="0"/>
              <a:t>Fowler </a:t>
            </a:r>
            <a:endParaRPr lang="en-GB" sz="1600" u="sng" dirty="0"/>
          </a:p>
        </p:txBody>
      </p:sp>
    </p:spTree>
    <p:extLst>
      <p:ext uri="{BB962C8B-B14F-4D97-AF65-F5344CB8AC3E}">
        <p14:creationId xmlns:p14="http://schemas.microsoft.com/office/powerpoint/2010/main" val="254715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Enacting Relationships in Residential Spaces</a:t>
            </a:r>
            <a:endParaRPr lang="en-GB" dirty="0"/>
          </a:p>
        </p:txBody>
      </p:sp>
      <p:sp>
        <p:nvSpPr>
          <p:cNvPr id="3" name="Content Placeholder 2"/>
          <p:cNvSpPr>
            <a:spLocks noGrp="1"/>
          </p:cNvSpPr>
          <p:nvPr>
            <p:ph idx="1"/>
          </p:nvPr>
        </p:nvSpPr>
        <p:spPr/>
        <p:txBody>
          <a:bodyPr/>
          <a:lstStyle/>
          <a:p>
            <a:pPr marL="0" indent="0">
              <a:buNone/>
            </a:pPr>
            <a:r>
              <a:rPr lang="en-GB" sz="2000" u="sng" dirty="0" smtClean="0"/>
              <a:t>Being and Feeling Close</a:t>
            </a:r>
          </a:p>
          <a:p>
            <a:pPr marL="0" indent="0">
              <a:buNone/>
            </a:pPr>
            <a:r>
              <a:rPr lang="en-GB" dirty="0" smtClean="0"/>
              <a:t>Ruby </a:t>
            </a:r>
            <a:r>
              <a:rPr lang="en-GB" dirty="0"/>
              <a:t>(SM) has not long returned from shopping, where she picked up pyjamas and slippers for Imogen (YP) and Erin (YP) for Christmas.</a:t>
            </a:r>
          </a:p>
          <a:p>
            <a:pPr marL="0" indent="0">
              <a:buNone/>
            </a:pPr>
            <a:r>
              <a:rPr lang="en-GB" dirty="0"/>
              <a:t>Ruby: </a:t>
            </a:r>
            <a:r>
              <a:rPr lang="en-GB" i="1" dirty="0"/>
              <a:t>“Oh, I just couldn’t resist these </a:t>
            </a:r>
            <a:r>
              <a:rPr lang="en-GB" dirty="0"/>
              <a:t>[snowman slippers]</a:t>
            </a:r>
            <a:r>
              <a:rPr lang="en-GB" i="1" dirty="0"/>
              <a:t>. I had to grab the display pair, because they only had one pair on the shelf. I ended up putting the first pair back, because I thought ‘I can’t get one and not the other’ and then I saw the display pair and thought ‘I’ll just have those</a:t>
            </a:r>
            <a:r>
              <a:rPr lang="en-GB" i="1" dirty="0" smtClean="0"/>
              <a:t>’”.</a:t>
            </a:r>
          </a:p>
          <a:p>
            <a:pPr marL="0" indent="0">
              <a:buNone/>
            </a:pPr>
            <a:r>
              <a:rPr lang="en-GB" dirty="0"/>
              <a:t>(</a:t>
            </a:r>
            <a:r>
              <a:rPr lang="en-GB" dirty="0" err="1"/>
              <a:t>Fieldnotes</a:t>
            </a:r>
            <a:r>
              <a:rPr lang="en-GB" dirty="0"/>
              <a:t>, lounge, </a:t>
            </a:r>
            <a:r>
              <a:rPr lang="en-GB" dirty="0" err="1"/>
              <a:t>Bruceford</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878421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Enacting Relationships in Residential Spaces</a:t>
            </a:r>
          </a:p>
        </p:txBody>
      </p:sp>
      <p:sp>
        <p:nvSpPr>
          <p:cNvPr id="3" name="Content Placeholder 2"/>
          <p:cNvSpPr>
            <a:spLocks noGrp="1"/>
          </p:cNvSpPr>
          <p:nvPr>
            <p:ph idx="1"/>
          </p:nvPr>
        </p:nvSpPr>
        <p:spPr/>
        <p:txBody>
          <a:bodyPr/>
          <a:lstStyle/>
          <a:p>
            <a:pPr marL="0" indent="0">
              <a:buNone/>
            </a:pPr>
            <a:r>
              <a:rPr lang="en-GB" sz="2000" u="sng" dirty="0" smtClean="0"/>
              <a:t>The House as a </a:t>
            </a:r>
            <a:r>
              <a:rPr lang="en-GB" sz="2000" u="sng" dirty="0" err="1" smtClean="0"/>
              <a:t>Homeplace</a:t>
            </a:r>
            <a:r>
              <a:rPr lang="en-GB" sz="2000" u="sng" dirty="0" smtClean="0"/>
              <a:t> and a Workplace</a:t>
            </a:r>
          </a:p>
          <a:p>
            <a:pPr marL="0" indent="0">
              <a:buNone/>
            </a:pPr>
            <a:r>
              <a:rPr lang="en-GB" dirty="0" smtClean="0"/>
              <a:t>Sienna </a:t>
            </a:r>
            <a:r>
              <a:rPr lang="en-GB" dirty="0"/>
              <a:t>(SM) just came into the lounge stating that she was going to take a seat for a bit. She sat on the sofa, looked out the window, then stood up again and went into the downstairs office. This happened just as Phoebe (SM) could be heard unlocking the door as she returned from her meeting.</a:t>
            </a:r>
          </a:p>
          <a:p>
            <a:pPr marL="0" indent="0">
              <a:buNone/>
            </a:pPr>
            <a:r>
              <a:rPr lang="en-GB" dirty="0"/>
              <a:t>(</a:t>
            </a:r>
            <a:r>
              <a:rPr lang="en-GB" dirty="0" err="1"/>
              <a:t>Fieldnotes</a:t>
            </a:r>
            <a:r>
              <a:rPr lang="en-GB" dirty="0"/>
              <a:t>, lounge, </a:t>
            </a:r>
            <a:r>
              <a:rPr lang="en-GB" dirty="0" err="1"/>
              <a:t>Bruceford</a:t>
            </a:r>
            <a:r>
              <a:rPr lang="en-GB" dirty="0"/>
              <a:t>)</a:t>
            </a:r>
          </a:p>
          <a:p>
            <a:pPr marL="0" indent="0">
              <a:buNone/>
            </a:pPr>
            <a:endParaRPr lang="en-GB" dirty="0"/>
          </a:p>
        </p:txBody>
      </p:sp>
    </p:spTree>
    <p:extLst>
      <p:ext uri="{BB962C8B-B14F-4D97-AF65-F5344CB8AC3E}">
        <p14:creationId xmlns:p14="http://schemas.microsoft.com/office/powerpoint/2010/main" val="3322748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Enacting Relationships in Residential Spaces</a:t>
            </a:r>
          </a:p>
        </p:txBody>
      </p:sp>
      <p:sp>
        <p:nvSpPr>
          <p:cNvPr id="3" name="Content Placeholder 2"/>
          <p:cNvSpPr>
            <a:spLocks noGrp="1"/>
          </p:cNvSpPr>
          <p:nvPr>
            <p:ph idx="1"/>
          </p:nvPr>
        </p:nvSpPr>
        <p:spPr/>
        <p:txBody>
          <a:bodyPr>
            <a:normAutofit/>
          </a:bodyPr>
          <a:lstStyle/>
          <a:p>
            <a:pPr marL="0" indent="0">
              <a:buNone/>
            </a:pPr>
            <a:r>
              <a:rPr lang="en-GB" sz="2000" u="sng" dirty="0" smtClean="0"/>
              <a:t>The House as a </a:t>
            </a:r>
            <a:r>
              <a:rPr lang="en-GB" sz="2000" u="sng" dirty="0" err="1" smtClean="0"/>
              <a:t>Homeplace</a:t>
            </a:r>
            <a:r>
              <a:rPr lang="en-GB" sz="2000" u="sng" dirty="0" smtClean="0"/>
              <a:t> and a Workplace</a:t>
            </a:r>
          </a:p>
          <a:p>
            <a:pPr marL="0" indent="0">
              <a:buNone/>
            </a:pPr>
            <a:r>
              <a:rPr lang="en-GB" dirty="0" smtClean="0"/>
              <a:t>Phoebe </a:t>
            </a:r>
            <a:r>
              <a:rPr lang="en-GB" dirty="0"/>
              <a:t>and I were having a bit of a chat in the lounge today. She told me that a local authority manager once visited and told her off for allowing staff members to hoover in their pyjamas. Phoebe said to me that she couldn’t understand why anyone would want to vacuum in their pyjamas. I told her that I do this all the time, because I know that vacuuming will just make me hot and sweating and I wouldn’t want to get my clean clothes all hot and sweaty. She replied to say that she needs to get up and ready for the day before she feels comfortable doing any housework.</a:t>
            </a:r>
          </a:p>
          <a:p>
            <a:pPr marL="0" indent="0">
              <a:buNone/>
            </a:pPr>
            <a:r>
              <a:rPr lang="en-GB" dirty="0"/>
              <a:t>(</a:t>
            </a:r>
            <a:r>
              <a:rPr lang="en-GB" dirty="0" err="1"/>
              <a:t>Fieldnotes</a:t>
            </a:r>
            <a:r>
              <a:rPr lang="en-GB" dirty="0"/>
              <a:t>, lounge, </a:t>
            </a:r>
            <a:r>
              <a:rPr lang="en-GB" dirty="0" err="1"/>
              <a:t>Bruceford</a:t>
            </a:r>
            <a:r>
              <a:rPr lang="en-GB" dirty="0" smtClean="0"/>
              <a:t>)</a:t>
            </a:r>
            <a:endParaRPr lang="en-GB" dirty="0"/>
          </a:p>
        </p:txBody>
      </p:sp>
    </p:spTree>
    <p:extLst>
      <p:ext uri="{BB962C8B-B14F-4D97-AF65-F5344CB8AC3E}">
        <p14:creationId xmlns:p14="http://schemas.microsoft.com/office/powerpoint/2010/main" val="1973176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GB" sz="2000" u="sng" dirty="0" smtClean="0"/>
              <a:t>Personalising Spaces</a:t>
            </a:r>
          </a:p>
          <a:p>
            <a:pPr marL="0" indent="0">
              <a:buNone/>
            </a:pPr>
            <a:r>
              <a:rPr lang="en-GB" dirty="0" smtClean="0"/>
              <a:t>Aidan</a:t>
            </a:r>
            <a:r>
              <a:rPr lang="en-GB" dirty="0"/>
              <a:t>: </a:t>
            </a:r>
            <a:r>
              <a:rPr lang="en-GB" i="1" dirty="0"/>
              <a:t>“What’s this?”</a:t>
            </a:r>
            <a:endParaRPr lang="en-GB" dirty="0"/>
          </a:p>
          <a:p>
            <a:pPr marL="0" indent="0">
              <a:buNone/>
            </a:pPr>
            <a:r>
              <a:rPr lang="en-GB" dirty="0"/>
              <a:t>Liam (SM): </a:t>
            </a:r>
            <a:r>
              <a:rPr lang="en-GB" i="1" dirty="0"/>
              <a:t>“I think it’s for you. Sienna (SM) brought it back after she’d been at the shops.”</a:t>
            </a:r>
            <a:endParaRPr lang="en-GB" dirty="0"/>
          </a:p>
          <a:p>
            <a:pPr marL="0" indent="0">
              <a:buNone/>
            </a:pPr>
            <a:r>
              <a:rPr lang="en-GB" dirty="0"/>
              <a:t>Aidan was holding a fluffy red blanket, newly purchased, that had been left for him on the sofa. </a:t>
            </a:r>
          </a:p>
          <a:p>
            <a:pPr marL="0" indent="0">
              <a:buNone/>
            </a:pPr>
            <a:r>
              <a:rPr lang="en-GB" dirty="0"/>
              <a:t>Aidan: </a:t>
            </a:r>
            <a:r>
              <a:rPr lang="en-GB" i="1" dirty="0"/>
              <a:t>“Oh my God, I can’t believe she bought me it!”</a:t>
            </a:r>
            <a:endParaRPr lang="en-GB" dirty="0"/>
          </a:p>
          <a:p>
            <a:pPr marL="0" indent="0">
              <a:buNone/>
            </a:pPr>
            <a:r>
              <a:rPr lang="en-GB" dirty="0"/>
              <a:t>It later transpired that Aidan had given his old blanket to his sister, and had wanted a replacement one.</a:t>
            </a:r>
          </a:p>
          <a:p>
            <a:pPr marL="0" indent="0">
              <a:buNone/>
            </a:pPr>
            <a:r>
              <a:rPr lang="en-GB" dirty="0"/>
              <a:t>(</a:t>
            </a:r>
            <a:r>
              <a:rPr lang="en-GB" dirty="0" err="1"/>
              <a:t>Fieldnotes</a:t>
            </a:r>
            <a:r>
              <a:rPr lang="en-GB" dirty="0"/>
              <a:t>, lounge, </a:t>
            </a:r>
            <a:r>
              <a:rPr lang="en-GB" dirty="0" err="1"/>
              <a:t>Bruceford</a:t>
            </a:r>
            <a:r>
              <a:rPr lang="en-GB" dirty="0" smtClean="0"/>
              <a:t>)</a:t>
            </a:r>
            <a:endParaRPr lang="en-GB" dirty="0"/>
          </a:p>
        </p:txBody>
      </p:sp>
    </p:spTree>
    <p:extLst>
      <p:ext uri="{BB962C8B-B14F-4D97-AF65-F5344CB8AC3E}">
        <p14:creationId xmlns:p14="http://schemas.microsoft.com/office/powerpoint/2010/main" val="1208554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216" y="2074729"/>
            <a:ext cx="5490224" cy="3170601"/>
          </a:xfrm>
        </p:spPr>
        <p:txBody>
          <a:bodyPr/>
          <a:lstStyle/>
          <a:p>
            <a:r>
              <a:rPr lang="en-GB" dirty="0" smtClean="0"/>
              <a:t>Concluding Thoughts and Next Steps</a:t>
            </a:r>
            <a:br>
              <a:rPr lang="en-GB" dirty="0" smtClean="0"/>
            </a:br>
            <a:r>
              <a:rPr lang="en-GB" dirty="0"/>
              <a:t/>
            </a:r>
            <a:br>
              <a:rPr lang="en-GB" dirty="0"/>
            </a:br>
            <a:endParaRPr lang="en-GB" dirty="0"/>
          </a:p>
        </p:txBody>
      </p:sp>
    </p:spTree>
    <p:extLst>
      <p:ext uri="{BB962C8B-B14F-4D97-AF65-F5344CB8AC3E}">
        <p14:creationId xmlns:p14="http://schemas.microsoft.com/office/powerpoint/2010/main" val="2572086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Concluding Thoughts</a:t>
            </a:r>
            <a:endParaRPr lang="en-GB" dirty="0"/>
          </a:p>
        </p:txBody>
      </p:sp>
      <p:sp>
        <p:nvSpPr>
          <p:cNvPr id="3" name="Content Placeholder 2"/>
          <p:cNvSpPr>
            <a:spLocks noGrp="1"/>
          </p:cNvSpPr>
          <p:nvPr>
            <p:ph idx="1"/>
          </p:nvPr>
        </p:nvSpPr>
        <p:spPr/>
        <p:txBody>
          <a:bodyPr>
            <a:normAutofit/>
          </a:bodyPr>
          <a:lstStyle/>
          <a:p>
            <a:r>
              <a:rPr lang="en-GB" dirty="0"/>
              <a:t>T</a:t>
            </a:r>
            <a:r>
              <a:rPr lang="en-GB" dirty="0" smtClean="0"/>
              <a:t>here </a:t>
            </a:r>
            <a:r>
              <a:rPr lang="en-GB" dirty="0"/>
              <a:t>are considerable barriers to close, intimate and loving relationships in residential care. Where the current narrative around love encourages staff members and young people to closely connect with one another, the daily context of residential care continues to discourage close </a:t>
            </a:r>
            <a:r>
              <a:rPr lang="en-GB" dirty="0" smtClean="0"/>
              <a:t>relationships…</a:t>
            </a:r>
          </a:p>
          <a:p>
            <a:pPr marL="0" indent="0">
              <a:buNone/>
            </a:pPr>
            <a:r>
              <a:rPr lang="en-GB" sz="2000" b="1" dirty="0" smtClean="0"/>
              <a:t>BUT</a:t>
            </a:r>
            <a:endParaRPr lang="en-GB" b="1" dirty="0" smtClean="0"/>
          </a:p>
          <a:p>
            <a:r>
              <a:rPr lang="en-GB" dirty="0" smtClean="0"/>
              <a:t>The </a:t>
            </a:r>
            <a:r>
              <a:rPr lang="en-GB" dirty="0"/>
              <a:t>data clearly demonstrates that staff members and young people are able to form close, intimate relationships with one another, and that these relationships are not too dissimilar from ‘traditional’ family relationships. </a:t>
            </a:r>
          </a:p>
        </p:txBody>
      </p:sp>
    </p:spTree>
    <p:extLst>
      <p:ext uri="{BB962C8B-B14F-4D97-AF65-F5344CB8AC3E}">
        <p14:creationId xmlns:p14="http://schemas.microsoft.com/office/powerpoint/2010/main" val="563567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a:xfrm>
            <a:off x="5118447" y="401053"/>
            <a:ext cx="6281873" cy="6224336"/>
          </a:xfrm>
        </p:spPr>
        <p:txBody>
          <a:bodyPr>
            <a:normAutofit lnSpcReduction="10000"/>
          </a:bodyPr>
          <a:lstStyle/>
          <a:p>
            <a:r>
              <a:rPr lang="en-GB" dirty="0"/>
              <a:t>Risk-averse practice which views relationships in residential care as problematic does not take into account the inevitability of connections between people who live and work together, and the importance of these connections. </a:t>
            </a:r>
          </a:p>
          <a:p>
            <a:r>
              <a:rPr lang="en-GB" dirty="0"/>
              <a:t>While an inevitable aspect of living and working in residential care, bureaucratic processes at the heart of </a:t>
            </a:r>
            <a:r>
              <a:rPr lang="en-GB" dirty="0" err="1"/>
              <a:t>managerialism</a:t>
            </a:r>
            <a:r>
              <a:rPr lang="en-GB" dirty="0"/>
              <a:t> and audit culture have a profound impact on the way that relationships are viewed and done in residential houses. </a:t>
            </a:r>
          </a:p>
          <a:p>
            <a:r>
              <a:rPr lang="en-GB" dirty="0"/>
              <a:t>There is an uncertainty around appropriate and inappropriate relationships, situated within a fear of abuse scandals and accusations, as well as misinterpretation and understanding. </a:t>
            </a:r>
          </a:p>
          <a:p>
            <a:r>
              <a:rPr lang="en-GB" dirty="0"/>
              <a:t>Overall, current policies and guidance need to be reviewed to give clear messages about relationships in residential care, especially if ‘love’ is to continue to form such a significant part of Scotland’s message about care</a:t>
            </a:r>
            <a:r>
              <a:rPr lang="en-GB" dirty="0" smtClean="0"/>
              <a:t>.</a:t>
            </a:r>
            <a:endParaRPr lang="en-GB" dirty="0"/>
          </a:p>
        </p:txBody>
      </p:sp>
    </p:spTree>
    <p:extLst>
      <p:ext uri="{BB962C8B-B14F-4D97-AF65-F5344CB8AC3E}">
        <p14:creationId xmlns:p14="http://schemas.microsoft.com/office/powerpoint/2010/main" val="41220483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 You!</a:t>
            </a:r>
            <a:endParaRPr lang="en-GB" dirty="0"/>
          </a:p>
        </p:txBody>
      </p:sp>
      <p:sp>
        <p:nvSpPr>
          <p:cNvPr id="3" name="Subtitle 2"/>
          <p:cNvSpPr>
            <a:spLocks noGrp="1"/>
          </p:cNvSpPr>
          <p:nvPr>
            <p:ph type="subTitle" idx="1"/>
          </p:nvPr>
        </p:nvSpPr>
        <p:spPr/>
        <p:txBody>
          <a:bodyPr>
            <a:normAutofit fontScale="92500" lnSpcReduction="10000"/>
          </a:bodyPr>
          <a:lstStyle/>
          <a:p>
            <a:r>
              <a:rPr lang="en-GB" sz="2000" u="sng" dirty="0" smtClean="0"/>
              <a:t>Dr Nadine </a:t>
            </a:r>
            <a:r>
              <a:rPr lang="en-GB" sz="2000" u="sng" dirty="0" smtClean="0"/>
              <a:t>Fowler</a:t>
            </a:r>
          </a:p>
          <a:p>
            <a:r>
              <a:rPr lang="en-GB" sz="1600" dirty="0" smtClean="0"/>
              <a:t>Research Associate, CELCIS, University of Strathclyde</a:t>
            </a:r>
          </a:p>
          <a:p>
            <a:r>
              <a:rPr lang="en-GB" sz="1600" dirty="0" smtClean="0"/>
              <a:t>Researcher, Faculty </a:t>
            </a:r>
            <a:r>
              <a:rPr lang="en-GB" sz="1600" dirty="0" smtClean="0"/>
              <a:t>of Social Sciences, University of Stirling</a:t>
            </a:r>
          </a:p>
          <a:p>
            <a:r>
              <a:rPr lang="en-GB" sz="1600" dirty="0" smtClean="0"/>
              <a:t>Twitter: @</a:t>
            </a:r>
            <a:r>
              <a:rPr lang="en-GB" sz="1600" dirty="0" err="1" smtClean="0"/>
              <a:t>nadine_fowler</a:t>
            </a:r>
            <a:r>
              <a:rPr lang="en-GB" sz="1600" dirty="0" smtClean="0"/>
              <a:t> </a:t>
            </a:r>
          </a:p>
        </p:txBody>
      </p:sp>
    </p:spTree>
    <p:extLst>
      <p:ext uri="{BB962C8B-B14F-4D97-AF65-F5344CB8AC3E}">
        <p14:creationId xmlns:p14="http://schemas.microsoft.com/office/powerpoint/2010/main" val="1999727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References</a:t>
            </a:r>
            <a:endParaRPr lang="en-GB" dirty="0"/>
          </a:p>
        </p:txBody>
      </p:sp>
      <p:sp>
        <p:nvSpPr>
          <p:cNvPr id="3" name="Content Placeholder 2"/>
          <p:cNvSpPr>
            <a:spLocks noGrp="1"/>
          </p:cNvSpPr>
          <p:nvPr>
            <p:ph idx="1"/>
          </p:nvPr>
        </p:nvSpPr>
        <p:spPr>
          <a:xfrm>
            <a:off x="5118447" y="332509"/>
            <a:ext cx="6281873" cy="6118168"/>
          </a:xfrm>
        </p:spPr>
        <p:txBody>
          <a:bodyPr>
            <a:normAutofit fontScale="62500" lnSpcReduction="20000"/>
          </a:bodyPr>
          <a:lstStyle/>
          <a:p>
            <a:r>
              <a:rPr lang="en-GB" dirty="0"/>
              <a:t>Becker, H. S. (1970). </a:t>
            </a:r>
            <a:r>
              <a:rPr lang="en-GB" i="1" dirty="0"/>
              <a:t>Sociological Work: Method and Substance</a:t>
            </a:r>
            <a:r>
              <a:rPr lang="en-GB" dirty="0"/>
              <a:t>. Chicago: Aldine Publishing Company.</a:t>
            </a:r>
          </a:p>
          <a:p>
            <a:r>
              <a:rPr lang="en-GB" dirty="0"/>
              <a:t>Dermott, E., &amp; Seymour, J. (2011). Developing “Displaying Families”: A Possibility for the Future of the Sociology of Personal Life. In </a:t>
            </a:r>
            <a:r>
              <a:rPr lang="en-GB" i="1" dirty="0"/>
              <a:t>Displaying Families: A New Concept for the Sociology of Family Life</a:t>
            </a:r>
            <a:r>
              <a:rPr lang="en-GB" dirty="0"/>
              <a:t> (pp. 3–18). Basingstoke: Palgrave MacMillan.</a:t>
            </a:r>
          </a:p>
          <a:p>
            <a:r>
              <a:rPr lang="en-GB" dirty="0" err="1"/>
              <a:t>Duncalf</a:t>
            </a:r>
            <a:r>
              <a:rPr lang="en-GB" dirty="0"/>
              <a:t>, Z. (2010). Love. In C. Burns, F. </a:t>
            </a:r>
            <a:r>
              <a:rPr lang="en-GB" dirty="0" err="1"/>
              <a:t>Feilberg</a:t>
            </a:r>
            <a:r>
              <a:rPr lang="en-GB" dirty="0"/>
              <a:t>, &amp; I. Milligan (Eds.), </a:t>
            </a:r>
            <a:r>
              <a:rPr lang="en-GB" i="1" dirty="0"/>
              <a:t>A to Z of Residential Child Care</a:t>
            </a:r>
            <a:r>
              <a:rPr lang="en-GB" dirty="0"/>
              <a:t> (pp. 36–37). Glasgow: Scottish </a:t>
            </a:r>
            <a:r>
              <a:rPr lang="en-GB" dirty="0" smtClean="0"/>
              <a:t>Institute </a:t>
            </a:r>
            <a:r>
              <a:rPr lang="en-GB" dirty="0"/>
              <a:t>of Residential Child Care [SIRCC].</a:t>
            </a:r>
          </a:p>
          <a:p>
            <a:r>
              <a:rPr lang="en-GB" dirty="0"/>
              <a:t>Emond, R. (2016). More than just a bracelet : the use of material symbolism to communicate love. </a:t>
            </a:r>
            <a:r>
              <a:rPr lang="en-GB" i="1" dirty="0"/>
              <a:t>Scottish Journal of Residential Child Care</a:t>
            </a:r>
            <a:r>
              <a:rPr lang="en-GB" dirty="0"/>
              <a:t>, </a:t>
            </a:r>
            <a:r>
              <a:rPr lang="en-GB" i="1" dirty="0"/>
              <a:t>15</a:t>
            </a:r>
            <a:r>
              <a:rPr lang="en-GB" dirty="0"/>
              <a:t>(3), 34–50</a:t>
            </a:r>
            <a:r>
              <a:rPr lang="en-GB" dirty="0" smtClean="0"/>
              <a:t>.</a:t>
            </a:r>
          </a:p>
          <a:p>
            <a:r>
              <a:rPr lang="en-GB" dirty="0"/>
              <a:t>Finch, J. (2007). Displaying Families. </a:t>
            </a:r>
            <a:r>
              <a:rPr lang="en-GB" i="1" dirty="0"/>
              <a:t>Sociology</a:t>
            </a:r>
            <a:r>
              <a:rPr lang="en-GB" dirty="0"/>
              <a:t>, </a:t>
            </a:r>
            <a:r>
              <a:rPr lang="en-GB" i="1" dirty="0"/>
              <a:t>41</a:t>
            </a:r>
            <a:r>
              <a:rPr lang="en-GB" dirty="0"/>
              <a:t>(1), 65–81.</a:t>
            </a:r>
          </a:p>
          <a:p>
            <a:r>
              <a:rPr lang="en-GB" dirty="0"/>
              <a:t>Finch, J. (2011). Exploring the Concept of Display in Family Relationships. In </a:t>
            </a:r>
            <a:r>
              <a:rPr lang="en-GB" i="1" dirty="0"/>
              <a:t>Displaying Families: A New Concept for the Sociology of Family Life</a:t>
            </a:r>
            <a:r>
              <a:rPr lang="en-GB" dirty="0"/>
              <a:t> (pp. 197–205). Basingstoke: Palgrave MacMillan</a:t>
            </a:r>
            <a:r>
              <a:rPr lang="en-GB" dirty="0" smtClean="0"/>
              <a:t>.</a:t>
            </a:r>
            <a:endParaRPr lang="en-GB" dirty="0"/>
          </a:p>
          <a:p>
            <a:r>
              <a:rPr lang="en-GB" dirty="0"/>
              <a:t>Fowler, N. (2015). “We’re like one, big, dysfunctional family”: Struggling to define the role of residential child care workers. </a:t>
            </a:r>
            <a:r>
              <a:rPr lang="en-GB" i="1" dirty="0"/>
              <a:t>Scottish Journal of Residential Child Care</a:t>
            </a:r>
            <a:r>
              <a:rPr lang="en-GB" dirty="0"/>
              <a:t>, </a:t>
            </a:r>
            <a:r>
              <a:rPr lang="en-GB" i="1" dirty="0"/>
              <a:t>14</a:t>
            </a:r>
            <a:r>
              <a:rPr lang="en-GB" dirty="0"/>
              <a:t>(3), 19–32.</a:t>
            </a:r>
          </a:p>
          <a:p>
            <a:r>
              <a:rPr lang="en-GB" dirty="0"/>
              <a:t>Goffman, E. (1959). </a:t>
            </a:r>
            <a:r>
              <a:rPr lang="en-GB" i="1" dirty="0"/>
              <a:t>The Presentation of Self in Everyday Life</a:t>
            </a:r>
            <a:r>
              <a:rPr lang="en-GB" dirty="0"/>
              <a:t>. Middlesex: Penguin Books.</a:t>
            </a:r>
          </a:p>
          <a:p>
            <a:r>
              <a:rPr lang="en-GB" dirty="0"/>
              <a:t>Goffman, E. (1971). </a:t>
            </a:r>
            <a:r>
              <a:rPr lang="en-GB" i="1" dirty="0"/>
              <a:t>Relations in Public: Microstudies of the Public Order</a:t>
            </a:r>
            <a:r>
              <a:rPr lang="en-GB" dirty="0"/>
              <a:t>. New York: Basic Books.</a:t>
            </a:r>
          </a:p>
          <a:p>
            <a:r>
              <a:rPr lang="en-GB" dirty="0"/>
              <a:t>Kendrick, A. (2013). Relations, relationships and relatedness: Residential child care and the family metaphor. </a:t>
            </a:r>
            <a:r>
              <a:rPr lang="en-GB" i="1" dirty="0"/>
              <a:t>Child and Family Social Work</a:t>
            </a:r>
            <a:r>
              <a:rPr lang="en-GB" dirty="0"/>
              <a:t>, </a:t>
            </a:r>
            <a:r>
              <a:rPr lang="en-GB" i="1" dirty="0"/>
              <a:t>18</a:t>
            </a:r>
            <a:r>
              <a:rPr lang="en-GB" dirty="0"/>
              <a:t>, 77–86. https://</a:t>
            </a:r>
            <a:r>
              <a:rPr lang="en-GB" dirty="0" smtClean="0"/>
              <a:t>doi.org/10.1111/cfs.12040</a:t>
            </a:r>
            <a:endParaRPr lang="en-GB" dirty="0"/>
          </a:p>
        </p:txBody>
      </p:sp>
    </p:spTree>
    <p:extLst>
      <p:ext uri="{BB962C8B-B14F-4D97-AF65-F5344CB8AC3E}">
        <p14:creationId xmlns:p14="http://schemas.microsoft.com/office/powerpoint/2010/main" val="5057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References</a:t>
            </a:r>
            <a:endParaRPr lang="en-GB" dirty="0"/>
          </a:p>
        </p:txBody>
      </p:sp>
      <p:sp>
        <p:nvSpPr>
          <p:cNvPr id="3" name="Content Placeholder 2"/>
          <p:cNvSpPr>
            <a:spLocks noGrp="1"/>
          </p:cNvSpPr>
          <p:nvPr>
            <p:ph idx="1"/>
          </p:nvPr>
        </p:nvSpPr>
        <p:spPr>
          <a:xfrm>
            <a:off x="5118447" y="332509"/>
            <a:ext cx="6281873" cy="6118168"/>
          </a:xfrm>
        </p:spPr>
        <p:txBody>
          <a:bodyPr>
            <a:normAutofit/>
          </a:bodyPr>
          <a:lstStyle/>
          <a:p>
            <a:pPr>
              <a:lnSpc>
                <a:spcPct val="100000"/>
              </a:lnSpc>
            </a:pPr>
            <a:r>
              <a:rPr lang="en-GB" sz="1100" dirty="0"/>
              <a:t>Lovatt, M. (2018). Becoming at home in residential care for older people: a material culture perspective. </a:t>
            </a:r>
            <a:r>
              <a:rPr lang="en-GB" sz="1100" i="1" dirty="0"/>
              <a:t>Sociology of Health and Illness</a:t>
            </a:r>
            <a:r>
              <a:rPr lang="en-GB" sz="1100" dirty="0"/>
              <a:t>, </a:t>
            </a:r>
            <a:r>
              <a:rPr lang="en-GB" sz="1100" i="1" dirty="0"/>
              <a:t>40</a:t>
            </a:r>
            <a:r>
              <a:rPr lang="en-GB" sz="1100" dirty="0"/>
              <a:t>(2), 366–378. https://doi.org/10.1111/1467-9566.12568</a:t>
            </a:r>
          </a:p>
          <a:p>
            <a:pPr>
              <a:lnSpc>
                <a:spcPct val="100000"/>
              </a:lnSpc>
            </a:pPr>
            <a:r>
              <a:rPr lang="en-GB" sz="1100" dirty="0"/>
              <a:t>May, V. (2013). </a:t>
            </a:r>
            <a:r>
              <a:rPr lang="en-GB" sz="1100" i="1" dirty="0"/>
              <a:t>Connecting Self to Society: Belonging in a Changing World</a:t>
            </a:r>
            <a:r>
              <a:rPr lang="en-GB" sz="1100" dirty="0"/>
              <a:t>. New York: Palgrave MacMillan.</a:t>
            </a:r>
          </a:p>
          <a:p>
            <a:pPr>
              <a:lnSpc>
                <a:spcPct val="100000"/>
              </a:lnSpc>
            </a:pPr>
            <a:r>
              <a:rPr lang="en-GB" sz="1100" dirty="0"/>
              <a:t>Menzies </a:t>
            </a:r>
            <a:r>
              <a:rPr lang="en-GB" sz="1100" dirty="0" err="1"/>
              <a:t>Lyth</a:t>
            </a:r>
            <a:r>
              <a:rPr lang="en-GB" sz="1100" dirty="0"/>
              <a:t>, I. (1988). </a:t>
            </a:r>
            <a:r>
              <a:rPr lang="en-GB" sz="1100" i="1" dirty="0"/>
              <a:t>Containing Anxiety in Institutions: Selected Essays Volume 1</a:t>
            </a:r>
            <a:r>
              <a:rPr lang="en-GB" sz="1100" dirty="0"/>
              <a:t>. London: Free Association Books.</a:t>
            </a:r>
          </a:p>
          <a:p>
            <a:pPr>
              <a:lnSpc>
                <a:spcPct val="100000"/>
              </a:lnSpc>
            </a:pPr>
            <a:r>
              <a:rPr lang="en-GB" sz="1100" dirty="0"/>
              <a:t>Menzies </a:t>
            </a:r>
            <a:r>
              <a:rPr lang="en-GB" sz="1100" dirty="0" err="1"/>
              <a:t>Lyth</a:t>
            </a:r>
            <a:r>
              <a:rPr lang="en-GB" sz="1100" dirty="0"/>
              <a:t>, I. (1989). </a:t>
            </a:r>
            <a:r>
              <a:rPr lang="en-GB" sz="1100" i="1" dirty="0"/>
              <a:t>The Dynamics of the Social: Selected Essays Volume 2</a:t>
            </a:r>
            <a:r>
              <a:rPr lang="en-GB" sz="1100" dirty="0"/>
              <a:t>. London: Free Association Books.</a:t>
            </a:r>
          </a:p>
          <a:p>
            <a:pPr>
              <a:lnSpc>
                <a:spcPct val="100000"/>
              </a:lnSpc>
            </a:pPr>
            <a:r>
              <a:rPr lang="en-GB" sz="1100" dirty="0"/>
              <a:t>Morgan, D. H. J. (1996). </a:t>
            </a:r>
            <a:r>
              <a:rPr lang="en-GB" sz="1100" i="1" dirty="0"/>
              <a:t>Family Connections: An Introduction to Family Studies</a:t>
            </a:r>
            <a:r>
              <a:rPr lang="en-GB" sz="1100" dirty="0"/>
              <a:t>. Cambridge: Polity Press.</a:t>
            </a:r>
          </a:p>
          <a:p>
            <a:pPr>
              <a:lnSpc>
                <a:spcPct val="100000"/>
              </a:lnSpc>
            </a:pPr>
            <a:r>
              <a:rPr lang="en-GB" sz="1100" dirty="0"/>
              <a:t>Morgan, D. H. J. (2011). </a:t>
            </a:r>
            <a:r>
              <a:rPr lang="en-GB" sz="1100" i="1" dirty="0"/>
              <a:t>Rethinking Family Practices</a:t>
            </a:r>
            <a:r>
              <a:rPr lang="en-GB" sz="1100" dirty="0"/>
              <a:t>. Basingstoke: Palgrave MacMillan.</a:t>
            </a:r>
          </a:p>
          <a:p>
            <a:pPr>
              <a:lnSpc>
                <a:spcPct val="100000"/>
              </a:lnSpc>
            </a:pPr>
            <a:r>
              <a:rPr lang="en-GB" sz="1100" dirty="0"/>
              <a:t>Scottish Government. (2008). </a:t>
            </a:r>
            <a:r>
              <a:rPr lang="en-GB" sz="1100" i="1" dirty="0"/>
              <a:t>These Are Our Bairns: A Guide for Community Planning Partnerships on Being a Good Corporate Parent</a:t>
            </a:r>
            <a:r>
              <a:rPr lang="en-GB" sz="1100" dirty="0"/>
              <a:t>. Edinburgh: Scottish Government.</a:t>
            </a:r>
          </a:p>
          <a:p>
            <a:pPr>
              <a:lnSpc>
                <a:spcPct val="100000"/>
              </a:lnSpc>
            </a:pPr>
            <a:r>
              <a:rPr lang="en-GB" sz="1100" dirty="0"/>
              <a:t>Smart, C. (2007). </a:t>
            </a:r>
            <a:r>
              <a:rPr lang="en-GB" sz="1100" i="1" dirty="0"/>
              <a:t>Personal Life</a:t>
            </a:r>
            <a:r>
              <a:rPr lang="en-GB" sz="1100" dirty="0"/>
              <a:t>. Cambridge: Polity Press.</a:t>
            </a:r>
          </a:p>
          <a:p>
            <a:pPr>
              <a:lnSpc>
                <a:spcPct val="100000"/>
              </a:lnSpc>
            </a:pPr>
            <a:r>
              <a:rPr lang="en-GB" sz="1100" dirty="0"/>
              <a:t>Vincent, J. (2016). Perspectives on love as a component of professional practice. </a:t>
            </a:r>
            <a:r>
              <a:rPr lang="en-GB" sz="1100" i="1" dirty="0"/>
              <a:t>Scottish Journal of Residential Child Care</a:t>
            </a:r>
            <a:r>
              <a:rPr lang="en-GB" sz="1100" dirty="0"/>
              <a:t>, </a:t>
            </a:r>
            <a:r>
              <a:rPr lang="en-GB" sz="1100" i="1" dirty="0"/>
              <a:t>15</a:t>
            </a:r>
            <a:r>
              <a:rPr lang="en-GB" sz="1100" dirty="0"/>
              <a:t>(3), 6–21. https://doi.org/10.1088/0953-4075/37/21/004</a:t>
            </a:r>
          </a:p>
          <a:p>
            <a:pPr>
              <a:lnSpc>
                <a:spcPct val="100000"/>
              </a:lnSpc>
            </a:pPr>
            <a:r>
              <a:rPr lang="en-GB" sz="1100" dirty="0"/>
              <a:t>White, K. J. (2016). The growth of love. </a:t>
            </a:r>
            <a:r>
              <a:rPr lang="en-GB" sz="1100" i="1" dirty="0"/>
              <a:t>Scottish Journal of Residential Child Care</a:t>
            </a:r>
            <a:r>
              <a:rPr lang="en-GB" sz="1100" dirty="0"/>
              <a:t>, </a:t>
            </a:r>
            <a:r>
              <a:rPr lang="en-GB" sz="1100" i="1" dirty="0"/>
              <a:t>15</a:t>
            </a:r>
            <a:r>
              <a:rPr lang="en-GB" sz="1100" dirty="0"/>
              <a:t>(3), 22–33</a:t>
            </a:r>
            <a:r>
              <a:rPr lang="en-GB" sz="1100" dirty="0" smtClean="0"/>
              <a:t>.</a:t>
            </a:r>
          </a:p>
        </p:txBody>
      </p:sp>
    </p:spTree>
    <p:extLst>
      <p:ext uri="{BB962C8B-B14F-4D97-AF65-F5344CB8AC3E}">
        <p14:creationId xmlns:p14="http://schemas.microsoft.com/office/powerpoint/2010/main" val="1353332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216" y="2074730"/>
            <a:ext cx="5490224" cy="3162288"/>
          </a:xfrm>
        </p:spPr>
        <p:txBody>
          <a:bodyPr/>
          <a:lstStyle/>
          <a:p>
            <a:r>
              <a:rPr lang="en-GB" dirty="0" smtClean="0"/>
              <a:t>Introduction and Project Overview</a:t>
            </a:r>
            <a:br>
              <a:rPr lang="en-GB" dirty="0" smtClean="0"/>
            </a:br>
            <a:r>
              <a:rPr lang="en-GB" dirty="0"/>
              <a:t/>
            </a:r>
            <a:br>
              <a:rPr lang="en-GB" dirty="0"/>
            </a:br>
            <a:endParaRPr lang="en-GB" dirty="0"/>
          </a:p>
        </p:txBody>
      </p:sp>
    </p:spTree>
    <p:extLst>
      <p:ext uri="{BB962C8B-B14F-4D97-AF65-F5344CB8AC3E}">
        <p14:creationId xmlns:p14="http://schemas.microsoft.com/office/powerpoint/2010/main" val="3655386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Introduction and project overview</a:t>
            </a:r>
          </a:p>
          <a:p>
            <a:r>
              <a:rPr lang="en-GB" dirty="0" smtClean="0"/>
              <a:t>Understanding how participants navigated their relationships</a:t>
            </a:r>
          </a:p>
          <a:p>
            <a:r>
              <a:rPr lang="en-GB" dirty="0" smtClean="0"/>
              <a:t>Exploring how relationships were enacted in residential spaces</a:t>
            </a:r>
          </a:p>
          <a:p>
            <a:r>
              <a:rPr lang="en-GB" dirty="0" smtClean="0"/>
              <a:t>Concluding thoughts and next steps</a:t>
            </a:r>
          </a:p>
        </p:txBody>
      </p:sp>
    </p:spTree>
    <p:extLst>
      <p:ext uri="{BB962C8B-B14F-4D97-AF65-F5344CB8AC3E}">
        <p14:creationId xmlns:p14="http://schemas.microsoft.com/office/powerpoint/2010/main" val="207823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Overview</a:t>
            </a:r>
            <a:endParaRPr lang="en-GB" dirty="0"/>
          </a:p>
        </p:txBody>
      </p:sp>
      <p:sp>
        <p:nvSpPr>
          <p:cNvPr id="3" name="Content Placeholder 2"/>
          <p:cNvSpPr>
            <a:spLocks noGrp="1"/>
          </p:cNvSpPr>
          <p:nvPr>
            <p:ph idx="1"/>
          </p:nvPr>
        </p:nvSpPr>
        <p:spPr/>
        <p:txBody>
          <a:bodyPr/>
          <a:lstStyle/>
          <a:p>
            <a:pPr marL="0" indent="0">
              <a:buNone/>
            </a:pPr>
            <a:r>
              <a:rPr lang="en-GB" sz="2000" u="sng" dirty="0"/>
              <a:t>Research Questions</a:t>
            </a:r>
          </a:p>
          <a:p>
            <a:pPr lvl="0"/>
            <a:r>
              <a:rPr lang="en-GB" dirty="0"/>
              <a:t>How are relationships in residential child care enacted by young people and staff members?</a:t>
            </a:r>
          </a:p>
          <a:p>
            <a:pPr lvl="0"/>
            <a:r>
              <a:rPr lang="en-GB" dirty="0"/>
              <a:t>How are relationships expressed and understood in the residential space?</a:t>
            </a:r>
          </a:p>
          <a:p>
            <a:pPr lvl="0"/>
            <a:r>
              <a:rPr lang="en-GB" dirty="0"/>
              <a:t>What impact does the wider residential environment have on relationships in the residential house?</a:t>
            </a:r>
          </a:p>
          <a:p>
            <a:pPr lvl="0"/>
            <a:r>
              <a:rPr lang="en-GB" dirty="0"/>
              <a:t>What role do relationships play in the everyday experiences of residential child care for staff members and young people</a:t>
            </a:r>
            <a:r>
              <a:rPr lang="en-GB" dirty="0" smtClean="0"/>
              <a:t>?</a:t>
            </a:r>
            <a:endParaRPr lang="en-GB" dirty="0"/>
          </a:p>
        </p:txBody>
      </p:sp>
    </p:spTree>
    <p:extLst>
      <p:ext uri="{BB962C8B-B14F-4D97-AF65-F5344CB8AC3E}">
        <p14:creationId xmlns:p14="http://schemas.microsoft.com/office/powerpoint/2010/main" val="622504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 Overview</a:t>
            </a:r>
          </a:p>
        </p:txBody>
      </p:sp>
      <p:sp>
        <p:nvSpPr>
          <p:cNvPr id="3" name="Content Placeholder 2"/>
          <p:cNvSpPr>
            <a:spLocks noGrp="1"/>
          </p:cNvSpPr>
          <p:nvPr>
            <p:ph idx="1"/>
          </p:nvPr>
        </p:nvSpPr>
        <p:spPr/>
        <p:txBody>
          <a:bodyPr/>
          <a:lstStyle/>
          <a:p>
            <a:pPr marL="0" indent="0">
              <a:buNone/>
            </a:pPr>
            <a:r>
              <a:rPr lang="en-GB" sz="2000" u="sng" dirty="0"/>
              <a:t>Methods</a:t>
            </a:r>
          </a:p>
          <a:p>
            <a:r>
              <a:rPr lang="en-GB" dirty="0"/>
              <a:t>Ethnography and Participant Observation in 3 residential houses in Scotland, with a total of 49 staff members and 17 young people</a:t>
            </a:r>
          </a:p>
          <a:p>
            <a:r>
              <a:rPr lang="en-GB" dirty="0"/>
              <a:t>Semi-structured interviews with 22 staff members and 5 young people</a:t>
            </a:r>
          </a:p>
          <a:p>
            <a:r>
              <a:rPr lang="en-GB" dirty="0"/>
              <a:t>Data comprised of 104 days of </a:t>
            </a:r>
            <a:r>
              <a:rPr lang="en-GB" dirty="0" err="1"/>
              <a:t>fieldnotes</a:t>
            </a:r>
            <a:r>
              <a:rPr lang="en-GB" dirty="0"/>
              <a:t> and 27 interview transcripts, all analysed using Sequential Analysis (Becker, 1970</a:t>
            </a:r>
            <a:r>
              <a:rPr lang="en-GB" dirty="0" smtClean="0"/>
              <a:t>)</a:t>
            </a:r>
            <a:endParaRPr lang="en-GB" dirty="0"/>
          </a:p>
        </p:txBody>
      </p:sp>
    </p:spTree>
    <p:extLst>
      <p:ext uri="{BB962C8B-B14F-4D97-AF65-F5344CB8AC3E}">
        <p14:creationId xmlns:p14="http://schemas.microsoft.com/office/powerpoint/2010/main" val="3650364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216" y="2074730"/>
            <a:ext cx="5490224" cy="2996034"/>
          </a:xfrm>
        </p:spPr>
        <p:txBody>
          <a:bodyPr/>
          <a:lstStyle/>
          <a:p>
            <a:r>
              <a:rPr lang="en-GB" dirty="0" smtClean="0"/>
              <a:t>Project Findings:</a:t>
            </a:r>
            <a:br>
              <a:rPr lang="en-GB" dirty="0" smtClean="0"/>
            </a:br>
            <a:r>
              <a:rPr lang="en-GB" dirty="0" smtClean="0"/>
              <a:t>Space, Place and Relationships</a:t>
            </a:r>
            <a:r>
              <a:rPr lang="en-GB" dirty="0"/>
              <a:t/>
            </a:r>
            <a:br>
              <a:rPr lang="en-GB" dirty="0"/>
            </a:br>
            <a:endParaRPr lang="en-GB" dirty="0"/>
          </a:p>
        </p:txBody>
      </p:sp>
    </p:spTree>
    <p:extLst>
      <p:ext uri="{BB962C8B-B14F-4D97-AF65-F5344CB8AC3E}">
        <p14:creationId xmlns:p14="http://schemas.microsoft.com/office/powerpoint/2010/main" val="964463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Navigating Relationships</a:t>
            </a:r>
            <a:endParaRPr lang="en-GB" dirty="0"/>
          </a:p>
        </p:txBody>
      </p:sp>
      <p:sp>
        <p:nvSpPr>
          <p:cNvPr id="3" name="Content Placeholder 2"/>
          <p:cNvSpPr>
            <a:spLocks noGrp="1"/>
          </p:cNvSpPr>
          <p:nvPr>
            <p:ph idx="1"/>
          </p:nvPr>
        </p:nvSpPr>
        <p:spPr>
          <a:xfrm>
            <a:off x="5118447" y="529389"/>
            <a:ext cx="6281873" cy="5839327"/>
          </a:xfrm>
        </p:spPr>
        <p:txBody>
          <a:bodyPr/>
          <a:lstStyle/>
          <a:p>
            <a:pPr marL="0" indent="0">
              <a:buNone/>
            </a:pPr>
            <a:r>
              <a:rPr lang="en-GB" sz="2000" u="sng" dirty="0" smtClean="0"/>
              <a:t>What are ‘relationships’?</a:t>
            </a:r>
          </a:p>
          <a:p>
            <a:r>
              <a:rPr lang="en-GB" dirty="0"/>
              <a:t>A</a:t>
            </a:r>
            <a:r>
              <a:rPr lang="en-GB" dirty="0" smtClean="0"/>
              <a:t> </a:t>
            </a:r>
            <a:r>
              <a:rPr lang="en-GB" dirty="0"/>
              <a:t>combination of interactions between people that elicit feelings of connectedness &amp;</a:t>
            </a:r>
            <a:r>
              <a:rPr lang="en-GB" dirty="0" smtClean="0"/>
              <a:t> </a:t>
            </a:r>
            <a:r>
              <a:rPr lang="en-GB" dirty="0"/>
              <a:t>the partaking of shared activities and experiences </a:t>
            </a:r>
            <a:r>
              <a:rPr lang="en-GB" dirty="0" smtClean="0"/>
              <a:t>together.</a:t>
            </a:r>
          </a:p>
          <a:p>
            <a:pPr marL="0" indent="0">
              <a:buNone/>
            </a:pPr>
            <a:r>
              <a:rPr lang="en-GB" sz="2000" u="sng" dirty="0" smtClean="0"/>
              <a:t>Relationships in Residential Child Care</a:t>
            </a:r>
          </a:p>
          <a:p>
            <a:r>
              <a:rPr lang="en-GB" dirty="0"/>
              <a:t>Relationships in residential </a:t>
            </a:r>
            <a:r>
              <a:rPr lang="en-GB" dirty="0" smtClean="0"/>
              <a:t>settings are </a:t>
            </a:r>
            <a:r>
              <a:rPr lang="en-GB" dirty="0"/>
              <a:t>messy, unpredictable, ambiguous and </a:t>
            </a:r>
            <a:r>
              <a:rPr lang="en-GB" dirty="0" smtClean="0"/>
              <a:t>fluid.</a:t>
            </a:r>
          </a:p>
          <a:p>
            <a:r>
              <a:rPr lang="en-GB" dirty="0" smtClean="0"/>
              <a:t>Debates around ‘love’ in Scottish residential care suggest some acceptance of close relationships in residential settings, highlighting that young people should experience love whilst in residential care.</a:t>
            </a:r>
          </a:p>
          <a:p>
            <a:r>
              <a:rPr lang="en-GB" i="1" dirty="0" smtClean="0"/>
              <a:t>However</a:t>
            </a:r>
            <a:r>
              <a:rPr lang="en-GB" dirty="0" smtClean="0"/>
              <a:t>, there are many barriers to relationships in residential care…</a:t>
            </a:r>
            <a:endParaRPr lang="en-GB" i="1" dirty="0"/>
          </a:p>
        </p:txBody>
      </p:sp>
    </p:spTree>
    <p:extLst>
      <p:ext uri="{BB962C8B-B14F-4D97-AF65-F5344CB8AC3E}">
        <p14:creationId xmlns:p14="http://schemas.microsoft.com/office/powerpoint/2010/main" val="3161470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Navigating Relationships</a:t>
            </a:r>
            <a:endParaRPr lang="en-GB" dirty="0"/>
          </a:p>
        </p:txBody>
      </p:sp>
      <p:sp>
        <p:nvSpPr>
          <p:cNvPr id="3" name="Content Placeholder 2"/>
          <p:cNvSpPr>
            <a:spLocks noGrp="1"/>
          </p:cNvSpPr>
          <p:nvPr>
            <p:ph idx="1"/>
          </p:nvPr>
        </p:nvSpPr>
        <p:spPr>
          <a:xfrm>
            <a:off x="5118447" y="385011"/>
            <a:ext cx="6281873" cy="6095999"/>
          </a:xfrm>
        </p:spPr>
        <p:txBody>
          <a:bodyPr>
            <a:normAutofit/>
          </a:bodyPr>
          <a:lstStyle/>
          <a:p>
            <a:pPr marL="0" indent="0">
              <a:buNone/>
            </a:pPr>
            <a:r>
              <a:rPr lang="en-GB" sz="2000" u="sng" dirty="0" smtClean="0"/>
              <a:t>Doing Relationships</a:t>
            </a:r>
          </a:p>
          <a:p>
            <a:r>
              <a:rPr lang="en-GB" b="1" dirty="0" smtClean="0"/>
              <a:t>Interactions</a:t>
            </a:r>
            <a:r>
              <a:rPr lang="en-GB" dirty="0" smtClean="0"/>
              <a:t>: The ways that </a:t>
            </a:r>
            <a:r>
              <a:rPr lang="en-GB" dirty="0"/>
              <a:t>people interact with one another, the meaning behind those interactions, and the social processes at play are all important factors in </a:t>
            </a:r>
            <a:r>
              <a:rPr lang="en-GB" dirty="0" smtClean="0"/>
              <a:t>navigating </a:t>
            </a:r>
            <a:r>
              <a:rPr lang="en-GB" dirty="0"/>
              <a:t>relationships</a:t>
            </a:r>
            <a:r>
              <a:rPr lang="en-GB" dirty="0" smtClean="0"/>
              <a:t>.</a:t>
            </a:r>
          </a:p>
          <a:p>
            <a:r>
              <a:rPr lang="en-GB" b="1" dirty="0" smtClean="0"/>
              <a:t>Family Practices and Displaying Families</a:t>
            </a:r>
            <a:r>
              <a:rPr lang="en-GB" dirty="0" smtClean="0"/>
              <a:t>: Relationships are both ‘practiced’ and ‘displayed’ in the residential context. Small, routine aspects of family life are part of the connections that people share, demonstrating to others that ‘we are family’.</a:t>
            </a:r>
            <a:endParaRPr lang="en-GB" dirty="0"/>
          </a:p>
          <a:p>
            <a:r>
              <a:rPr lang="en-GB" b="1" dirty="0" smtClean="0"/>
              <a:t>The Family Metaphor</a:t>
            </a:r>
            <a:r>
              <a:rPr lang="en-GB" dirty="0" smtClean="0"/>
              <a:t>:</a:t>
            </a:r>
            <a:r>
              <a:rPr lang="en-GB" b="1" dirty="0" smtClean="0"/>
              <a:t> </a:t>
            </a:r>
            <a:r>
              <a:rPr lang="en-GB" dirty="0" smtClean="0"/>
              <a:t>The fluidity of ‘family’ and ‘kinship’ allows staff members and young people to employ the ‘family metaphor’ to describe their relationships with one another, understanding these relationships as being similar to, and sharing the same meaning of, ‘family’ relationships.</a:t>
            </a:r>
          </a:p>
        </p:txBody>
      </p:sp>
    </p:spTree>
    <p:extLst>
      <p:ext uri="{BB962C8B-B14F-4D97-AF65-F5344CB8AC3E}">
        <p14:creationId xmlns:p14="http://schemas.microsoft.com/office/powerpoint/2010/main" val="81048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Enacting Relationships in Residential Spaces</a:t>
            </a:r>
            <a:endParaRPr lang="en-GB" dirty="0"/>
          </a:p>
        </p:txBody>
      </p:sp>
      <p:sp>
        <p:nvSpPr>
          <p:cNvPr id="3" name="Content Placeholder 2"/>
          <p:cNvSpPr>
            <a:spLocks noGrp="1"/>
          </p:cNvSpPr>
          <p:nvPr>
            <p:ph idx="1"/>
          </p:nvPr>
        </p:nvSpPr>
        <p:spPr>
          <a:xfrm>
            <a:off x="5118447" y="208547"/>
            <a:ext cx="6281873" cy="6416842"/>
          </a:xfrm>
        </p:spPr>
        <p:txBody>
          <a:bodyPr>
            <a:noAutofit/>
          </a:bodyPr>
          <a:lstStyle/>
          <a:p>
            <a:pPr marL="0" indent="0">
              <a:buNone/>
            </a:pPr>
            <a:r>
              <a:rPr lang="en-GB" sz="2000" u="sng" dirty="0" smtClean="0"/>
              <a:t>Chilling Out</a:t>
            </a:r>
          </a:p>
          <a:p>
            <a:pPr marL="0" indent="0">
              <a:buNone/>
            </a:pPr>
            <a:r>
              <a:rPr lang="en-GB" dirty="0" smtClean="0"/>
              <a:t>I’m </a:t>
            </a:r>
            <a:r>
              <a:rPr lang="en-GB" dirty="0"/>
              <a:t>sitting on the sofa in the lounge and Aidan (YP) and Scarlett (SM) are moving through the lounge and dining room getting ready to watch some television. They’ve been talking about spending time together on and off all day. They seem to have a routine figured out and are really looking forward to it:</a:t>
            </a:r>
          </a:p>
          <a:p>
            <a:pPr marL="0" indent="0">
              <a:buNone/>
            </a:pPr>
            <a:r>
              <a:rPr lang="en-GB" dirty="0"/>
              <a:t>Scarlett: “</a:t>
            </a:r>
            <a:r>
              <a:rPr lang="en-GB" i="1" dirty="0"/>
              <a:t>Right, if you get the pouf, I’ll finish up what I’m doing and then we can get ourselves all cosy for The X Factor</a:t>
            </a:r>
            <a:r>
              <a:rPr lang="en-GB" dirty="0"/>
              <a:t>”</a:t>
            </a:r>
          </a:p>
          <a:p>
            <a:pPr marL="0" indent="0">
              <a:buNone/>
            </a:pPr>
            <a:r>
              <a:rPr lang="en-GB" dirty="0"/>
              <a:t>Aidan: “</a:t>
            </a:r>
            <a:r>
              <a:rPr lang="en-GB" i="1" dirty="0"/>
              <a:t>Will you make us some hot chocolate, though?</a:t>
            </a:r>
            <a:r>
              <a:rPr lang="en-GB" dirty="0"/>
              <a:t>”</a:t>
            </a:r>
          </a:p>
          <a:p>
            <a:pPr marL="0" indent="0">
              <a:buNone/>
            </a:pPr>
            <a:r>
              <a:rPr lang="en-GB" dirty="0"/>
              <a:t>Scarlett: “</a:t>
            </a:r>
            <a:r>
              <a:rPr lang="en-GB" i="1" dirty="0"/>
              <a:t>Aw, what? I was just through there!</a:t>
            </a:r>
            <a:r>
              <a:rPr lang="en-GB" dirty="0"/>
              <a:t>”</a:t>
            </a:r>
          </a:p>
          <a:p>
            <a:pPr marL="0" indent="0">
              <a:buNone/>
            </a:pPr>
            <a:r>
              <a:rPr lang="en-GB" dirty="0"/>
              <a:t>Aidan: [exaggerated] “</a:t>
            </a:r>
            <a:r>
              <a:rPr lang="en-GB" i="1" dirty="0"/>
              <a:t>Please…?</a:t>
            </a:r>
            <a:r>
              <a:rPr lang="en-GB" dirty="0"/>
              <a:t>”</a:t>
            </a:r>
          </a:p>
          <a:p>
            <a:pPr marL="0" indent="0">
              <a:buNone/>
            </a:pPr>
            <a:r>
              <a:rPr lang="en-GB" dirty="0"/>
              <a:t>Scarlett: “</a:t>
            </a:r>
            <a:r>
              <a:rPr lang="en-GB" i="1" dirty="0" err="1"/>
              <a:t>Urgh</a:t>
            </a:r>
            <a:r>
              <a:rPr lang="en-GB" i="1" dirty="0"/>
              <a:t>, fine. But you better have that pouf pulled out and ready by the time I’m done!</a:t>
            </a:r>
            <a:r>
              <a:rPr lang="en-GB" dirty="0"/>
              <a:t>”</a:t>
            </a:r>
          </a:p>
          <a:p>
            <a:pPr marL="0" indent="0">
              <a:buNone/>
            </a:pPr>
            <a:r>
              <a:rPr lang="en-GB" dirty="0"/>
              <a:t>(</a:t>
            </a:r>
            <a:r>
              <a:rPr lang="en-GB" dirty="0" err="1"/>
              <a:t>Fieldnotes</a:t>
            </a:r>
            <a:r>
              <a:rPr lang="en-GB" dirty="0"/>
              <a:t>, lounge, </a:t>
            </a:r>
            <a:r>
              <a:rPr lang="en-GB" dirty="0" err="1"/>
              <a:t>Bruceford</a:t>
            </a:r>
            <a:r>
              <a:rPr lang="en-GB" dirty="0" smtClean="0"/>
              <a:t>)</a:t>
            </a:r>
            <a:endParaRPr lang="en-GB" dirty="0"/>
          </a:p>
        </p:txBody>
      </p:sp>
    </p:spTree>
    <p:extLst>
      <p:ext uri="{BB962C8B-B14F-4D97-AF65-F5344CB8AC3E}">
        <p14:creationId xmlns:p14="http://schemas.microsoft.com/office/powerpoint/2010/main" val="278774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TM16401371[[fn=Atlas]]</Template>
  <TotalTime>292</TotalTime>
  <Words>1639</Words>
  <Application>Microsoft Office PowerPoint</Application>
  <PresentationFormat>Widescreen</PresentationFormat>
  <Paragraphs>98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 Light</vt:lpstr>
      <vt:lpstr>Rockwell</vt:lpstr>
      <vt:lpstr>Wingdings</vt:lpstr>
      <vt:lpstr>Atlas</vt:lpstr>
      <vt:lpstr>Space, Place and Relationships</vt:lpstr>
      <vt:lpstr>Introduction and Project Overview  </vt:lpstr>
      <vt:lpstr>Introduction</vt:lpstr>
      <vt:lpstr>Project Overview</vt:lpstr>
      <vt:lpstr>Project Overview</vt:lpstr>
      <vt:lpstr>Project Findings: Space, Place and Relationships </vt:lpstr>
      <vt:lpstr>Navigating Relationships</vt:lpstr>
      <vt:lpstr>Navigating Relationships</vt:lpstr>
      <vt:lpstr>Enacting Relationships in Residential Spaces</vt:lpstr>
      <vt:lpstr>Enacting Relationships in Residential Spaces</vt:lpstr>
      <vt:lpstr>Enacting Relationships in Residential Spaces</vt:lpstr>
      <vt:lpstr>Enacting Relationships in Residential Spaces</vt:lpstr>
      <vt:lpstr>PowerPoint Presentation</vt:lpstr>
      <vt:lpstr>Concluding Thoughts and Next Steps  </vt:lpstr>
      <vt:lpstr>Concluding Thoughts</vt:lpstr>
      <vt:lpstr>Next Steps</vt:lpstr>
      <vt:lpstr>Thank You!</vt:lpstr>
      <vt:lpstr>Useful References</vt:lpstr>
      <vt:lpstr>Useful References</vt:lpstr>
    </vt:vector>
  </TitlesOfParts>
  <Company>UOS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Space, Place and Relationships</dc:title>
  <dc:creator>Nadine Fowler</dc:creator>
  <cp:lastModifiedBy>Nadine Fowler</cp:lastModifiedBy>
  <cp:revision>14</cp:revision>
  <dcterms:created xsi:type="dcterms:W3CDTF">2019-09-04T08:28:35Z</dcterms:created>
  <dcterms:modified xsi:type="dcterms:W3CDTF">2019-09-09T10:47:49Z</dcterms:modified>
</cp:coreProperties>
</file>