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5" r:id="rId3"/>
    <p:sldMasterId id="2147483726" r:id="rId4"/>
    <p:sldMasterId id="2147483750" r:id="rId5"/>
  </p:sldMasterIdLst>
  <p:notesMasterIdLst>
    <p:notesMasterId r:id="rId33"/>
  </p:notesMasterIdLst>
  <p:sldIdLst>
    <p:sldId id="302" r:id="rId6"/>
    <p:sldId id="257" r:id="rId7"/>
    <p:sldId id="258" r:id="rId8"/>
    <p:sldId id="262" r:id="rId9"/>
    <p:sldId id="268" r:id="rId10"/>
    <p:sldId id="273" r:id="rId11"/>
    <p:sldId id="274" r:id="rId12"/>
    <p:sldId id="275" r:id="rId13"/>
    <p:sldId id="259" r:id="rId14"/>
    <p:sldId id="269" r:id="rId15"/>
    <p:sldId id="277" r:id="rId16"/>
    <p:sldId id="271" r:id="rId17"/>
    <p:sldId id="272" r:id="rId18"/>
    <p:sldId id="260" r:id="rId19"/>
    <p:sldId id="287" r:id="rId20"/>
    <p:sldId id="278" r:id="rId21"/>
    <p:sldId id="279" r:id="rId22"/>
    <p:sldId id="280" r:id="rId23"/>
    <p:sldId id="288" r:id="rId24"/>
    <p:sldId id="281" r:id="rId25"/>
    <p:sldId id="289" r:id="rId26"/>
    <p:sldId id="282" r:id="rId27"/>
    <p:sldId id="283" r:id="rId28"/>
    <p:sldId id="284" r:id="rId29"/>
    <p:sldId id="285" r:id="rId30"/>
    <p:sldId id="286"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78" y="62"/>
      </p:cViewPr>
      <p:guideLst>
        <p:guide orient="horz" pos="2160"/>
        <p:guide pos="3840"/>
      </p:guideLst>
    </p:cSldViewPr>
  </p:slideViewPr>
  <p:notesTextViewPr>
    <p:cViewPr>
      <p:scale>
        <a:sx n="1" d="1"/>
        <a:sy n="1" d="1"/>
      </p:scale>
      <p:origin x="0" y="0"/>
    </p:cViewPr>
  </p:notesTextViewPr>
  <p:sorterViewPr>
    <p:cViewPr>
      <p:scale>
        <a:sx n="100" d="100"/>
        <a:sy n="100" d="100"/>
      </p:scale>
      <p:origin x="0" y="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Before </c:v>
                </c:pt>
              </c:strCache>
            </c:strRef>
          </c:tx>
          <c:invertIfNegative val="0"/>
          <c:cat>
            <c:strRef>
              <c:f>Sheet1!$A$2:$A$3</c:f>
              <c:strCache>
                <c:ptCount val="2"/>
                <c:pt idx="0">
                  <c:v>Mellow Babies</c:v>
                </c:pt>
                <c:pt idx="1">
                  <c:v>Waiting list</c:v>
                </c:pt>
              </c:strCache>
            </c:strRef>
          </c:cat>
          <c:val>
            <c:numRef>
              <c:f>Sheet1!$B$2:$B$3</c:f>
              <c:numCache>
                <c:formatCode>General</c:formatCode>
                <c:ptCount val="2"/>
                <c:pt idx="0">
                  <c:v>105</c:v>
                </c:pt>
                <c:pt idx="1">
                  <c:v>140</c:v>
                </c:pt>
              </c:numCache>
            </c:numRef>
          </c:val>
          <c:extLst>
            <c:ext xmlns:c16="http://schemas.microsoft.com/office/drawing/2014/chart" uri="{C3380CC4-5D6E-409C-BE32-E72D297353CC}">
              <c16:uniqueId val="{00000000-4285-4E68-B8E8-7C4E967A2A8C}"/>
            </c:ext>
          </c:extLst>
        </c:ser>
        <c:ser>
          <c:idx val="1"/>
          <c:order val="1"/>
          <c:tx>
            <c:strRef>
              <c:f>Sheet1!$C$1</c:f>
              <c:strCache>
                <c:ptCount val="1"/>
                <c:pt idx="0">
                  <c:v>After </c:v>
                </c:pt>
              </c:strCache>
            </c:strRef>
          </c:tx>
          <c:invertIfNegative val="0"/>
          <c:cat>
            <c:strRef>
              <c:f>Sheet1!$A$2:$A$3</c:f>
              <c:strCache>
                <c:ptCount val="2"/>
                <c:pt idx="0">
                  <c:v>Mellow Babies</c:v>
                </c:pt>
                <c:pt idx="1">
                  <c:v>Waiting list</c:v>
                </c:pt>
              </c:strCache>
            </c:strRef>
          </c:cat>
          <c:val>
            <c:numRef>
              <c:f>Sheet1!$C$2:$C$3</c:f>
              <c:numCache>
                <c:formatCode>General</c:formatCode>
                <c:ptCount val="2"/>
                <c:pt idx="0">
                  <c:v>170</c:v>
                </c:pt>
                <c:pt idx="1">
                  <c:v>55</c:v>
                </c:pt>
              </c:numCache>
            </c:numRef>
          </c:val>
          <c:extLst>
            <c:ext xmlns:c16="http://schemas.microsoft.com/office/drawing/2014/chart" uri="{C3380CC4-5D6E-409C-BE32-E72D297353CC}">
              <c16:uniqueId val="{00000001-4285-4E68-B8E8-7C4E967A2A8C}"/>
            </c:ext>
          </c:extLst>
        </c:ser>
        <c:dLbls>
          <c:showLegendKey val="0"/>
          <c:showVal val="0"/>
          <c:showCatName val="0"/>
          <c:showSerName val="0"/>
          <c:showPercent val="0"/>
          <c:showBubbleSize val="0"/>
        </c:dLbls>
        <c:gapWidth val="150"/>
        <c:axId val="540726736"/>
        <c:axId val="540733400"/>
      </c:barChart>
      <c:catAx>
        <c:axId val="540726736"/>
        <c:scaling>
          <c:orientation val="minMax"/>
        </c:scaling>
        <c:delete val="0"/>
        <c:axPos val="b"/>
        <c:numFmt formatCode="General" sourceLinked="0"/>
        <c:majorTickMark val="out"/>
        <c:minorTickMark val="none"/>
        <c:tickLblPos val="nextTo"/>
        <c:crossAx val="540733400"/>
        <c:crosses val="autoZero"/>
        <c:auto val="1"/>
        <c:lblAlgn val="ctr"/>
        <c:lblOffset val="100"/>
        <c:noMultiLvlLbl val="0"/>
      </c:catAx>
      <c:valAx>
        <c:axId val="540733400"/>
        <c:scaling>
          <c:orientation val="minMax"/>
        </c:scaling>
        <c:delete val="0"/>
        <c:axPos val="l"/>
        <c:majorGridlines/>
        <c:numFmt formatCode="General" sourceLinked="1"/>
        <c:majorTickMark val="out"/>
        <c:minorTickMark val="none"/>
        <c:tickLblPos val="nextTo"/>
        <c:crossAx val="5407267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Before </c:v>
                </c:pt>
              </c:strCache>
            </c:strRef>
          </c:tx>
          <c:invertIfNegative val="0"/>
          <c:cat>
            <c:strRef>
              <c:f>Sheet1!$A$2:$A$3</c:f>
              <c:strCache>
                <c:ptCount val="2"/>
                <c:pt idx="0">
                  <c:v>Mellow Babies</c:v>
                </c:pt>
                <c:pt idx="1">
                  <c:v>Waiting list</c:v>
                </c:pt>
              </c:strCache>
            </c:strRef>
          </c:cat>
          <c:val>
            <c:numRef>
              <c:f>Sheet1!$B$2:$B$3</c:f>
              <c:numCache>
                <c:formatCode>General</c:formatCode>
                <c:ptCount val="2"/>
                <c:pt idx="0">
                  <c:v>4</c:v>
                </c:pt>
                <c:pt idx="1">
                  <c:v>2</c:v>
                </c:pt>
              </c:numCache>
            </c:numRef>
          </c:val>
          <c:extLst>
            <c:ext xmlns:c16="http://schemas.microsoft.com/office/drawing/2014/chart" uri="{C3380CC4-5D6E-409C-BE32-E72D297353CC}">
              <c16:uniqueId val="{00000000-3A48-482A-B92F-A7393A3761A6}"/>
            </c:ext>
          </c:extLst>
        </c:ser>
        <c:ser>
          <c:idx val="1"/>
          <c:order val="1"/>
          <c:tx>
            <c:strRef>
              <c:f>Sheet1!$C$1</c:f>
              <c:strCache>
                <c:ptCount val="1"/>
                <c:pt idx="0">
                  <c:v>After </c:v>
                </c:pt>
              </c:strCache>
            </c:strRef>
          </c:tx>
          <c:invertIfNegative val="0"/>
          <c:cat>
            <c:strRef>
              <c:f>Sheet1!$A$2:$A$3</c:f>
              <c:strCache>
                <c:ptCount val="2"/>
                <c:pt idx="0">
                  <c:v>Mellow Babies</c:v>
                </c:pt>
                <c:pt idx="1">
                  <c:v>Waiting list</c:v>
                </c:pt>
              </c:strCache>
            </c:strRef>
          </c:cat>
          <c:val>
            <c:numRef>
              <c:f>Sheet1!$C$2:$C$3</c:f>
              <c:numCache>
                <c:formatCode>General</c:formatCode>
                <c:ptCount val="2"/>
                <c:pt idx="0">
                  <c:v>4</c:v>
                </c:pt>
                <c:pt idx="1">
                  <c:v>16</c:v>
                </c:pt>
              </c:numCache>
            </c:numRef>
          </c:val>
          <c:extLst>
            <c:ext xmlns:c16="http://schemas.microsoft.com/office/drawing/2014/chart" uri="{C3380CC4-5D6E-409C-BE32-E72D297353CC}">
              <c16:uniqueId val="{00000001-3A48-482A-B92F-A7393A3761A6}"/>
            </c:ext>
          </c:extLst>
        </c:ser>
        <c:dLbls>
          <c:showLegendKey val="0"/>
          <c:showVal val="0"/>
          <c:showCatName val="0"/>
          <c:showSerName val="0"/>
          <c:showPercent val="0"/>
          <c:showBubbleSize val="0"/>
        </c:dLbls>
        <c:gapWidth val="150"/>
        <c:axId val="540735360"/>
        <c:axId val="540742416"/>
      </c:barChart>
      <c:catAx>
        <c:axId val="540735360"/>
        <c:scaling>
          <c:orientation val="minMax"/>
        </c:scaling>
        <c:delete val="0"/>
        <c:axPos val="b"/>
        <c:numFmt formatCode="General" sourceLinked="0"/>
        <c:majorTickMark val="out"/>
        <c:minorTickMark val="none"/>
        <c:tickLblPos val="nextTo"/>
        <c:crossAx val="540742416"/>
        <c:crosses val="autoZero"/>
        <c:auto val="1"/>
        <c:lblAlgn val="ctr"/>
        <c:lblOffset val="100"/>
        <c:noMultiLvlLbl val="0"/>
      </c:catAx>
      <c:valAx>
        <c:axId val="540742416"/>
        <c:scaling>
          <c:orientation val="minMax"/>
        </c:scaling>
        <c:delete val="0"/>
        <c:axPos val="l"/>
        <c:majorGridlines/>
        <c:numFmt formatCode="General" sourceLinked="1"/>
        <c:majorTickMark val="out"/>
        <c:minorTickMark val="none"/>
        <c:tickLblPos val="nextTo"/>
        <c:crossAx val="5407353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0" i="0" u="sng" strike="noStrike" baseline="0" dirty="0">
                <a:effectLst/>
              </a:rPr>
              <a:t>Figure 1a: Comparison of positive ratings on 55 videos using MPOS and CARO</a:t>
            </a:r>
            <a:endParaRPr lang="en-US" sz="1600" b="0" dirty="0"/>
          </a:p>
        </c:rich>
      </c:tx>
      <c:layout>
        <c:manualLayout>
          <c:xMode val="edge"/>
          <c:yMode val="edge"/>
          <c:x val="0.11491793799212598"/>
          <c:y val="1.40624991349348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Newposrate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Sheet1!$A$2:$A$56</c:f>
              <c:numCache>
                <c:formatCode>0.00</c:formatCode>
                <c:ptCount val="55"/>
                <c:pt idx="0">
                  <c:v>0.33</c:v>
                </c:pt>
                <c:pt idx="1">
                  <c:v>0.9</c:v>
                </c:pt>
                <c:pt idx="2">
                  <c:v>0.33</c:v>
                </c:pt>
                <c:pt idx="3">
                  <c:v>0.08</c:v>
                </c:pt>
                <c:pt idx="4">
                  <c:v>0.25</c:v>
                </c:pt>
                <c:pt idx="5">
                  <c:v>0.31</c:v>
                </c:pt>
                <c:pt idx="6">
                  <c:v>0.74</c:v>
                </c:pt>
                <c:pt idx="7">
                  <c:v>0.08</c:v>
                </c:pt>
                <c:pt idx="8">
                  <c:v>0.12</c:v>
                </c:pt>
                <c:pt idx="9">
                  <c:v>0.5</c:v>
                </c:pt>
                <c:pt idx="10">
                  <c:v>0.3</c:v>
                </c:pt>
                <c:pt idx="11">
                  <c:v>0.7</c:v>
                </c:pt>
                <c:pt idx="12">
                  <c:v>0.11</c:v>
                </c:pt>
                <c:pt idx="13">
                  <c:v>0.27</c:v>
                </c:pt>
                <c:pt idx="14">
                  <c:v>0.06</c:v>
                </c:pt>
                <c:pt idx="15">
                  <c:v>0.25</c:v>
                </c:pt>
                <c:pt idx="16">
                  <c:v>0.79</c:v>
                </c:pt>
                <c:pt idx="17">
                  <c:v>0.55000000000000004</c:v>
                </c:pt>
                <c:pt idx="18">
                  <c:v>0.06</c:v>
                </c:pt>
                <c:pt idx="19">
                  <c:v>1.5</c:v>
                </c:pt>
                <c:pt idx="20">
                  <c:v>0.62</c:v>
                </c:pt>
                <c:pt idx="21">
                  <c:v>0.34</c:v>
                </c:pt>
                <c:pt idx="22">
                  <c:v>1.1499999999999999</c:v>
                </c:pt>
                <c:pt idx="23">
                  <c:v>1.47</c:v>
                </c:pt>
                <c:pt idx="24">
                  <c:v>0.26</c:v>
                </c:pt>
                <c:pt idx="25">
                  <c:v>0.78</c:v>
                </c:pt>
                <c:pt idx="26">
                  <c:v>0.36</c:v>
                </c:pt>
                <c:pt idx="27">
                  <c:v>0.1</c:v>
                </c:pt>
                <c:pt idx="28">
                  <c:v>0.37</c:v>
                </c:pt>
                <c:pt idx="29">
                  <c:v>1.1200000000000001</c:v>
                </c:pt>
                <c:pt idx="30">
                  <c:v>0.68</c:v>
                </c:pt>
                <c:pt idx="31">
                  <c:v>0.96</c:v>
                </c:pt>
                <c:pt idx="32">
                  <c:v>0.28999999999999998</c:v>
                </c:pt>
                <c:pt idx="33">
                  <c:v>1.3</c:v>
                </c:pt>
                <c:pt idx="34">
                  <c:v>0.33</c:v>
                </c:pt>
                <c:pt idx="35">
                  <c:v>1.6</c:v>
                </c:pt>
                <c:pt idx="36">
                  <c:v>0.1</c:v>
                </c:pt>
                <c:pt idx="37">
                  <c:v>0.38</c:v>
                </c:pt>
                <c:pt idx="38">
                  <c:v>0.51</c:v>
                </c:pt>
                <c:pt idx="39">
                  <c:v>0.41</c:v>
                </c:pt>
                <c:pt idx="40">
                  <c:v>0.09</c:v>
                </c:pt>
                <c:pt idx="41">
                  <c:v>0.23</c:v>
                </c:pt>
                <c:pt idx="42">
                  <c:v>0.21</c:v>
                </c:pt>
                <c:pt idx="43">
                  <c:v>0.16</c:v>
                </c:pt>
                <c:pt idx="44">
                  <c:v>0.16</c:v>
                </c:pt>
                <c:pt idx="45">
                  <c:v>0.4</c:v>
                </c:pt>
                <c:pt idx="46">
                  <c:v>0.3</c:v>
                </c:pt>
                <c:pt idx="47">
                  <c:v>0.08</c:v>
                </c:pt>
                <c:pt idx="48">
                  <c:v>2.0699999999999998</c:v>
                </c:pt>
                <c:pt idx="49">
                  <c:v>0.86</c:v>
                </c:pt>
                <c:pt idx="50">
                  <c:v>0.32</c:v>
                </c:pt>
                <c:pt idx="51">
                  <c:v>0.99</c:v>
                </c:pt>
                <c:pt idx="52">
                  <c:v>0.68</c:v>
                </c:pt>
                <c:pt idx="53">
                  <c:v>0.49</c:v>
                </c:pt>
                <c:pt idx="54">
                  <c:v>1.46</c:v>
                </c:pt>
              </c:numCache>
            </c:numRef>
          </c:xVal>
          <c:yVal>
            <c:numRef>
              <c:f>Sheet1!$B$2:$B$56</c:f>
              <c:numCache>
                <c:formatCode>0.00</c:formatCode>
                <c:ptCount val="55"/>
                <c:pt idx="0">
                  <c:v>0.26</c:v>
                </c:pt>
                <c:pt idx="1">
                  <c:v>0.38</c:v>
                </c:pt>
                <c:pt idx="2">
                  <c:v>0.33</c:v>
                </c:pt>
                <c:pt idx="3">
                  <c:v>0.04</c:v>
                </c:pt>
                <c:pt idx="4">
                  <c:v>0.18</c:v>
                </c:pt>
                <c:pt idx="5">
                  <c:v>0.23</c:v>
                </c:pt>
                <c:pt idx="6">
                  <c:v>0.53</c:v>
                </c:pt>
                <c:pt idx="7">
                  <c:v>0.06</c:v>
                </c:pt>
                <c:pt idx="8">
                  <c:v>0.1</c:v>
                </c:pt>
                <c:pt idx="9">
                  <c:v>0.37</c:v>
                </c:pt>
                <c:pt idx="10">
                  <c:v>0.2</c:v>
                </c:pt>
                <c:pt idx="11">
                  <c:v>0.49</c:v>
                </c:pt>
                <c:pt idx="12">
                  <c:v>0.09</c:v>
                </c:pt>
                <c:pt idx="13">
                  <c:v>0.2</c:v>
                </c:pt>
                <c:pt idx="14">
                  <c:v>0.06</c:v>
                </c:pt>
                <c:pt idx="15">
                  <c:v>0.19</c:v>
                </c:pt>
                <c:pt idx="16">
                  <c:v>0.56999999999999995</c:v>
                </c:pt>
                <c:pt idx="17">
                  <c:v>0.41</c:v>
                </c:pt>
                <c:pt idx="18">
                  <c:v>0.05</c:v>
                </c:pt>
                <c:pt idx="19">
                  <c:v>0.75</c:v>
                </c:pt>
                <c:pt idx="20">
                  <c:v>0.47</c:v>
                </c:pt>
                <c:pt idx="21">
                  <c:v>0.19</c:v>
                </c:pt>
                <c:pt idx="22">
                  <c:v>0.7</c:v>
                </c:pt>
                <c:pt idx="23">
                  <c:v>0.63</c:v>
                </c:pt>
                <c:pt idx="24">
                  <c:v>0.21</c:v>
                </c:pt>
                <c:pt idx="25">
                  <c:v>0.51</c:v>
                </c:pt>
                <c:pt idx="26">
                  <c:v>0.33</c:v>
                </c:pt>
                <c:pt idx="27">
                  <c:v>0.1</c:v>
                </c:pt>
                <c:pt idx="28">
                  <c:v>0.25</c:v>
                </c:pt>
                <c:pt idx="29">
                  <c:v>0.62</c:v>
                </c:pt>
                <c:pt idx="30">
                  <c:v>0.5</c:v>
                </c:pt>
                <c:pt idx="31">
                  <c:v>0.5</c:v>
                </c:pt>
                <c:pt idx="32">
                  <c:v>0.28999999999999998</c:v>
                </c:pt>
                <c:pt idx="33">
                  <c:v>0.67</c:v>
                </c:pt>
                <c:pt idx="34">
                  <c:v>0.23</c:v>
                </c:pt>
                <c:pt idx="35">
                  <c:v>0.77</c:v>
                </c:pt>
                <c:pt idx="36">
                  <c:v>0.1</c:v>
                </c:pt>
                <c:pt idx="37">
                  <c:v>0.36</c:v>
                </c:pt>
                <c:pt idx="38">
                  <c:v>0.32</c:v>
                </c:pt>
                <c:pt idx="39">
                  <c:v>0.28999999999999998</c:v>
                </c:pt>
                <c:pt idx="40">
                  <c:v>0.06</c:v>
                </c:pt>
                <c:pt idx="41">
                  <c:v>0.23</c:v>
                </c:pt>
                <c:pt idx="42">
                  <c:v>0.21</c:v>
                </c:pt>
                <c:pt idx="43">
                  <c:v>0.14000000000000001</c:v>
                </c:pt>
                <c:pt idx="44">
                  <c:v>0.11</c:v>
                </c:pt>
                <c:pt idx="45">
                  <c:v>0.25</c:v>
                </c:pt>
                <c:pt idx="46">
                  <c:v>0.24</c:v>
                </c:pt>
                <c:pt idx="47">
                  <c:v>0.08</c:v>
                </c:pt>
                <c:pt idx="48">
                  <c:v>0.75</c:v>
                </c:pt>
                <c:pt idx="49">
                  <c:v>0.67</c:v>
                </c:pt>
                <c:pt idx="50">
                  <c:v>0.21</c:v>
                </c:pt>
                <c:pt idx="51">
                  <c:v>0.6</c:v>
                </c:pt>
                <c:pt idx="52">
                  <c:v>0.51</c:v>
                </c:pt>
                <c:pt idx="53">
                  <c:v>0.3</c:v>
                </c:pt>
                <c:pt idx="54">
                  <c:v>0.75</c:v>
                </c:pt>
              </c:numCache>
            </c:numRef>
          </c:yVal>
          <c:smooth val="0"/>
          <c:extLst>
            <c:ext xmlns:c16="http://schemas.microsoft.com/office/drawing/2014/chart" uri="{C3380CC4-5D6E-409C-BE32-E72D297353CC}">
              <c16:uniqueId val="{00000000-1170-48F7-AFFF-DE12CEAA59C1}"/>
            </c:ext>
          </c:extLst>
        </c:ser>
        <c:dLbls>
          <c:showLegendKey val="0"/>
          <c:showVal val="0"/>
          <c:showCatName val="0"/>
          <c:showSerName val="0"/>
          <c:showPercent val="0"/>
          <c:showBubbleSize val="0"/>
        </c:dLbls>
        <c:axId val="540739280"/>
        <c:axId val="540742808"/>
      </c:scatterChart>
      <c:valAx>
        <c:axId val="540739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MPOS positive rate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742808"/>
        <c:crosses val="autoZero"/>
        <c:crossBetween val="midCat"/>
      </c:valAx>
      <c:valAx>
        <c:axId val="540742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CARO positive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7392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0" i="0" u="sng" baseline="0" dirty="0">
                <a:effectLst/>
              </a:rPr>
              <a:t>Figure 1b: Comparison of negative ratings on 55 videos using MPOS and CARO</a:t>
            </a:r>
            <a:endParaRPr lang="en-GB" sz="1800" b="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Newnegrate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Sheet1!$A$2:$A$56</c:f>
              <c:numCache>
                <c:formatCode>0.00</c:formatCode>
                <c:ptCount val="55"/>
                <c:pt idx="0">
                  <c:v>0</c:v>
                </c:pt>
                <c:pt idx="1">
                  <c:v>0.12</c:v>
                </c:pt>
                <c:pt idx="2">
                  <c:v>0.43</c:v>
                </c:pt>
                <c:pt idx="3">
                  <c:v>0.03</c:v>
                </c:pt>
                <c:pt idx="4">
                  <c:v>7.0000000000000007E-2</c:v>
                </c:pt>
                <c:pt idx="5">
                  <c:v>0.13</c:v>
                </c:pt>
                <c:pt idx="6">
                  <c:v>0</c:v>
                </c:pt>
                <c:pt idx="7">
                  <c:v>0.03</c:v>
                </c:pt>
                <c:pt idx="8">
                  <c:v>0.05</c:v>
                </c:pt>
                <c:pt idx="9">
                  <c:v>0.02</c:v>
                </c:pt>
                <c:pt idx="10">
                  <c:v>0</c:v>
                </c:pt>
                <c:pt idx="11">
                  <c:v>0.02</c:v>
                </c:pt>
                <c:pt idx="12">
                  <c:v>0.21</c:v>
                </c:pt>
                <c:pt idx="13">
                  <c:v>0.03</c:v>
                </c:pt>
                <c:pt idx="14">
                  <c:v>0</c:v>
                </c:pt>
                <c:pt idx="15">
                  <c:v>7.0000000000000007E-2</c:v>
                </c:pt>
                <c:pt idx="16">
                  <c:v>0</c:v>
                </c:pt>
                <c:pt idx="17">
                  <c:v>0.03</c:v>
                </c:pt>
                <c:pt idx="18">
                  <c:v>0.02</c:v>
                </c:pt>
                <c:pt idx="19">
                  <c:v>0</c:v>
                </c:pt>
                <c:pt idx="20">
                  <c:v>0.32</c:v>
                </c:pt>
                <c:pt idx="21">
                  <c:v>0.15</c:v>
                </c:pt>
                <c:pt idx="22">
                  <c:v>7.0000000000000007E-2</c:v>
                </c:pt>
                <c:pt idx="23">
                  <c:v>0</c:v>
                </c:pt>
                <c:pt idx="24">
                  <c:v>0.1</c:v>
                </c:pt>
                <c:pt idx="25">
                  <c:v>0.09</c:v>
                </c:pt>
                <c:pt idx="26">
                  <c:v>0.44</c:v>
                </c:pt>
                <c:pt idx="27">
                  <c:v>0.1</c:v>
                </c:pt>
                <c:pt idx="28">
                  <c:v>0</c:v>
                </c:pt>
                <c:pt idx="29">
                  <c:v>0.25</c:v>
                </c:pt>
                <c:pt idx="30">
                  <c:v>0.13</c:v>
                </c:pt>
                <c:pt idx="31">
                  <c:v>0.37</c:v>
                </c:pt>
                <c:pt idx="32">
                  <c:v>0</c:v>
                </c:pt>
                <c:pt idx="33">
                  <c:v>0</c:v>
                </c:pt>
                <c:pt idx="34">
                  <c:v>0.03</c:v>
                </c:pt>
                <c:pt idx="35">
                  <c:v>0</c:v>
                </c:pt>
                <c:pt idx="36">
                  <c:v>0</c:v>
                </c:pt>
                <c:pt idx="37">
                  <c:v>0.02</c:v>
                </c:pt>
                <c:pt idx="38">
                  <c:v>0.06</c:v>
                </c:pt>
                <c:pt idx="39">
                  <c:v>0.03</c:v>
                </c:pt>
                <c:pt idx="40">
                  <c:v>0</c:v>
                </c:pt>
                <c:pt idx="41">
                  <c:v>0</c:v>
                </c:pt>
                <c:pt idx="42">
                  <c:v>0.24</c:v>
                </c:pt>
                <c:pt idx="43">
                  <c:v>0.27</c:v>
                </c:pt>
                <c:pt idx="44">
                  <c:v>0.06</c:v>
                </c:pt>
                <c:pt idx="45">
                  <c:v>0</c:v>
                </c:pt>
                <c:pt idx="46">
                  <c:v>0</c:v>
                </c:pt>
                <c:pt idx="47">
                  <c:v>0.04</c:v>
                </c:pt>
                <c:pt idx="48">
                  <c:v>0.01</c:v>
                </c:pt>
                <c:pt idx="49">
                  <c:v>0.01</c:v>
                </c:pt>
                <c:pt idx="50">
                  <c:v>0.19</c:v>
                </c:pt>
                <c:pt idx="51">
                  <c:v>0.05</c:v>
                </c:pt>
                <c:pt idx="52">
                  <c:v>0.4</c:v>
                </c:pt>
                <c:pt idx="53">
                  <c:v>0.43</c:v>
                </c:pt>
                <c:pt idx="54">
                  <c:v>0.04</c:v>
                </c:pt>
              </c:numCache>
            </c:numRef>
          </c:xVal>
          <c:yVal>
            <c:numRef>
              <c:f>Sheet1!$B$2:$B$56</c:f>
              <c:numCache>
                <c:formatCode>0.00</c:formatCode>
                <c:ptCount val="55"/>
                <c:pt idx="0">
                  <c:v>0</c:v>
                </c:pt>
                <c:pt idx="1">
                  <c:v>0.04</c:v>
                </c:pt>
                <c:pt idx="2">
                  <c:v>0.14000000000000001</c:v>
                </c:pt>
                <c:pt idx="3">
                  <c:v>0.02</c:v>
                </c:pt>
                <c:pt idx="4">
                  <c:v>0.04</c:v>
                </c:pt>
                <c:pt idx="5">
                  <c:v>0.1</c:v>
                </c:pt>
                <c:pt idx="6">
                  <c:v>0</c:v>
                </c:pt>
                <c:pt idx="7">
                  <c:v>0.02</c:v>
                </c:pt>
                <c:pt idx="8">
                  <c:v>0.05</c:v>
                </c:pt>
                <c:pt idx="9">
                  <c:v>0.02</c:v>
                </c:pt>
                <c:pt idx="10">
                  <c:v>0</c:v>
                </c:pt>
                <c:pt idx="11">
                  <c:v>0.02</c:v>
                </c:pt>
                <c:pt idx="12">
                  <c:v>0.19</c:v>
                </c:pt>
                <c:pt idx="13">
                  <c:v>0.03</c:v>
                </c:pt>
                <c:pt idx="14">
                  <c:v>0</c:v>
                </c:pt>
                <c:pt idx="15">
                  <c:v>0.05</c:v>
                </c:pt>
                <c:pt idx="16">
                  <c:v>0</c:v>
                </c:pt>
                <c:pt idx="17">
                  <c:v>0.03</c:v>
                </c:pt>
                <c:pt idx="18">
                  <c:v>0.04</c:v>
                </c:pt>
                <c:pt idx="19">
                  <c:v>0</c:v>
                </c:pt>
                <c:pt idx="20">
                  <c:v>0.17</c:v>
                </c:pt>
                <c:pt idx="21">
                  <c:v>0.09</c:v>
                </c:pt>
                <c:pt idx="22">
                  <c:v>7.0000000000000007E-2</c:v>
                </c:pt>
                <c:pt idx="23">
                  <c:v>0</c:v>
                </c:pt>
                <c:pt idx="24">
                  <c:v>0.1</c:v>
                </c:pt>
                <c:pt idx="25">
                  <c:v>0.08</c:v>
                </c:pt>
                <c:pt idx="26">
                  <c:v>0.21</c:v>
                </c:pt>
                <c:pt idx="27">
                  <c:v>0.1</c:v>
                </c:pt>
                <c:pt idx="28">
                  <c:v>0</c:v>
                </c:pt>
                <c:pt idx="29">
                  <c:v>0.25</c:v>
                </c:pt>
                <c:pt idx="30">
                  <c:v>7.0000000000000007E-2</c:v>
                </c:pt>
                <c:pt idx="31">
                  <c:v>0.12</c:v>
                </c:pt>
                <c:pt idx="32">
                  <c:v>0</c:v>
                </c:pt>
                <c:pt idx="33">
                  <c:v>0</c:v>
                </c:pt>
                <c:pt idx="34">
                  <c:v>0.03</c:v>
                </c:pt>
                <c:pt idx="35">
                  <c:v>0</c:v>
                </c:pt>
                <c:pt idx="36">
                  <c:v>0</c:v>
                </c:pt>
                <c:pt idx="37">
                  <c:v>0.02</c:v>
                </c:pt>
                <c:pt idx="38">
                  <c:v>0.06</c:v>
                </c:pt>
                <c:pt idx="39">
                  <c:v>0.03</c:v>
                </c:pt>
                <c:pt idx="40">
                  <c:v>0</c:v>
                </c:pt>
                <c:pt idx="41">
                  <c:v>0</c:v>
                </c:pt>
                <c:pt idx="42">
                  <c:v>0.16</c:v>
                </c:pt>
                <c:pt idx="43">
                  <c:v>0.18</c:v>
                </c:pt>
                <c:pt idx="44">
                  <c:v>0.06</c:v>
                </c:pt>
                <c:pt idx="45">
                  <c:v>0</c:v>
                </c:pt>
                <c:pt idx="46">
                  <c:v>0</c:v>
                </c:pt>
                <c:pt idx="47">
                  <c:v>0.04</c:v>
                </c:pt>
                <c:pt idx="48">
                  <c:v>0.01</c:v>
                </c:pt>
                <c:pt idx="49">
                  <c:v>0.01</c:v>
                </c:pt>
                <c:pt idx="50">
                  <c:v>0.14000000000000001</c:v>
                </c:pt>
                <c:pt idx="51">
                  <c:v>0.04</c:v>
                </c:pt>
                <c:pt idx="52">
                  <c:v>0.23</c:v>
                </c:pt>
                <c:pt idx="53">
                  <c:v>0.32</c:v>
                </c:pt>
                <c:pt idx="54">
                  <c:v>0.04</c:v>
                </c:pt>
              </c:numCache>
            </c:numRef>
          </c:yVal>
          <c:smooth val="0"/>
          <c:extLst>
            <c:ext xmlns:c16="http://schemas.microsoft.com/office/drawing/2014/chart" uri="{C3380CC4-5D6E-409C-BE32-E72D297353CC}">
              <c16:uniqueId val="{00000000-387F-49D4-9D45-245E3AEB47AE}"/>
            </c:ext>
          </c:extLst>
        </c:ser>
        <c:dLbls>
          <c:showLegendKey val="0"/>
          <c:showVal val="0"/>
          <c:showCatName val="0"/>
          <c:showSerName val="0"/>
          <c:showPercent val="0"/>
          <c:showBubbleSize val="0"/>
        </c:dLbls>
        <c:axId val="540749080"/>
        <c:axId val="540749472"/>
      </c:scatterChart>
      <c:valAx>
        <c:axId val="540749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MPOS negative rate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749472"/>
        <c:crosses val="autoZero"/>
        <c:crossBetween val="midCat"/>
      </c:valAx>
      <c:valAx>
        <c:axId val="540749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CARO negative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749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D9FCD-2A2B-425C-94BC-46C7EA1282FF}" type="datetimeFigureOut">
              <a:rPr lang="en-GB" smtClean="0"/>
              <a:t>03/09/2019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9769C-9466-4EA2-8779-E77262AE1EA6}" type="slidenum">
              <a:rPr lang="en-GB" smtClean="0"/>
              <a:t>‹#›</a:t>
            </a:fld>
            <a:endParaRPr lang="en-GB"/>
          </a:p>
        </p:txBody>
      </p:sp>
    </p:spTree>
    <p:extLst>
      <p:ext uri="{BB962C8B-B14F-4D97-AF65-F5344CB8AC3E}">
        <p14:creationId xmlns:p14="http://schemas.microsoft.com/office/powerpoint/2010/main" val="377006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image.ku.dk/lightbox/211/13407586855728741badb20/" TargetMode="Externa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4A078FB-D5B1-489C-8909-F4DFC485ECAD}" type="datetimeFigureOut">
              <a:rPr lang="en-GB" smtClean="0"/>
              <a:t>03/09/2019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1F512D3-BD0A-4AEB-84A7-8B9144BF5AF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A078FB-D5B1-489C-8909-F4DFC485ECAD}"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A078FB-D5B1-489C-8909-F4DFC485ECAD}"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685800" rtl="0" eaLnBrk="1" fontAlgn="base" latinLnBrk="0" hangingPunct="1">
              <a:spcBef>
                <a:spcPct val="0"/>
              </a:spcBef>
              <a:spcAft>
                <a:spcPct val="0"/>
              </a:spcAft>
              <a:buNone/>
              <a:defRPr lang="en-US" sz="375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100">
                <a:solidFill>
                  <a:schemeClr val="tx1"/>
                </a:solidFill>
                <a:latin typeface="Calibri Light" panose="020F03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73033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2998800"/>
            <a:ext cx="8437327" cy="1728000"/>
          </a:xfrm>
        </p:spPr>
        <p:txBody>
          <a:bodyPr anchor="t">
            <a:normAutofit/>
          </a:bodyPr>
          <a:lstStyle>
            <a:lvl1pPr algn="l">
              <a:defRPr sz="27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7665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27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2"/>
            <a:ext cx="6170400" cy="4030133"/>
          </a:xfrm>
        </p:spPr>
        <p:txBody>
          <a:bodyPr/>
          <a:lstStyle>
            <a:lvl1pPr marL="0" indent="0">
              <a:buNone/>
              <a:defRPr baseline="0"/>
            </a:lvl1pPr>
            <a:lvl2pPr marL="457189" indent="0">
              <a:buNone/>
              <a:defRPr/>
            </a:lvl2pPr>
            <a:lvl3pPr marL="914378" indent="0">
              <a:buNone/>
              <a:defRPr/>
            </a:lvl3pPr>
            <a:lvl4pPr marL="1371566" indent="0">
              <a:buNone/>
              <a:defRPr/>
            </a:lvl4pPr>
            <a:lvl5pPr marL="1828754"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13984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5" cy="1728000"/>
          </a:xfrm>
        </p:spPr>
        <p:txBody>
          <a:bodyPr anchor="t">
            <a:normAutofit/>
          </a:bodyPr>
          <a:lstStyle>
            <a:lvl1pPr algn="l">
              <a:defRPr sz="27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424705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27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2"/>
            <a:ext cx="6170400" cy="4030133"/>
          </a:xfrm>
        </p:spPr>
        <p:txBody>
          <a:bodyPr/>
          <a:lstStyle>
            <a:lvl1pPr marL="0" indent="0">
              <a:buNone/>
              <a:defRPr baseline="0"/>
            </a:lvl1pPr>
            <a:lvl2pPr marL="457189" indent="0">
              <a:buNone/>
              <a:defRPr/>
            </a:lvl2pPr>
            <a:lvl3pPr marL="914378" indent="0">
              <a:buNone/>
              <a:defRPr/>
            </a:lvl3pPr>
            <a:lvl4pPr marL="1371566" indent="0">
              <a:buNone/>
              <a:defRPr/>
            </a:lvl4pPr>
            <a:lvl5pPr marL="1828754"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116081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5" cy="1728000"/>
          </a:xfrm>
        </p:spPr>
        <p:txBody>
          <a:bodyPr anchor="t">
            <a:normAutofit/>
          </a:bodyPr>
          <a:lstStyle>
            <a:lvl1pPr algn="l">
              <a:defRPr sz="27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178267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27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2"/>
            <a:ext cx="6170400" cy="4030133"/>
          </a:xfrm>
        </p:spPr>
        <p:txBody>
          <a:bodyPr/>
          <a:lstStyle>
            <a:lvl1pPr marL="0" indent="0">
              <a:buNone/>
              <a:defRPr baseline="0"/>
            </a:lvl1pPr>
            <a:lvl2pPr marL="457189" indent="0">
              <a:buNone/>
              <a:defRPr/>
            </a:lvl2pPr>
            <a:lvl3pPr marL="914378" indent="0">
              <a:buNone/>
              <a:defRPr/>
            </a:lvl3pPr>
            <a:lvl4pPr marL="1371566" indent="0">
              <a:buNone/>
              <a:defRPr/>
            </a:lvl4pPr>
            <a:lvl5pPr marL="1828754"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217418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5" cy="1728000"/>
          </a:xfrm>
        </p:spPr>
        <p:txBody>
          <a:bodyPr anchor="t">
            <a:normAutofit/>
          </a:bodyPr>
          <a:lstStyle>
            <a:lvl1pPr algn="l">
              <a:defRPr sz="27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208730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A078FB-D5B1-489C-8909-F4DFC485ECAD}"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27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2"/>
            <a:ext cx="6170400" cy="4030133"/>
          </a:xfrm>
        </p:spPr>
        <p:txBody>
          <a:bodyPr/>
          <a:lstStyle>
            <a:lvl1pPr marL="0" indent="0">
              <a:buNone/>
              <a:defRPr baseline="0"/>
            </a:lvl1pPr>
            <a:lvl2pPr marL="457189" indent="0">
              <a:buNone/>
              <a:defRPr/>
            </a:lvl2pPr>
            <a:lvl3pPr marL="914378" indent="0">
              <a:buNone/>
              <a:defRPr/>
            </a:lvl3pPr>
            <a:lvl4pPr marL="1371566" indent="0">
              <a:buNone/>
              <a:defRPr/>
            </a:lvl4pPr>
            <a:lvl5pPr marL="1828754"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400067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35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7" y="6319840"/>
            <a:ext cx="4343243" cy="395861"/>
          </a:xfrm>
        </p:spPr>
        <p:txBody>
          <a:bodyPr>
            <a:normAutofit/>
          </a:bodyPr>
          <a:lstStyle>
            <a:lvl1pPr marL="0" indent="0" algn="r">
              <a:buNone/>
              <a:defRPr sz="135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12500185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1"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35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7" y="6319840"/>
            <a:ext cx="4343243" cy="395861"/>
          </a:xfrm>
        </p:spPr>
        <p:txBody>
          <a:bodyPr>
            <a:normAutofit/>
          </a:bodyPr>
          <a:lstStyle>
            <a:lvl1pPr marL="0" indent="0" algn="r">
              <a:buNone/>
              <a:defRPr sz="1350" i="0" baseline="0">
                <a:solidFill>
                  <a:srgbClr val="59155F"/>
                </a:solidFill>
                <a:latin typeface="+mn-lt"/>
              </a:defRPr>
            </a:lvl1pPr>
          </a:lstStyle>
          <a:p>
            <a:pPr lvl="0"/>
            <a:r>
              <a:rPr lang="en-US" dirty="0"/>
              <a:t>www.abdn.ac.uk</a:t>
            </a:r>
            <a:endParaRPr lang="en-GB"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07724113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35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7" y="6319840"/>
            <a:ext cx="4343243" cy="395861"/>
          </a:xfrm>
        </p:spPr>
        <p:txBody>
          <a:bodyPr>
            <a:normAutofit/>
          </a:bodyPr>
          <a:lstStyle>
            <a:lvl1pPr marL="0" indent="0" algn="r">
              <a:buNone/>
              <a:defRPr sz="135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21679975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35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7" y="6319840"/>
            <a:ext cx="4343243" cy="395861"/>
          </a:xfrm>
        </p:spPr>
        <p:txBody>
          <a:bodyPr>
            <a:normAutofit/>
          </a:bodyPr>
          <a:lstStyle>
            <a:lvl1pPr marL="0" indent="0" algn="r">
              <a:buNone/>
              <a:defRPr sz="1350" i="0" baseline="0">
                <a:solidFill>
                  <a:srgbClr val="59155F"/>
                </a:solidFill>
                <a:latin typeface="+mn-lt"/>
              </a:defRPr>
            </a:lvl1pPr>
          </a:lstStyle>
          <a:p>
            <a:pPr lvl="0"/>
            <a:r>
              <a:rPr lang="en-US" dirty="0"/>
              <a:t>www.abdn.ac.uk</a:t>
            </a:r>
            <a:endParaRPr lang="en-GB"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7788919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Tree>
    <p:extLst>
      <p:ext uri="{BB962C8B-B14F-4D97-AF65-F5344CB8AC3E}">
        <p14:creationId xmlns:p14="http://schemas.microsoft.com/office/powerpoint/2010/main" val="1205370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920077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Tree>
    <p:extLst>
      <p:ext uri="{BB962C8B-B14F-4D97-AF65-F5344CB8AC3E}">
        <p14:creationId xmlns:p14="http://schemas.microsoft.com/office/powerpoint/2010/main" val="326922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32075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Subject</a:t>
            </a:r>
            <a:endParaRPr lang="en-GB" dirty="0"/>
          </a:p>
        </p:txBody>
      </p:sp>
      <p:sp>
        <p:nvSpPr>
          <p:cNvPr id="8" name="Text Placeholder 7"/>
          <p:cNvSpPr>
            <a:spLocks noGrp="1"/>
          </p:cNvSpPr>
          <p:nvPr>
            <p:ph type="body" sz="quarter" idx="10"/>
          </p:nvPr>
        </p:nvSpPr>
        <p:spPr>
          <a:xfrm>
            <a:off x="500063" y="1411200"/>
            <a:ext cx="11142663"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906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A078FB-D5B1-489C-8909-F4DFC485ECAD}"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F512D3-BD0A-4AEB-84A7-8B9144BF5AF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6"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800000"/>
              </a:solidFill>
            </a:endParaRPr>
          </a:p>
        </p:txBody>
      </p:sp>
      <p:sp>
        <p:nvSpPr>
          <p:cNvPr id="16" name="Oval 15"/>
          <p:cNvSpPr/>
          <p:nvPr userDrawn="1"/>
        </p:nvSpPr>
        <p:spPr>
          <a:xfrm>
            <a:off x="7976880"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800000"/>
              </a:solidFill>
            </a:endParaRPr>
          </a:p>
        </p:txBody>
      </p:sp>
      <p:sp>
        <p:nvSpPr>
          <p:cNvPr id="7" name="Oval 6"/>
          <p:cNvSpPr/>
          <p:nvPr userDrawn="1"/>
        </p:nvSpPr>
        <p:spPr>
          <a:xfrm>
            <a:off x="591138" y="676802"/>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2100" i="1" dirty="0">
                <a:solidFill>
                  <a:srgbClr val="D09B1A"/>
                </a:solidFill>
                <a:latin typeface="Cambria" panose="02040503050406030204" pitchFamily="18" charset="0"/>
              </a:rPr>
              <a:t>Transforming the world</a:t>
            </a:r>
            <a:br>
              <a:rPr lang="en-US" sz="2100" i="1" dirty="0">
                <a:solidFill>
                  <a:srgbClr val="D09B1A"/>
                </a:solidFill>
                <a:latin typeface="Cambria" panose="02040503050406030204" pitchFamily="18" charset="0"/>
              </a:rPr>
            </a:br>
            <a:r>
              <a:rPr lang="en-US" sz="2100" i="1" dirty="0">
                <a:solidFill>
                  <a:srgbClr val="D09B1A"/>
                </a:solidFill>
                <a:latin typeface="Cambria" panose="02040503050406030204" pitchFamily="18" charset="0"/>
              </a:rPr>
              <a:t>with greater knowledge</a:t>
            </a:r>
            <a:br>
              <a:rPr lang="en-US" sz="2100" i="1" dirty="0">
                <a:solidFill>
                  <a:srgbClr val="D09B1A"/>
                </a:solidFill>
                <a:latin typeface="Cambria" panose="02040503050406030204" pitchFamily="18" charset="0"/>
              </a:rPr>
            </a:br>
            <a:r>
              <a:rPr lang="en-US" sz="2100" i="1" dirty="0">
                <a:solidFill>
                  <a:srgbClr val="D09B1A"/>
                </a:solidFill>
                <a:latin typeface="Cambria" panose="02040503050406030204" pitchFamily="18" charset="0"/>
              </a:rPr>
              <a:t>and learning</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266194766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orient="horz" pos="368" userDrawn="1">
          <p15:clr>
            <a:srgbClr val="FBAE40"/>
          </p15:clr>
        </p15:guide>
        <p15:guide id="4" pos="968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6"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800000"/>
              </a:solidFill>
            </a:endParaRPr>
          </a:p>
        </p:txBody>
      </p:sp>
      <p:sp>
        <p:nvSpPr>
          <p:cNvPr id="16" name="Oval 15"/>
          <p:cNvSpPr/>
          <p:nvPr userDrawn="1"/>
        </p:nvSpPr>
        <p:spPr>
          <a:xfrm>
            <a:off x="7976880"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100" i="1" dirty="0">
                <a:solidFill>
                  <a:schemeClr val="accent2"/>
                </a:solidFill>
                <a:latin typeface="Cambria" panose="02040503050406030204" pitchFamily="18" charset="0"/>
              </a:rPr>
              <a:t>Click here to add text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17166918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orient="horz" pos="368" userDrawn="1">
          <p15:clr>
            <a:srgbClr val="FBAE40"/>
          </p15:clr>
        </p15:guide>
        <p15:guide id="4" pos="968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a:t>Presentation Title</a:t>
            </a:r>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if required</a:t>
            </a:r>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a:t>Date, if required</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379351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360447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196042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1291050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2391452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1490823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3047353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a:t>Section Title, if required</a:t>
            </a:r>
          </a:p>
        </p:txBody>
      </p:sp>
    </p:spTree>
    <p:extLst>
      <p:ext uri="{BB962C8B-B14F-4D97-AF65-F5344CB8AC3E}">
        <p14:creationId xmlns:p14="http://schemas.microsoft.com/office/powerpoint/2010/main" val="351978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A078FB-D5B1-489C-8909-F4DFC485ECAD}"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a:t>Section Title, if required</a:t>
            </a:r>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a:t>Additional content, if required</a:t>
            </a:r>
            <a:endParaRPr lang="en-GB" dirty="0"/>
          </a:p>
        </p:txBody>
      </p:sp>
    </p:spTree>
    <p:extLst>
      <p:ext uri="{BB962C8B-B14F-4D97-AF65-F5344CB8AC3E}">
        <p14:creationId xmlns:p14="http://schemas.microsoft.com/office/powerpoint/2010/main" val="2879992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2318461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4642594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spTree>
    <p:extLst>
      <p:ext uri="{BB962C8B-B14F-4D97-AF65-F5344CB8AC3E}">
        <p14:creationId xmlns:p14="http://schemas.microsoft.com/office/powerpoint/2010/main" val="14576053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idx="1"/>
          </p:nvPr>
        </p:nvSpPr>
        <p:spPr>
          <a:xfrm>
            <a:off x="500400" y="1411200"/>
            <a:ext cx="11142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a:t>www.abdn.ac.uk</a:t>
            </a:r>
            <a:endParaRPr lang="en-GB"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6216157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3342415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a:t>Subject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3412423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839631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a:t>Subject</a:t>
            </a:r>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035869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491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A078FB-D5B1-489C-8909-F4DFC485ECAD}" type="datetimeFigureOut">
              <a:rPr lang="en-GB" smtClean="0"/>
              <a:t>03/09/2019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en-US" sz="2800" i="1" dirty="0">
                <a:solidFill>
                  <a:srgbClr val="D09B1A"/>
                </a:solidFill>
                <a:latin typeface="Cambria" panose="02040503050406030204" pitchFamily="18" charset="0"/>
              </a:rPr>
              <a:t>Transforming the world</a:t>
            </a:r>
            <a:br>
              <a:rPr lang="en-US" sz="2800" i="1" dirty="0">
                <a:solidFill>
                  <a:srgbClr val="D09B1A"/>
                </a:solidFill>
                <a:latin typeface="Cambria" panose="02040503050406030204" pitchFamily="18" charset="0"/>
              </a:rPr>
            </a:br>
            <a:r>
              <a:rPr lang="en-US" sz="2800" i="1" dirty="0">
                <a:solidFill>
                  <a:srgbClr val="D09B1A"/>
                </a:solidFill>
                <a:latin typeface="Cambria" panose="02040503050406030204" pitchFamily="18" charset="0"/>
              </a:rPr>
              <a:t>with greater knowledge</a:t>
            </a:r>
            <a:br>
              <a:rPr lang="en-US" sz="2800" i="1" dirty="0">
                <a:solidFill>
                  <a:srgbClr val="D09B1A"/>
                </a:solidFill>
                <a:latin typeface="Cambria" panose="02040503050406030204" pitchFamily="18" charset="0"/>
              </a:rPr>
            </a:br>
            <a:r>
              <a:rPr lang="en-US" sz="2800" i="1" dirty="0">
                <a:solidFill>
                  <a:srgbClr val="D09B1A"/>
                </a:solidFill>
                <a:latin typeface="Cambria" panose="02040503050406030204" pitchFamily="18" charset="0"/>
              </a:rPr>
              <a:t>and learning</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4539110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a:solidFill>
                  <a:schemeClr val="accent2"/>
                </a:solidFill>
                <a:latin typeface="Cambria" panose="02040503050406030204" pitchFamily="18" charset="0"/>
              </a:rPr>
              <a:t>Click here to add text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0792128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r>
              <a:rPr lang="en-GB" dirty="0"/>
              <a:t> Click icon to </a:t>
            </a:r>
            <a:br>
              <a:rPr lang="en-GB" dirty="0"/>
            </a:br>
            <a:r>
              <a:rPr lang="en-GB" dirty="0"/>
              <a:t>insert image</a:t>
            </a:r>
          </a:p>
        </p:txBody>
      </p:sp>
      <p:sp>
        <p:nvSpPr>
          <p:cNvPr id="2" name="Titel 2"/>
          <p:cNvSpPr>
            <a:spLocks noGrp="1"/>
          </p:cNvSpPr>
          <p:nvPr>
            <p:ph type="ctrTitle"/>
          </p:nvPr>
        </p:nvSpPr>
        <p:spPr>
          <a:xfrm>
            <a:off x="1" y="691817"/>
            <a:ext cx="5959476" cy="5474035"/>
          </a:xfrm>
          <a:blipFill>
            <a:blip r:embed="rId3" cstate="email">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05F63992-81DD-4E59-90FA-74361159722F}"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11" name="Pladsholder til tekst 14"/>
          <p:cNvSpPr>
            <a:spLocks noGrp="1"/>
          </p:cNvSpPr>
          <p:nvPr>
            <p:ph type="body" sz="quarter" idx="13" hasCustomPrompt="1"/>
          </p:nvPr>
        </p:nvSpPr>
        <p:spPr>
          <a:xfrm>
            <a:off x="783167" y="4053600"/>
            <a:ext cx="4752445"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783167" y="3007287"/>
            <a:ext cx="4752445" cy="726435"/>
          </a:xfrm>
        </p:spPr>
        <p:txBody>
          <a:bodyPr rIns="0">
            <a:no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12" name="Titel 1"/>
          <p:cNvSpPr>
            <a:spLocks noGrp="1"/>
          </p:cNvSpPr>
          <p:nvPr>
            <p:ph type="body" sz="quarter" idx="15" hasCustomPrompt="1"/>
          </p:nvPr>
        </p:nvSpPr>
        <p:spPr>
          <a:xfrm>
            <a:off x="783167" y="1020201"/>
            <a:ext cx="4752445"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905466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4932000" tIns="360000" anchor="ctr" anchorCtr="0"/>
          <a:lstStyle>
            <a:lvl1pPr marL="0" indent="0" algn="l" defTabSz="685800" rtl="0" eaLnBrk="1" latinLnBrk="0" hangingPunct="1">
              <a:lnSpc>
                <a:spcPct val="90000"/>
              </a:lnSpc>
              <a:spcBef>
                <a:spcPts val="75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en-GB" dirty="0"/>
              <a:t> Click icon to </a:t>
            </a:r>
            <a:br>
              <a:rPr lang="en-GB" dirty="0"/>
            </a:br>
            <a:r>
              <a:rPr lang="en-GB" dirty="0"/>
              <a:t>insert image</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4BAEE1E-B5FD-4740-ACDA-6CAFC8D24650}"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1" y="2271092"/>
            <a:ext cx="5959476" cy="3895200"/>
          </a:xfrm>
          <a:blipFill>
            <a:blip r:embed="rId3" cstate="email">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26" name="Pladsholder til tekst 14"/>
          <p:cNvSpPr>
            <a:spLocks noGrp="1"/>
          </p:cNvSpPr>
          <p:nvPr>
            <p:ph type="body" sz="quarter" idx="13" hasCustomPrompt="1"/>
          </p:nvPr>
        </p:nvSpPr>
        <p:spPr>
          <a:xfrm>
            <a:off x="783166" y="4042705"/>
            <a:ext cx="4751233"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8" name="Titel 1"/>
          <p:cNvSpPr>
            <a:spLocks noGrp="1"/>
          </p:cNvSpPr>
          <p:nvPr>
            <p:ph type="body" sz="quarter" idx="15" hasCustomPrompt="1"/>
          </p:nvPr>
        </p:nvSpPr>
        <p:spPr>
          <a:xfrm>
            <a:off x="783164" y="2610941"/>
            <a:ext cx="4751235"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149980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cstate="email">
              <a:extLst>
                <a:ext uri="{28A0092B-C50C-407E-A947-70E740481C1C}">
                  <a14:useLocalDpi xmlns:a14="http://schemas.microsoft.com/office/drawing/2010/main"/>
                </a:ext>
              </a:extLst>
            </a:blip>
            <a:stretch>
              <a:fillRect/>
            </a:stretch>
          </a:blipFill>
        </p:spPr>
        <p:txBody>
          <a:bodyPr lIns="0" tIns="360000" rIns="4932000" anchor="ctr" anchorCtr="0"/>
          <a:lstStyle>
            <a:lvl1pPr marL="0" indent="0" algn="r">
              <a:buNone/>
              <a:defRPr sz="2400" baseline="0">
                <a:sym typeface="Wingdings" panose="05000000000000000000" pitchFamily="2" charset="2"/>
              </a:defRPr>
            </a:lvl1pPr>
          </a:lstStyle>
          <a:p>
            <a:br>
              <a:rPr lang="en-GB" dirty="0"/>
            </a:br>
            <a:r>
              <a:rPr lang="en-GB" dirty="0"/>
              <a:t>Click icon to </a:t>
            </a:r>
            <a:br>
              <a:rPr lang="en-GB" dirty="0"/>
            </a:br>
            <a:r>
              <a:rPr lang="en-GB" dirty="0"/>
              <a:t>insert image   </a:t>
            </a:r>
            <a:br>
              <a:rPr lang="en-GB" dirty="0"/>
            </a:br>
            <a:endParaRPr lang="en-GB" dirty="0"/>
          </a:p>
          <a:p>
            <a:r>
              <a:rPr lang="en-GB" dirty="0"/>
              <a:t> </a:t>
            </a:r>
          </a:p>
        </p:txBody>
      </p:sp>
      <p:sp>
        <p:nvSpPr>
          <p:cNvPr id="2" name="Titel 2"/>
          <p:cNvSpPr>
            <a:spLocks noGrp="1"/>
          </p:cNvSpPr>
          <p:nvPr>
            <p:ph type="ctrTitle"/>
          </p:nvPr>
        </p:nvSpPr>
        <p:spPr>
          <a:xfrm>
            <a:off x="6243637" y="691817"/>
            <a:ext cx="5948363" cy="5474035"/>
          </a:xfrm>
          <a:blipFill>
            <a:blip r:embed="rId3" cstate="email">
              <a:extLst>
                <a:ext uri="{28A0092B-C50C-407E-A947-70E740481C1C}">
                  <a14:useLocalDpi xmlns:a14="http://schemas.microsoft.com/office/drawing/2010/main"/>
                </a:ext>
              </a:extLst>
            </a:blip>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5EC0A1D8-3ABB-4543-BDE4-494CA30745CE}"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164"/>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164"/>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15" name="Pladsholder til tekst 14"/>
          <p:cNvSpPr>
            <a:spLocks noGrp="1"/>
          </p:cNvSpPr>
          <p:nvPr>
            <p:ph type="body" sz="quarter" idx="13" hasCustomPrompt="1"/>
          </p:nvPr>
        </p:nvSpPr>
        <p:spPr>
          <a:xfrm>
            <a:off x="6740997" y="4053600"/>
            <a:ext cx="4665723"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6740997" y="3007287"/>
            <a:ext cx="4665721" cy="726435"/>
          </a:xfrm>
        </p:spPr>
        <p:txBody>
          <a:bodyPr rIns="0">
            <a:noAutofit/>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10" name="Titel 1"/>
          <p:cNvSpPr>
            <a:spLocks noGrp="1"/>
          </p:cNvSpPr>
          <p:nvPr>
            <p:ph type="body" sz="quarter" idx="15" hasCustomPrompt="1"/>
          </p:nvPr>
        </p:nvSpPr>
        <p:spPr>
          <a:xfrm>
            <a:off x="6740997" y="1020201"/>
            <a:ext cx="4682655"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679249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0" tIns="360000" rIns="4932000" anchor="ctr" anchorCtr="0"/>
          <a:lstStyle>
            <a:lvl1pPr marL="0" indent="0" algn="r">
              <a:buNone/>
              <a:defRPr sz="2400" baseline="0">
                <a:solidFill>
                  <a:schemeClr val="bg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228DFFFC-8FEB-49C6-9D0D-E0BD92A86F5F}"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6243637" y="2271092"/>
            <a:ext cx="5948363" cy="3895200"/>
          </a:xfrm>
          <a:blipFill>
            <a:blip r:embed="rId3" cstate="email">
              <a:extLst>
                <a:ext uri="{28A0092B-C50C-407E-A947-70E740481C1C}">
                  <a14:useLocalDpi xmlns:a14="http://schemas.microsoft.com/office/drawing/2010/main"/>
                </a:ext>
              </a:extLst>
            </a:blip>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9" name="Pladsholder til tekst 14"/>
          <p:cNvSpPr>
            <a:spLocks noGrp="1"/>
          </p:cNvSpPr>
          <p:nvPr>
            <p:ph type="body" sz="quarter" idx="13" hasCustomPrompt="1"/>
          </p:nvPr>
        </p:nvSpPr>
        <p:spPr>
          <a:xfrm>
            <a:off x="6739202" y="4053600"/>
            <a:ext cx="4667517"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8" name="Titel 1"/>
          <p:cNvSpPr>
            <a:spLocks noGrp="1"/>
          </p:cNvSpPr>
          <p:nvPr>
            <p:ph type="body" sz="quarter" idx="15" hasCustomPrompt="1"/>
          </p:nvPr>
        </p:nvSpPr>
        <p:spPr>
          <a:xfrm>
            <a:off x="6739202" y="2610941"/>
            <a:ext cx="4684449"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845092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prstClr val="white"/>
              </a:solidFill>
            </a:endParaRPr>
          </a:p>
        </p:txBody>
      </p:sp>
      <p:pic>
        <p:nvPicPr>
          <p:cNvPr id="10"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1661"/>
          <a:stretch/>
        </p:blipFill>
        <p:spPr>
          <a:xfrm>
            <a:off x="-1017763" y="0"/>
            <a:ext cx="13209764"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FA633E42-BD66-4E16-AB4B-D4F73B67BBBB}"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1" y="691817"/>
            <a:ext cx="5959476" cy="5474035"/>
          </a:xfrm>
          <a:blipFill>
            <a:blip r:embed="rId3" cstate="email">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37" name="Undertitel 2"/>
          <p:cNvSpPr>
            <a:spLocks noGrp="1"/>
          </p:cNvSpPr>
          <p:nvPr>
            <p:ph type="subTitle" idx="1" hasCustomPrompt="1"/>
          </p:nvPr>
        </p:nvSpPr>
        <p:spPr>
          <a:xfrm>
            <a:off x="783167" y="3007287"/>
            <a:ext cx="4752445" cy="726435"/>
          </a:xfrm>
        </p:spPr>
        <p:txBody>
          <a:bodyPr rIns="0">
            <a:no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38" name="Pladsholder til tekst 14"/>
          <p:cNvSpPr>
            <a:spLocks noGrp="1"/>
          </p:cNvSpPr>
          <p:nvPr>
            <p:ph type="body" sz="quarter" idx="13" hasCustomPrompt="1"/>
          </p:nvPr>
        </p:nvSpPr>
        <p:spPr>
          <a:xfrm>
            <a:off x="783167" y="4053600"/>
            <a:ext cx="4752445"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783167" y="1020201"/>
            <a:ext cx="4752445"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1410066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1"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prstClr val="white"/>
              </a:solidFill>
            </a:endParaRPr>
          </a:p>
        </p:txBody>
      </p:sp>
      <p:pic>
        <p:nvPicPr>
          <p:cNvPr id="10"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1661"/>
          <a:stretch/>
        </p:blipFill>
        <p:spPr>
          <a:xfrm>
            <a:off x="-1017763" y="0"/>
            <a:ext cx="13209764"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0A47663-4FC2-4F88-9BD5-092FD898EE9B}" type="datetime1">
              <a:rPr lang="en-GB" smtClean="0">
                <a:solidFill>
                  <a:prstClr val="white"/>
                </a:solidFill>
              </a:rPr>
              <a:pPr/>
              <a:t>03/09/2019</a:t>
            </a:fld>
            <a:endParaRPr lang="en-GB" dirty="0">
              <a:solidFill>
                <a:prstClr val="white"/>
              </a:solidFill>
            </a:endParaRPr>
          </a:p>
        </p:txBody>
      </p:sp>
      <p:sp>
        <p:nvSpPr>
          <p:cNvPr id="5" name="Pladsholder til sidefod 4"/>
          <p:cNvSpPr>
            <a:spLocks noGrp="1"/>
          </p:cNvSpPr>
          <p:nvPr>
            <p:ph type="ftr" sz="quarter" idx="11"/>
          </p:nvPr>
        </p:nvSpPr>
        <p:spPr>
          <a:xfrm>
            <a:off x="3236495" y="-385200"/>
            <a:ext cx="6981163" cy="176797"/>
          </a:xfrm>
        </p:spPr>
        <p:txBody>
          <a:bodyPr/>
          <a:lstStyle>
            <a:lvl1pPr>
              <a:defRPr sz="100">
                <a:solidFill>
                  <a:schemeClr val="bg1"/>
                </a:solidFill>
              </a:defRPr>
            </a:lvl1pPr>
          </a:lstStyle>
          <a:p>
            <a:endParaRPr lang="en-GB" dirty="0">
              <a:solidFill>
                <a:prstClr val="white"/>
              </a:solidFill>
            </a:endParaRPr>
          </a:p>
        </p:txBody>
      </p:sp>
      <p:sp>
        <p:nvSpPr>
          <p:cNvPr id="6" name="Pladsholder til slidenummer 5"/>
          <p:cNvSpPr>
            <a:spLocks noGrp="1"/>
          </p:cNvSpPr>
          <p:nvPr>
            <p:ph type="sldNum" sz="quarter" idx="12"/>
          </p:nvPr>
        </p:nvSpPr>
        <p:spPr>
          <a:xfrm>
            <a:off x="11255543" y="-385200"/>
            <a:ext cx="381759" cy="176797"/>
          </a:xfrm>
        </p:spPr>
        <p:txBody>
          <a:bodyPr/>
          <a:lstStyle>
            <a:lvl1pPr>
              <a:defRPr sz="100">
                <a:solidFill>
                  <a:schemeClr val="bg1"/>
                </a:solidFill>
              </a:defRPr>
            </a:lvl1pPr>
          </a:lstStyle>
          <a:p>
            <a:fld id="{091A926C-488A-4E3E-9C21-57CAA120E114}" type="slidenum">
              <a:rPr lang="en-GB" smtClean="0">
                <a:solidFill>
                  <a:prstClr val="white"/>
                </a:solidFill>
              </a:rPr>
              <a:pPr/>
              <a:t>‹#›</a:t>
            </a:fld>
            <a:endParaRPr lang="en-GB" dirty="0">
              <a:solidFill>
                <a:prstClr val="white"/>
              </a:solidFill>
            </a:endParaRPr>
          </a:p>
        </p:txBody>
      </p:sp>
      <p:sp>
        <p:nvSpPr>
          <p:cNvPr id="22" name="Titel 2"/>
          <p:cNvSpPr>
            <a:spLocks noGrp="1"/>
          </p:cNvSpPr>
          <p:nvPr>
            <p:ph type="ctrTitle"/>
          </p:nvPr>
        </p:nvSpPr>
        <p:spPr>
          <a:xfrm>
            <a:off x="1" y="2271092"/>
            <a:ext cx="5959476" cy="3895200"/>
          </a:xfrm>
          <a:blipFill>
            <a:blip r:embed="rId3" cstate="email">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5" name="Pladsholder til tekst 14"/>
          <p:cNvSpPr>
            <a:spLocks noGrp="1"/>
          </p:cNvSpPr>
          <p:nvPr>
            <p:ph type="body" sz="quarter" idx="13" hasCustomPrompt="1"/>
          </p:nvPr>
        </p:nvSpPr>
        <p:spPr>
          <a:xfrm>
            <a:off x="783166" y="4053600"/>
            <a:ext cx="4751233"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Titel 1"/>
          <p:cNvSpPr>
            <a:spLocks noGrp="1"/>
          </p:cNvSpPr>
          <p:nvPr>
            <p:ph type="body" sz="quarter" idx="15" hasCustomPrompt="1"/>
          </p:nvPr>
        </p:nvSpPr>
        <p:spPr>
          <a:xfrm>
            <a:off x="783164" y="2610941"/>
            <a:ext cx="4751235"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361474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3167" y="619125"/>
            <a:ext cx="10623552" cy="865188"/>
          </a:xfrm>
        </p:spPr>
        <p:txBody>
          <a:bodyPr/>
          <a:lstStyle>
            <a:lvl1pPr>
              <a:defRPr baseline="0"/>
            </a:lvl1pPr>
          </a:lstStyle>
          <a:p>
            <a:r>
              <a:rPr lang="en-GB" dirty="0"/>
              <a:t>Click to add title</a:t>
            </a:r>
          </a:p>
        </p:txBody>
      </p:sp>
      <p:sp>
        <p:nvSpPr>
          <p:cNvPr id="3" name="Pladsholder til indhold 2"/>
          <p:cNvSpPr>
            <a:spLocks noGrp="1"/>
          </p:cNvSpPr>
          <p:nvPr>
            <p:ph idx="1" hasCustomPrompt="1"/>
          </p:nvPr>
        </p:nvSpPr>
        <p:spPr>
          <a:xfrm>
            <a:off x="783167" y="1635125"/>
            <a:ext cx="10623551" cy="4668178"/>
          </a:xfrm>
        </p:spPr>
        <p:txBody>
          <a:bodyPr vert="horz" lIns="0" tIns="0" rIns="0" bIns="0" rtlCol="0">
            <a:noAutofit/>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76863CBA-FE51-40BA-9B41-89C7FDAF5BF4}"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574674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3168" y="619125"/>
            <a:ext cx="10623549" cy="865188"/>
          </a:xfrm>
        </p:spPr>
        <p:txBody>
          <a:bodyPr/>
          <a:lstStyle/>
          <a:p>
            <a:r>
              <a:rPr lang="en-GB" dirty="0"/>
              <a:t>Click to add title</a:t>
            </a:r>
          </a:p>
        </p:txBody>
      </p:sp>
      <p:sp>
        <p:nvSpPr>
          <p:cNvPr id="3" name="Pladsholder til indhold 2"/>
          <p:cNvSpPr>
            <a:spLocks noGrp="1"/>
          </p:cNvSpPr>
          <p:nvPr>
            <p:ph sz="half" idx="1" hasCustomPrompt="1"/>
          </p:nvPr>
        </p:nvSpPr>
        <p:spPr>
          <a:xfrm>
            <a:off x="783169" y="1633539"/>
            <a:ext cx="5164329" cy="4668836"/>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indhold 3"/>
          <p:cNvSpPr>
            <a:spLocks noGrp="1"/>
          </p:cNvSpPr>
          <p:nvPr>
            <p:ph sz="half" idx="2" hasCustomPrompt="1"/>
          </p:nvPr>
        </p:nvSpPr>
        <p:spPr>
          <a:xfrm>
            <a:off x="6238346" y="1635125"/>
            <a:ext cx="5168373" cy="4667250"/>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BA84B769-5527-4DD4-9DA1-DF6DC20FE7C2}" type="datetime1">
              <a:rPr lang="en-GB" smtClean="0"/>
              <a:pPr/>
              <a:t>03/09/2019</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3206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4A078FB-D5B1-489C-8909-F4DFC485ECAD}"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Pladsholder til billede 9"/>
          <p:cNvSpPr>
            <a:spLocks noGrp="1"/>
          </p:cNvSpPr>
          <p:nvPr>
            <p:ph type="pic" sz="quarter" idx="15" hasCustomPrompt="1"/>
          </p:nvPr>
        </p:nvSpPr>
        <p:spPr>
          <a:xfrm>
            <a:off x="6243639" y="1635126"/>
            <a:ext cx="5163079" cy="4667251"/>
          </a:xfrm>
          <a:blipFill>
            <a:blip r:embed="rId2" cstate="email">
              <a:extLst>
                <a:ext uri="{28A0092B-C50C-407E-A947-70E740481C1C}">
                  <a14:useLocalDpi xmlns:a14="http://schemas.microsoft.com/office/drawing/2010/main"/>
                </a:ext>
              </a:extLst>
            </a:blip>
            <a:srcRect/>
            <a:stretch>
              <a:fillRect/>
            </a:stretch>
          </a:blipFill>
        </p:spPr>
        <p:txBody>
          <a:bodyPr lIns="0" tIns="2304000" rIns="0" anchor="t"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783170" y="619125"/>
            <a:ext cx="10623549" cy="865188"/>
          </a:xfrm>
        </p:spPr>
        <p:txBody>
          <a:bodyPr/>
          <a:lstStyle>
            <a:lvl1pPr>
              <a:defRPr/>
            </a:lvl1pPr>
          </a:lstStyle>
          <a:p>
            <a:r>
              <a:rPr lang="en-GB" dirty="0"/>
              <a:t>Click to add title</a:t>
            </a:r>
          </a:p>
        </p:txBody>
      </p:sp>
      <p:sp>
        <p:nvSpPr>
          <p:cNvPr id="3" name="Pladsholder til indhold 2"/>
          <p:cNvSpPr>
            <a:spLocks noGrp="1"/>
          </p:cNvSpPr>
          <p:nvPr>
            <p:ph sz="half" idx="1" hasCustomPrompt="1"/>
          </p:nvPr>
        </p:nvSpPr>
        <p:spPr>
          <a:xfrm>
            <a:off x="783168" y="1635126"/>
            <a:ext cx="5176648" cy="4667251"/>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AB71E670-9FB7-4315-84DE-52FB48770D82}" type="datetime1">
              <a:rPr lang="en-GB" smtClean="0"/>
              <a:pPr/>
              <a:t>03/09/2019</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2422185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783168" y="1635125"/>
            <a:ext cx="10623549" cy="4667250"/>
          </a:xfrm>
          <a:blipFill>
            <a:blip r:embed="rId2"/>
            <a:stretch>
              <a:fillRect/>
            </a:stretch>
          </a:blipFill>
        </p:spPr>
        <p:txBody>
          <a:bodyPr lIns="0" tIns="2304000" rIns="0" anchor="t"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783169" y="619125"/>
            <a:ext cx="10623551" cy="865188"/>
          </a:xfrm>
        </p:spPr>
        <p:txBody>
          <a:bodyPr/>
          <a:lstStyle/>
          <a:p>
            <a:r>
              <a:rPr lang="en-GB" dirty="0"/>
              <a:t>Click to add title</a:t>
            </a:r>
          </a:p>
        </p:txBody>
      </p:sp>
      <p:sp>
        <p:nvSpPr>
          <p:cNvPr id="5" name="Pladsholder til dato 4"/>
          <p:cNvSpPr>
            <a:spLocks noGrp="1"/>
          </p:cNvSpPr>
          <p:nvPr>
            <p:ph type="dt" sz="half" idx="10"/>
          </p:nvPr>
        </p:nvSpPr>
        <p:spPr/>
        <p:txBody>
          <a:bodyPr/>
          <a:lstStyle/>
          <a:p>
            <a:fld id="{A472F889-A811-4C65-BC10-FC6818A20D47}" type="datetime1">
              <a:rPr lang="en-GB" smtClean="0"/>
              <a:pPr/>
              <a:t>03/09/2019</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406519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3"/>
            <a:ext cx="12192000" cy="6523149"/>
          </a:xfrm>
          <a:blipFill>
            <a:blip r:embed="rId2" cstate="email">
              <a:extLst>
                <a:ext uri="{28A0092B-C50C-407E-A947-70E740481C1C}">
                  <a14:useLocalDpi xmlns:a14="http://schemas.microsoft.com/office/drawing/2010/main"/>
                </a:ext>
              </a:extLst>
            </a:blip>
            <a:stretch>
              <a:fillRect/>
            </a:stretch>
          </a:blipFill>
        </p:spPr>
        <p:txBody>
          <a:bodyPr lIns="0" tIns="360000" rIns="4932000" anchor="ctr" anchorCtr="0"/>
          <a:lstStyle>
            <a:lvl1pPr marL="0" indent="0" algn="r">
              <a:buNone/>
              <a:defRPr sz="2400" baseline="0">
                <a:solidFill>
                  <a:schemeClr val="tx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2" name="Titel 1"/>
          <p:cNvSpPr>
            <a:spLocks noGrp="1"/>
          </p:cNvSpPr>
          <p:nvPr>
            <p:ph type="title" hasCustomPrompt="1"/>
          </p:nvPr>
        </p:nvSpPr>
        <p:spPr>
          <a:xfrm>
            <a:off x="6243637" y="4903567"/>
            <a:ext cx="5948363" cy="1398808"/>
          </a:xfrm>
          <a:solidFill>
            <a:srgbClr val="A31D20">
              <a:alpha val="95000"/>
            </a:srgbClr>
          </a:solidFill>
        </p:spPr>
        <p:txBody>
          <a:bodyPr lIns="252000" tIns="144000" rIns="540000" bIns="144000" anchor="t" anchorCtr="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a:t>Click to add text</a:t>
            </a:r>
          </a:p>
        </p:txBody>
      </p:sp>
      <p:sp>
        <p:nvSpPr>
          <p:cNvPr id="4" name="Pladsholder til dato 3"/>
          <p:cNvSpPr>
            <a:spLocks noGrp="1"/>
          </p:cNvSpPr>
          <p:nvPr>
            <p:ph type="dt" sz="half" idx="10"/>
          </p:nvPr>
        </p:nvSpPr>
        <p:spPr/>
        <p:txBody>
          <a:bodyPr/>
          <a:lstStyle/>
          <a:p>
            <a:fld id="{1F8AFF43-DB95-4864-B236-B0B6E8F4F2A0}"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01834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3"/>
            <a:ext cx="12192000" cy="6523149"/>
          </a:xfrm>
          <a:blipFill>
            <a:blip r:embed="rId2" cstate="email">
              <a:extLst>
                <a:ext uri="{28A0092B-C50C-407E-A947-70E740481C1C}">
                  <a14:useLocalDpi xmlns:a14="http://schemas.microsoft.com/office/drawing/2010/main"/>
                </a:ext>
              </a:extLst>
            </a:blip>
            <a:stretch>
              <a:fillRect/>
            </a:stretch>
          </a:blipFill>
        </p:spPr>
        <p:txBody>
          <a:bodyPr lIns="0" tIns="360000" rIns="4932000" anchor="ctr" anchorCtr="0"/>
          <a:lstStyle>
            <a:lvl1pPr marL="0" indent="0" algn="r">
              <a:buNone/>
              <a:defRPr sz="2400" baseline="0">
                <a:solidFill>
                  <a:schemeClr val="bg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2" name="Titel 1"/>
          <p:cNvSpPr>
            <a:spLocks noGrp="1"/>
          </p:cNvSpPr>
          <p:nvPr>
            <p:ph type="title" hasCustomPrompt="1"/>
          </p:nvPr>
        </p:nvSpPr>
        <p:spPr>
          <a:xfrm>
            <a:off x="0" y="4903567"/>
            <a:ext cx="5948363" cy="1398808"/>
          </a:xfrm>
          <a:solidFill>
            <a:srgbClr val="A31D20">
              <a:alpha val="95000"/>
            </a:srgbClr>
          </a:solidFill>
        </p:spPr>
        <p:txBody>
          <a:bodyPr lIns="576000" tIns="144000" rIns="252000" bIns="144000" anchor="t" anchorCtr="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a:t>Click to add text </a:t>
            </a:r>
          </a:p>
        </p:txBody>
      </p:sp>
      <p:sp>
        <p:nvSpPr>
          <p:cNvPr id="4" name="Pladsholder til dato 3"/>
          <p:cNvSpPr>
            <a:spLocks noGrp="1"/>
          </p:cNvSpPr>
          <p:nvPr>
            <p:ph type="dt" sz="half" idx="10"/>
          </p:nvPr>
        </p:nvSpPr>
        <p:spPr/>
        <p:txBody>
          <a:bodyPr/>
          <a:lstStyle/>
          <a:p>
            <a:fld id="{5FD9B226-DDC5-405C-8EA3-5453C1E8EB5D}"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7966823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3"/>
            <a:ext cx="12192000" cy="6523149"/>
          </a:xfrm>
          <a:blipFill>
            <a:blip r:embed="rId2" cstate="email">
              <a:extLst>
                <a:ext uri="{28A0092B-C50C-407E-A947-70E740481C1C}">
                  <a14:useLocalDpi xmlns:a14="http://schemas.microsoft.com/office/drawing/2010/main"/>
                </a:ext>
              </a:extLst>
            </a:blip>
            <a:stretch>
              <a:fillRect/>
            </a:stretch>
          </a:blipFill>
        </p:spPr>
        <p:txBody>
          <a:bodyPr lIns="0" tIns="360000" rIns="4932000" anchor="ctr" anchorCtr="0"/>
          <a:lstStyle>
            <a:lvl1pPr marL="0" indent="0" algn="r">
              <a:buNone/>
              <a:defRPr sz="2400" baseline="0">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4" name="Pladsholder til dato 3"/>
          <p:cNvSpPr>
            <a:spLocks noGrp="1"/>
          </p:cNvSpPr>
          <p:nvPr>
            <p:ph type="dt" sz="half" idx="10"/>
          </p:nvPr>
        </p:nvSpPr>
        <p:spPr/>
        <p:txBody>
          <a:bodyPr/>
          <a:lstStyle/>
          <a:p>
            <a:fld id="{C8D3E65C-360B-4039-AB89-06F19BC315AD}"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10" name="Pladsholder til tekst 9"/>
          <p:cNvSpPr>
            <a:spLocks noGrp="1"/>
          </p:cNvSpPr>
          <p:nvPr>
            <p:ph type="body" sz="quarter" idx="15" hasCustomPrompt="1"/>
          </p:nvPr>
        </p:nvSpPr>
        <p:spPr>
          <a:xfrm>
            <a:off x="6243637" y="2036763"/>
            <a:ext cx="5948363" cy="4265612"/>
          </a:xfrm>
          <a:solidFill>
            <a:schemeClr val="accent1">
              <a:alpha val="95000"/>
            </a:schemeClr>
          </a:solidFill>
        </p:spPr>
        <p:txBody>
          <a:bodyPr lIns="252000" tIns="144000" rIns="540000" bIns="144000"/>
          <a:lstStyle>
            <a:lvl1pPr marL="0" indent="0">
              <a:buNone/>
              <a:defRPr>
                <a:solidFill>
                  <a:schemeClr val="bg1"/>
                </a:solidFill>
              </a:defRPr>
            </a:lvl1pPr>
            <a:lvl2pPr marL="536575" indent="-271463">
              <a:tabLst/>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01385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3"/>
            <a:ext cx="12192000" cy="6523149"/>
          </a:xfrm>
          <a:blipFill>
            <a:blip r:embed="rId2" cstate="email">
              <a:extLst>
                <a:ext uri="{28A0092B-C50C-407E-A947-70E740481C1C}">
                  <a14:useLocalDpi xmlns:a14="http://schemas.microsoft.com/office/drawing/2010/main"/>
                </a:ext>
              </a:extLst>
            </a:blip>
            <a:stretch>
              <a:fillRect/>
            </a:stretch>
          </a:blipFill>
        </p:spPr>
        <p:txBody>
          <a:bodyPr lIns="4932000" tIns="360000" rIns="0" anchor="ctr" anchorCtr="0"/>
          <a:lstStyle>
            <a:lvl1pPr marL="0" indent="0" algn="l">
              <a:buNone/>
              <a:defRPr sz="2400" baseline="0">
                <a:solidFill>
                  <a:schemeClr val="bg1"/>
                </a:solidFill>
                <a:sym typeface="Wingdings" panose="05000000000000000000" pitchFamily="2" charset="2"/>
              </a:defRPr>
            </a:lvl1pPr>
          </a:lstStyle>
          <a:p>
            <a:r>
              <a:rPr lang="en-GB" dirty="0"/>
              <a:t> Click icon to </a:t>
            </a:r>
            <a:br>
              <a:rPr lang="en-GB" dirty="0"/>
            </a:br>
            <a:r>
              <a:rPr lang="en-GB" dirty="0"/>
              <a:t>insert image</a:t>
            </a:r>
          </a:p>
        </p:txBody>
      </p:sp>
      <p:sp>
        <p:nvSpPr>
          <p:cNvPr id="4" name="Pladsholder til dato 3"/>
          <p:cNvSpPr>
            <a:spLocks noGrp="1"/>
          </p:cNvSpPr>
          <p:nvPr>
            <p:ph type="dt" sz="half" idx="10"/>
          </p:nvPr>
        </p:nvSpPr>
        <p:spPr/>
        <p:txBody>
          <a:bodyPr/>
          <a:lstStyle/>
          <a:p>
            <a:fld id="{D47A19FB-3072-4077-AA42-D28791A679DA}"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8" name="Pladsholder til tekst 9"/>
          <p:cNvSpPr>
            <a:spLocks noGrp="1"/>
          </p:cNvSpPr>
          <p:nvPr>
            <p:ph type="body" sz="quarter" idx="15" hasCustomPrompt="1"/>
          </p:nvPr>
        </p:nvSpPr>
        <p:spPr>
          <a:xfrm>
            <a:off x="0" y="2036763"/>
            <a:ext cx="5948363" cy="4265612"/>
          </a:xfrm>
          <a:solidFill>
            <a:schemeClr val="accent1">
              <a:alpha val="95000"/>
            </a:schemeClr>
          </a:solidFill>
        </p:spPr>
        <p:txBody>
          <a:bodyPr lIns="576000" tIns="144000" rIns="252000" bIns="144000"/>
          <a:lstStyle>
            <a:lvl1pPr marL="0" indent="0">
              <a:buNone/>
              <a:defRPr>
                <a:solidFill>
                  <a:schemeClr val="bg1"/>
                </a:solidFill>
              </a:defRPr>
            </a:lvl1pPr>
            <a:lvl2pPr marL="536575" indent="-271463">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4058552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pital bullet lis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1EABC56-A7A8-4003-BEB7-E47F01DF87DF}"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Pladsholder til tekst 9"/>
          <p:cNvSpPr>
            <a:spLocks noGrp="1"/>
          </p:cNvSpPr>
          <p:nvPr>
            <p:ph type="body" sz="quarter" idx="15" hasCustomPrompt="1"/>
          </p:nvPr>
        </p:nvSpPr>
        <p:spPr>
          <a:xfrm>
            <a:off x="783166" y="622301"/>
            <a:ext cx="10623551" cy="5681002"/>
          </a:xfrm>
          <a:noFill/>
        </p:spPr>
        <p:txBody>
          <a:bodyPr lIns="0" tIns="0" rIns="0" bIns="0"/>
          <a:lstStyle>
            <a:lvl1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1pPr>
            <a:lvl2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2pPr>
            <a:lvl3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3pPr>
            <a:lvl4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4pPr>
            <a:lvl5pPr marL="336947" indent="-336947" algn="l" defTabSz="685800" rtl="0" eaLnBrk="1" latinLnBrk="0" hangingPunct="1">
              <a:lnSpc>
                <a:spcPct val="90000"/>
              </a:lnSpc>
              <a:buFont typeface="Arial" panose="020B0604020202020204" pitchFamily="34" charset="0"/>
              <a:buChar char="•"/>
              <a:defRPr lang="da-DK" sz="4800" b="0" kern="1200" cap="all" spc="180"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3557365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608093" y="612884"/>
            <a:ext cx="1167619" cy="1823576"/>
          </a:xfrm>
          <a:prstGeom prst="rect">
            <a:avLst/>
          </a:prstGeom>
          <a:noFill/>
        </p:spPr>
        <p:txBody>
          <a:bodyPr wrap="square" rtlCol="0">
            <a:spAutoFit/>
          </a:bodyPr>
          <a:lstStyle/>
          <a:p>
            <a:r>
              <a:rPr lang="en-GB" sz="11250" b="1" dirty="0">
                <a:solidFill>
                  <a:prstClr val="white"/>
                </a:solidFill>
              </a:rPr>
              <a:t>”</a:t>
            </a:r>
          </a:p>
        </p:txBody>
      </p:sp>
      <p:sp>
        <p:nvSpPr>
          <p:cNvPr id="4" name="Pladsholder til dato 3"/>
          <p:cNvSpPr>
            <a:spLocks noGrp="1"/>
          </p:cNvSpPr>
          <p:nvPr>
            <p:ph type="dt" sz="half" idx="10"/>
          </p:nvPr>
        </p:nvSpPr>
        <p:spPr/>
        <p:txBody>
          <a:bodyPr/>
          <a:lstStyle/>
          <a:p>
            <a:fld id="{CDA6F94A-E0B8-4DFD-A908-EFEAB82AF80D}"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Pladsholder til tekst 9"/>
          <p:cNvSpPr>
            <a:spLocks noGrp="1"/>
          </p:cNvSpPr>
          <p:nvPr>
            <p:ph type="body" sz="quarter" idx="15" hasCustomPrompt="1"/>
          </p:nvPr>
        </p:nvSpPr>
        <p:spPr>
          <a:xfrm>
            <a:off x="783167" y="1633539"/>
            <a:ext cx="10623551" cy="4110037"/>
          </a:xfrm>
          <a:noFill/>
        </p:spPr>
        <p:txBody>
          <a:bodyPr lIns="0" tIns="0" rIns="0" bIns="0" anchor="t" anchorCtr="0"/>
          <a:lstStyle>
            <a:lvl1pPr marL="0" indent="0" algn="l" defTabSz="6858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en-GB" dirty="0"/>
              <a:t>Click to add text</a:t>
            </a:r>
          </a:p>
        </p:txBody>
      </p:sp>
      <p:sp>
        <p:nvSpPr>
          <p:cNvPr id="8" name="Pladsholder til tekst 14"/>
          <p:cNvSpPr>
            <a:spLocks noGrp="1"/>
          </p:cNvSpPr>
          <p:nvPr>
            <p:ph type="body" sz="quarter" idx="13" hasCustomPrompt="1"/>
          </p:nvPr>
        </p:nvSpPr>
        <p:spPr>
          <a:xfrm>
            <a:off x="783167" y="5934971"/>
            <a:ext cx="10623551" cy="367404"/>
          </a:xfrm>
        </p:spPr>
        <p:txBody>
          <a:bodyPr>
            <a:normAutofit/>
          </a:bodyPr>
          <a:lstStyle>
            <a:lvl1pPr marL="0" indent="0">
              <a:buNone/>
              <a:defRPr sz="2400" b="0" baseline="0">
                <a:solidFill>
                  <a:schemeClr val="bg1"/>
                </a:solidFill>
              </a:defRPr>
            </a:lvl1pPr>
          </a:lstStyle>
          <a:p>
            <a:pPr lvl="0"/>
            <a:r>
              <a:rPr lang="en-GB" dirty="0"/>
              <a:t>Name, source</a:t>
            </a:r>
          </a:p>
        </p:txBody>
      </p:sp>
    </p:spTree>
    <p:extLst>
      <p:ext uri="{BB962C8B-B14F-4D97-AF65-F5344CB8AC3E}">
        <p14:creationId xmlns:p14="http://schemas.microsoft.com/office/powerpoint/2010/main" val="467480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2063E39-AF6B-40E3-8BF3-7E834A04E609}"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9" name="Pladsholder til tekst 9"/>
          <p:cNvSpPr>
            <a:spLocks noGrp="1"/>
          </p:cNvSpPr>
          <p:nvPr>
            <p:ph type="body" sz="quarter" idx="15" hasCustomPrompt="1"/>
          </p:nvPr>
        </p:nvSpPr>
        <p:spPr>
          <a:xfrm>
            <a:off x="783167" y="1633538"/>
            <a:ext cx="5158111" cy="4669764"/>
          </a:xfrm>
          <a:noFill/>
        </p:spPr>
        <p:txBody>
          <a:bodyPr lIns="0" tIns="0" rIns="0" bIns="0"/>
          <a:lstStyle>
            <a:lvl1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10" name="Pladsholder til tekst 9"/>
          <p:cNvSpPr>
            <a:spLocks noGrp="1"/>
          </p:cNvSpPr>
          <p:nvPr>
            <p:ph type="body" sz="quarter" idx="16" hasCustomPrompt="1"/>
          </p:nvPr>
        </p:nvSpPr>
        <p:spPr>
          <a:xfrm>
            <a:off x="6238347" y="1633538"/>
            <a:ext cx="5168371" cy="4669764"/>
          </a:xfrm>
          <a:noFill/>
        </p:spPr>
        <p:txBody>
          <a:bodyPr lIns="0" tIns="0" rIns="0" bIns="0"/>
          <a:lstStyle>
            <a:lvl1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7" name="Titel 1"/>
          <p:cNvSpPr>
            <a:spLocks noGrp="1"/>
          </p:cNvSpPr>
          <p:nvPr>
            <p:ph type="title"/>
          </p:nvPr>
        </p:nvSpPr>
        <p:spPr>
          <a:xfrm>
            <a:off x="783170" y="622301"/>
            <a:ext cx="10623549" cy="849313"/>
          </a:xfrm>
        </p:spPr>
        <p:txBody>
          <a:bodyPr/>
          <a:lstStyle>
            <a:lvl1pPr>
              <a:defRPr>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Tree>
    <p:extLst>
      <p:ext uri="{BB962C8B-B14F-4D97-AF65-F5344CB8AC3E}">
        <p14:creationId xmlns:p14="http://schemas.microsoft.com/office/powerpoint/2010/main" val="2120004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59EC2F4-462D-4BD4-9025-86FD7D8AF145}" type="datetime1">
              <a:rPr lang="en-GB" smtClean="0"/>
              <a:pPr/>
              <a:t>03/09/2019</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pPr/>
              <a:t>‹#›</a:t>
            </a:fld>
            <a:endParaRPr lang="en-GB" dirty="0"/>
          </a:p>
        </p:txBody>
      </p:sp>
      <p:sp>
        <p:nvSpPr>
          <p:cNvPr id="7" name="Titel 1"/>
          <p:cNvSpPr>
            <a:spLocks noGrp="1"/>
          </p:cNvSpPr>
          <p:nvPr>
            <p:ph type="title" hasCustomPrompt="1"/>
          </p:nvPr>
        </p:nvSpPr>
        <p:spPr>
          <a:xfrm>
            <a:off x="783167" y="1633538"/>
            <a:ext cx="10623551" cy="4668837"/>
          </a:xfrm>
        </p:spPr>
        <p:txBody>
          <a:bodyPr anchor="t" anchorCtr="0"/>
          <a:lstStyle>
            <a:lvl1pPr>
              <a:defRPr sz="6400" b="0" baseline="0">
                <a:solidFill>
                  <a:schemeClr val="bg1"/>
                </a:solidFill>
              </a:defRPr>
            </a:lvl1pPr>
          </a:lstStyle>
          <a:p>
            <a:r>
              <a:rPr lang="en-GB" dirty="0"/>
              <a:t>Click to add title</a:t>
            </a:r>
          </a:p>
        </p:txBody>
      </p:sp>
    </p:spTree>
    <p:extLst>
      <p:ext uri="{BB962C8B-B14F-4D97-AF65-F5344CB8AC3E}">
        <p14:creationId xmlns:p14="http://schemas.microsoft.com/office/powerpoint/2010/main" val="16153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078FB-D5B1-489C-8909-F4DFC485ECAD}"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3167" y="619125"/>
            <a:ext cx="10623551" cy="865188"/>
          </a:xfrm>
        </p:spPr>
        <p:txBody>
          <a:bodyPr/>
          <a:lstStyle/>
          <a:p>
            <a:r>
              <a:rPr lang="en-GB" dirty="0"/>
              <a:t>Click to add title</a:t>
            </a:r>
          </a:p>
        </p:txBody>
      </p:sp>
      <p:sp>
        <p:nvSpPr>
          <p:cNvPr id="3" name="Pladsholder til dato 2"/>
          <p:cNvSpPr>
            <a:spLocks noGrp="1"/>
          </p:cNvSpPr>
          <p:nvPr>
            <p:ph type="dt" sz="half" idx="10"/>
          </p:nvPr>
        </p:nvSpPr>
        <p:spPr/>
        <p:txBody>
          <a:bodyPr/>
          <a:lstStyle/>
          <a:p>
            <a:fld id="{76BEC015-C244-4BA1-A831-6C8E63A96CC2}" type="datetime1">
              <a:rPr lang="en-GB" smtClean="0"/>
              <a:pPr/>
              <a:t>03/09/2019</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703891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EBD4858-3149-45CE-A7BF-0594A400CFEA}" type="datetime1">
              <a:rPr lang="en-GB" smtClean="0"/>
              <a:pPr/>
              <a:t>03/09/2019</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387809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4279279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Title 1"/>
          <p:cNvSpPr txBox="1">
            <a:spLocks/>
          </p:cNvSpPr>
          <p:nvPr userDrawn="1"/>
        </p:nvSpPr>
        <p:spPr>
          <a:xfrm>
            <a:off x="783168" y="619126"/>
            <a:ext cx="10623549" cy="865188"/>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r>
              <a:rPr lang="en-GB" sz="3000" dirty="0">
                <a:solidFill>
                  <a:prstClr val="black"/>
                </a:solidFill>
              </a:rPr>
              <a:t>User guide </a:t>
            </a:r>
            <a:r>
              <a:rPr lang="en-GB" sz="1800" dirty="0">
                <a:solidFill>
                  <a:prstClr val="black"/>
                </a:solidFill>
              </a:rPr>
              <a:t>– delete before use</a:t>
            </a:r>
          </a:p>
        </p:txBody>
      </p:sp>
      <p:sp>
        <p:nvSpPr>
          <p:cNvPr id="46" name="Text Box 48"/>
          <p:cNvSpPr txBox="1">
            <a:spLocks noChangeArrowheads="1"/>
          </p:cNvSpPr>
          <p:nvPr userDrawn="1"/>
        </p:nvSpPr>
        <p:spPr bwMode="auto">
          <a:xfrm>
            <a:off x="783168" y="1640496"/>
            <a:ext cx="2333720" cy="321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Microsoft New Tai Lue"/>
                <a:cs typeface="Arial" panose="020B0604020202020204" pitchFamily="34" charset="0"/>
              </a:rPr>
              <a:t>UCPH PowerPoint templates</a:t>
            </a:r>
            <a:br>
              <a:rPr lang="en-GB" sz="1000" b="1" noProof="1">
                <a:solidFill>
                  <a:prstClr val="black"/>
                </a:solidFill>
                <a:latin typeface="Microsoft New Tai Lue"/>
                <a:cs typeface="Arial" panose="020B0604020202020204" pitchFamily="34" charset="0"/>
              </a:rPr>
            </a:br>
            <a:r>
              <a:rPr lang="en-GB" sz="800" dirty="0">
                <a:solidFill>
                  <a:prstClr val="black"/>
                </a:solidFill>
                <a:latin typeface="Microsoft New Tai Lue"/>
                <a:ea typeface="Calibri" panose="020F0502020204030204" pitchFamily="34" charset="0"/>
                <a:cs typeface="Times New Roman" panose="02020603050405020304" pitchFamily="18" charset="0"/>
              </a:rPr>
              <a:t>When you open PowerPoint on your UCPH computer, </a:t>
            </a:r>
            <a:r>
              <a:rPr lang="en-GB" sz="800" dirty="0">
                <a:solidFill>
                  <a:prstClr val="black"/>
                </a:solidFill>
                <a:ea typeface="Calibri" panose="020F0502020204030204" pitchFamily="34" charset="0"/>
                <a:cs typeface="Times New Roman" panose="02020603050405020304" pitchFamily="18" charset="0"/>
              </a:rPr>
              <a:t>PowerPoint opens</a:t>
            </a:r>
            <a:r>
              <a:rPr lang="en-GB" sz="800" dirty="0">
                <a:solidFill>
                  <a:prstClr val="black"/>
                </a:solidFill>
                <a:latin typeface="Microsoft New Tai Lue"/>
                <a:ea typeface="Calibri" panose="020F0502020204030204" pitchFamily="34" charset="0"/>
                <a:cs typeface="Times New Roman" panose="02020603050405020304" pitchFamily="18" charset="0"/>
              </a:rPr>
              <a:t> a template in 4:3 format with an English UCPH logo.</a:t>
            </a:r>
          </a:p>
          <a:p>
            <a:pPr eaLnBrk="1" hangingPunct="1">
              <a:spcAft>
                <a:spcPts val="600"/>
              </a:spcAft>
              <a:defRPr/>
            </a:pPr>
            <a:r>
              <a:rPr lang="en-GB" sz="800" dirty="0">
                <a:solidFill>
                  <a:prstClr val="black"/>
                </a:solidFill>
                <a:latin typeface="Microsoft New Tai Lue"/>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solidFill>
                  <a:prstClr val="black"/>
                </a:solidFill>
                <a:latin typeface="Microsoft New Tai Lue"/>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solidFill>
                  <a:prstClr val="black"/>
                </a:solidFill>
                <a:latin typeface="Microsoft New Tai Lue"/>
                <a:ea typeface="Calibri" panose="020F0502020204030204" pitchFamily="34" charset="0"/>
                <a:cs typeface="Times New Roman" panose="02020603050405020304" pitchFamily="18" charset="0"/>
              </a:rPr>
              <a:t>If you use a 'full' version, you must delete the slides you do not want to use.</a:t>
            </a:r>
            <a:br>
              <a:rPr lang="en-GB" sz="800" dirty="0">
                <a:solidFill>
                  <a:prstClr val="black"/>
                </a:solidFill>
                <a:latin typeface="Microsoft New Tai Lue"/>
                <a:ea typeface="Calibri" panose="020F0502020204030204" pitchFamily="34" charset="0"/>
                <a:cs typeface="Times New Roman" panose="02020603050405020304" pitchFamily="18" charset="0"/>
              </a:rPr>
            </a:br>
            <a:br>
              <a:rPr lang="en-GB" sz="800" dirty="0">
                <a:solidFill>
                  <a:prstClr val="black"/>
                </a:solidFill>
                <a:latin typeface="Microsoft New Tai Lue"/>
                <a:ea typeface="Calibri" panose="020F0502020204030204" pitchFamily="34" charset="0"/>
                <a:cs typeface="Times New Roman" panose="02020603050405020304" pitchFamily="18" charset="0"/>
              </a:rPr>
            </a:br>
            <a:r>
              <a:rPr lang="en-GB" sz="800" dirty="0">
                <a:solidFill>
                  <a:prstClr val="black"/>
                </a:solidFill>
                <a:latin typeface="Microsoft New Tai Lue"/>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en-GB" sz="800" dirty="0">
                <a:solidFill>
                  <a:srgbClr val="42759B"/>
                </a:solidFill>
                <a:latin typeface="Microsoft New Tai Lue"/>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rgbClr val="42759B"/>
              </a:solidFill>
              <a:latin typeface="Microsoft New Tai Lue"/>
              <a:ea typeface="Calibri" panose="020F0502020204030204" pitchFamily="34" charset="0"/>
              <a:cs typeface="Times New Roman" panose="02020603050405020304" pitchFamily="18" charset="0"/>
            </a:endParaRPr>
          </a:p>
        </p:txBody>
      </p:sp>
      <p:sp>
        <p:nvSpPr>
          <p:cNvPr id="47" name="Text Box 48"/>
          <p:cNvSpPr txBox="1">
            <a:spLocks noChangeArrowheads="1"/>
          </p:cNvSpPr>
          <p:nvPr userDrawn="1"/>
        </p:nvSpPr>
        <p:spPr bwMode="auto">
          <a:xfrm>
            <a:off x="3427179" y="3966227"/>
            <a:ext cx="2340731" cy="17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Insert your unit name (e.g. your department), page numbers and the date</a:t>
            </a:r>
            <a:endParaRPr lang="en-GB" sz="800" dirty="0">
              <a:solidFill>
                <a:prstClr val="black"/>
              </a:solidFill>
              <a:latin typeface="Microsoft New Tai Lue"/>
              <a:ea typeface="Calibri" panose="020F0502020204030204" pitchFamily="34" charset="0"/>
              <a:cs typeface="Times New Roman" panose="02020603050405020304" pitchFamily="18" charset="0"/>
            </a:endParaRPr>
          </a:p>
          <a:p>
            <a:pPr>
              <a:lnSpc>
                <a:spcPct val="90000"/>
              </a:lnSpc>
              <a:spcAft>
                <a:spcPts val="1000"/>
              </a:spcAft>
            </a:pPr>
            <a:r>
              <a:rPr lang="en-GB" sz="800" b="1" dirty="0">
                <a:solidFill>
                  <a:prstClr val="black"/>
                </a:solidFill>
                <a:latin typeface="Microsoft New Tai Lue"/>
                <a:ea typeface="Calibri" panose="020F0502020204030204" pitchFamily="34" charset="0"/>
                <a:cs typeface="Times New Roman" panose="02020603050405020304" pitchFamily="18" charset="0"/>
              </a:rPr>
              <a:t>1. </a:t>
            </a:r>
            <a:r>
              <a:rPr lang="en-GB" sz="800" dirty="0">
                <a:solidFill>
                  <a:prstClr val="black"/>
                </a:solidFill>
                <a:latin typeface="Microsoft New Tai Lue"/>
                <a:ea typeface="Calibri" panose="020F0502020204030204" pitchFamily="34" charset="0"/>
                <a:cs typeface="Times New Roman" panose="02020603050405020304" pitchFamily="18" charset="0"/>
              </a:rPr>
              <a:t>Click on </a:t>
            </a:r>
            <a:r>
              <a:rPr lang="en-GB" sz="800" b="1" dirty="0">
                <a:solidFill>
                  <a:prstClr val="black"/>
                </a:solidFill>
                <a:latin typeface="Microsoft New Tai Lue"/>
                <a:ea typeface="Calibri" panose="020F0502020204030204" pitchFamily="34" charset="0"/>
                <a:cs typeface="Times New Roman" panose="02020603050405020304" pitchFamily="18" charset="0"/>
              </a:rPr>
              <a:t>Insert</a:t>
            </a:r>
            <a:r>
              <a:rPr lang="en-GB" sz="800" dirty="0">
                <a:solidFill>
                  <a:prstClr val="black"/>
                </a:solidFill>
                <a:latin typeface="Microsoft New Tai Lue"/>
                <a:ea typeface="Calibri" panose="020F0502020204030204" pitchFamily="34" charset="0"/>
                <a:cs typeface="Times New Roman" panose="02020603050405020304" pitchFamily="18" charset="0"/>
              </a:rPr>
              <a:t> in the top menu</a:t>
            </a:r>
          </a:p>
          <a:p>
            <a:pPr>
              <a:lnSpc>
                <a:spcPct val="90000"/>
              </a:lnSpc>
              <a:spcAft>
                <a:spcPts val="1000"/>
              </a:spcAft>
            </a:pPr>
            <a:r>
              <a:rPr lang="en-GB" sz="800" b="1" dirty="0">
                <a:solidFill>
                  <a:prstClr val="black"/>
                </a:solidFill>
                <a:latin typeface="Microsoft New Tai Lue"/>
                <a:ea typeface="Calibri" panose="020F0502020204030204" pitchFamily="34" charset="0"/>
                <a:cs typeface="Times New Roman" panose="02020603050405020304" pitchFamily="18" charset="0"/>
              </a:rPr>
              <a:t>2. </a:t>
            </a:r>
            <a:r>
              <a:rPr lang="en-GB" sz="800" dirty="0">
                <a:solidFill>
                  <a:prstClr val="black"/>
                </a:solidFill>
                <a:latin typeface="Microsoft New Tai Lue"/>
                <a:ea typeface="Calibri" panose="020F0502020204030204" pitchFamily="34" charset="0"/>
                <a:cs typeface="Times New Roman" panose="02020603050405020304" pitchFamily="18" charset="0"/>
              </a:rPr>
              <a:t>Select </a:t>
            </a:r>
            <a:r>
              <a:rPr lang="en-GB" sz="800" b="1" dirty="0">
                <a:solidFill>
                  <a:prstClr val="black"/>
                </a:solidFill>
                <a:latin typeface="Microsoft New Tai Lue"/>
                <a:ea typeface="Calibri" panose="020F0502020204030204" pitchFamily="34" charset="0"/>
                <a:cs typeface="Times New Roman" panose="02020603050405020304" pitchFamily="18" charset="0"/>
              </a:rPr>
              <a:t>Header and Footer</a:t>
            </a:r>
          </a:p>
          <a:p>
            <a:pPr>
              <a:lnSpc>
                <a:spcPct val="90000"/>
              </a:lnSpc>
              <a:spcAft>
                <a:spcPts val="1000"/>
              </a:spcAft>
            </a:pPr>
            <a:r>
              <a:rPr lang="en-GB" sz="800" b="1" dirty="0">
                <a:solidFill>
                  <a:prstClr val="black"/>
                </a:solidFill>
                <a:latin typeface="Microsoft New Tai Lue"/>
                <a:ea typeface="Calibri" panose="020F0502020204030204" pitchFamily="34" charset="0"/>
                <a:cs typeface="Times New Roman" panose="02020603050405020304" pitchFamily="18" charset="0"/>
              </a:rPr>
              <a:t>3. </a:t>
            </a:r>
            <a:r>
              <a:rPr lang="en-GB" sz="800" dirty="0">
                <a:solidFill>
                  <a:prstClr val="black"/>
                </a:solidFill>
                <a:latin typeface="Microsoft New Tai Lue"/>
                <a:ea typeface="Calibri" panose="020F0502020204030204" pitchFamily="34" charset="0"/>
                <a:cs typeface="Times New Roman" panose="02020603050405020304" pitchFamily="18" charset="0"/>
              </a:rPr>
              <a:t>Fill in the fields</a:t>
            </a:r>
          </a:p>
          <a:p>
            <a:pPr>
              <a:lnSpc>
                <a:spcPct val="90000"/>
              </a:lnSpc>
              <a:spcAft>
                <a:spcPts val="1000"/>
              </a:spcAft>
            </a:pPr>
            <a:r>
              <a:rPr lang="en-GB" sz="800" b="1" dirty="0">
                <a:solidFill>
                  <a:prstClr val="black"/>
                </a:solidFill>
                <a:latin typeface="Microsoft New Tai Lue"/>
                <a:ea typeface="Calibri" panose="020F0502020204030204" pitchFamily="34" charset="0"/>
                <a:cs typeface="Times New Roman" panose="02020603050405020304" pitchFamily="18" charset="0"/>
              </a:rPr>
              <a:t>4. </a:t>
            </a:r>
            <a:r>
              <a:rPr lang="en-GB" sz="800" dirty="0">
                <a:solidFill>
                  <a:prstClr val="black"/>
                </a:solidFill>
                <a:latin typeface="Microsoft New Tai Lue"/>
                <a:ea typeface="Calibri" panose="020F0502020204030204" pitchFamily="34" charset="0"/>
                <a:cs typeface="Times New Roman" panose="02020603050405020304" pitchFamily="18" charset="0"/>
              </a:rPr>
              <a:t>Select </a:t>
            </a:r>
            <a:r>
              <a:rPr lang="en-GB" sz="800" b="1" dirty="0">
                <a:solidFill>
                  <a:prstClr val="black"/>
                </a:solidFill>
                <a:latin typeface="Microsoft New Tai Lue"/>
                <a:ea typeface="Calibri" panose="020F0502020204030204" pitchFamily="34" charset="0"/>
                <a:cs typeface="Times New Roman" panose="02020603050405020304" pitchFamily="18" charset="0"/>
              </a:rPr>
              <a:t>Apply</a:t>
            </a:r>
            <a:r>
              <a:rPr lang="en-GB" sz="800" dirty="0">
                <a:solidFill>
                  <a:prstClr val="black"/>
                </a:solidFill>
                <a:latin typeface="Microsoft New Tai Lue"/>
                <a:ea typeface="Calibri" panose="020F0502020204030204" pitchFamily="34" charset="0"/>
                <a:cs typeface="Times New Roman" panose="02020603050405020304" pitchFamily="18" charset="0"/>
              </a:rPr>
              <a:t> </a:t>
            </a:r>
            <a:r>
              <a:rPr lang="en-GB" sz="800" b="1" dirty="0">
                <a:solidFill>
                  <a:prstClr val="black"/>
                </a:solidFill>
                <a:latin typeface="Microsoft New Tai Lue"/>
                <a:ea typeface="Calibri" panose="020F0502020204030204" pitchFamily="34" charset="0"/>
                <a:cs typeface="Times New Roman" panose="02020603050405020304" pitchFamily="18" charset="0"/>
              </a:rPr>
              <a:t>to all </a:t>
            </a:r>
            <a:r>
              <a:rPr lang="en-GB" sz="800" dirty="0">
                <a:solidFill>
                  <a:prstClr val="black"/>
                </a:solidFill>
                <a:latin typeface="Microsoft New Tai Lue"/>
                <a:ea typeface="Calibri" panose="020F0502020204030204" pitchFamily="34" charset="0"/>
                <a:cs typeface="Times New Roman" panose="02020603050405020304" pitchFamily="18" charset="0"/>
              </a:rPr>
              <a:t>or </a:t>
            </a:r>
            <a:r>
              <a:rPr lang="en-GB" sz="800" b="1" dirty="0">
                <a:solidFill>
                  <a:prstClr val="black"/>
                </a:solidFill>
                <a:latin typeface="Microsoft New Tai Lue"/>
                <a:ea typeface="Calibri" panose="020F0502020204030204" pitchFamily="34" charset="0"/>
                <a:cs typeface="Times New Roman" panose="02020603050405020304" pitchFamily="18" charset="0"/>
              </a:rPr>
              <a:t>Apply</a:t>
            </a:r>
            <a:r>
              <a:rPr lang="en-GB" sz="800" dirty="0">
                <a:solidFill>
                  <a:prstClr val="black"/>
                </a:solidFill>
                <a:latin typeface="Microsoft New Tai Lue"/>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solidFill>
                  <a:prstClr val="black"/>
                </a:solidFill>
                <a:latin typeface="Microsoft New Tai Lue"/>
                <a:ea typeface="Calibri" panose="020F0502020204030204" pitchFamily="34" charset="0"/>
                <a:cs typeface="Times New Roman" panose="02020603050405020304" pitchFamily="18" charset="0"/>
              </a:rPr>
              <a:t>The information goes on the right-hand side of the page in the grey top bar.</a:t>
            </a:r>
          </a:p>
        </p:txBody>
      </p:sp>
      <p:sp>
        <p:nvSpPr>
          <p:cNvPr id="48" name="Text Box 48"/>
          <p:cNvSpPr txBox="1">
            <a:spLocks noChangeArrowheads="1"/>
          </p:cNvSpPr>
          <p:nvPr userDrawn="1"/>
        </p:nvSpPr>
        <p:spPr bwMode="auto">
          <a:xfrm>
            <a:off x="783167" y="5688881"/>
            <a:ext cx="25327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Microsoft New Tai Lue"/>
                <a:cs typeface="Arial" panose="020B0604020202020204" pitchFamily="34" charset="0"/>
              </a:rPr>
              <a:t>Create a new slide (2010 + 2013 and 2016 version) </a:t>
            </a:r>
            <a:br>
              <a:rPr lang="en-GB" sz="1000" b="1" noProof="1">
                <a:solidFill>
                  <a:prstClr val="black"/>
                </a:solidFill>
                <a:latin typeface="Microsoft New Tai Lue"/>
                <a:cs typeface="Arial" panose="020B0604020202020204" pitchFamily="34" charset="0"/>
              </a:rPr>
            </a:br>
            <a:r>
              <a:rPr lang="en-GB" altLang="da-DK" sz="800" b="1" noProof="1">
                <a:solidFill>
                  <a:prstClr val="black"/>
                </a:solidFill>
                <a:latin typeface="Microsoft New Tai Lue"/>
                <a:cs typeface="Arial" panose="020B0604020202020204" pitchFamily="34" charset="0"/>
              </a:rPr>
              <a:t>1. </a:t>
            </a:r>
            <a:r>
              <a:rPr lang="en-GB" altLang="da-DK" sz="800" noProof="1">
                <a:solidFill>
                  <a:prstClr val="black"/>
                </a:solidFill>
                <a:latin typeface="Microsoft New Tai Lue"/>
                <a:cs typeface="Arial" panose="020B0604020202020204" pitchFamily="34" charset="0"/>
              </a:rPr>
              <a:t>Click on </a:t>
            </a:r>
            <a:r>
              <a:rPr lang="en-GB" altLang="da-DK" sz="800" b="1" noProof="1">
                <a:solidFill>
                  <a:prstClr val="black"/>
                </a:solidFill>
                <a:latin typeface="Microsoft New Tai Lue"/>
                <a:cs typeface="Arial" panose="020B0604020202020204" pitchFamily="34" charset="0"/>
              </a:rPr>
              <a:t>Home</a:t>
            </a:r>
          </a:p>
        </p:txBody>
      </p:sp>
      <p:pic>
        <p:nvPicPr>
          <p:cNvPr id="49" name="Billede 4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43516" y="2896657"/>
            <a:ext cx="527221" cy="126627"/>
          </a:xfrm>
          <a:prstGeom prst="rect">
            <a:avLst/>
          </a:prstGeom>
        </p:spPr>
      </p:pic>
      <p:sp>
        <p:nvSpPr>
          <p:cNvPr id="50" name="Text Box 48"/>
          <p:cNvSpPr txBox="1">
            <a:spLocks noChangeArrowheads="1"/>
          </p:cNvSpPr>
          <p:nvPr userDrawn="1"/>
        </p:nvSpPr>
        <p:spPr bwMode="auto">
          <a:xfrm>
            <a:off x="3427179" y="2582327"/>
            <a:ext cx="21656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Microsoft New Tai Lue"/>
                <a:cs typeface="Arial" panose="020B0604020202020204" pitchFamily="34" charset="0"/>
              </a:rPr>
              <a:t>Replace slide type</a:t>
            </a:r>
            <a:br>
              <a:rPr lang="en-GB" sz="1000" b="1" noProof="1">
                <a:solidFill>
                  <a:prstClr val="black"/>
                </a:solidFill>
                <a:latin typeface="Microsoft New Tai Lue"/>
                <a:cs typeface="Arial" panose="020B0604020202020204" pitchFamily="34" charset="0"/>
              </a:rPr>
            </a:br>
            <a:r>
              <a:rPr lang="en-GB" altLang="da-DK" sz="800" b="1" noProof="1">
                <a:solidFill>
                  <a:prstClr val="black"/>
                </a:solidFill>
                <a:latin typeface="Microsoft New Tai Lue"/>
                <a:cs typeface="Arial" panose="020B0604020202020204" pitchFamily="34" charset="0"/>
              </a:rPr>
              <a:t>1. </a:t>
            </a:r>
            <a:r>
              <a:rPr lang="en-GB" altLang="da-DK" sz="800" noProof="1">
                <a:solidFill>
                  <a:prstClr val="black"/>
                </a:solidFill>
                <a:latin typeface="Microsoft New Tai Lue"/>
                <a:cs typeface="Arial" panose="020B0604020202020204" pitchFamily="34" charset="0"/>
              </a:rPr>
              <a:t>Click on </a:t>
            </a:r>
            <a:r>
              <a:rPr lang="en-GB" altLang="da-DK" sz="800" b="1" noProof="1">
                <a:solidFill>
                  <a:prstClr val="black"/>
                </a:solidFill>
                <a:latin typeface="Microsoft New Tai Lue"/>
                <a:cs typeface="Arial" panose="020B0604020202020204" pitchFamily="34" charset="0"/>
              </a:rPr>
              <a:t>Home</a:t>
            </a:r>
          </a:p>
          <a:p>
            <a:pPr eaLnBrk="1" hangingPunct="1">
              <a:spcAft>
                <a:spcPts val="600"/>
              </a:spcAft>
              <a:defRPr/>
            </a:pPr>
            <a:r>
              <a:rPr lang="en-GB" altLang="da-DK" sz="800" b="1" noProof="1">
                <a:solidFill>
                  <a:prstClr val="black"/>
                </a:solidFill>
                <a:latin typeface="Microsoft New Tai Lue"/>
                <a:cs typeface="Arial" panose="020B0604020202020204" pitchFamily="34" charset="0"/>
              </a:rPr>
              <a:t>2. </a:t>
            </a:r>
            <a:r>
              <a:rPr lang="en-GB" altLang="da-DK" sz="800" noProof="1">
                <a:solidFill>
                  <a:prstClr val="black"/>
                </a:solidFill>
                <a:latin typeface="Microsoft New Tai Lue"/>
                <a:cs typeface="Arial" panose="020B0604020202020204" pitchFamily="34" charset="0"/>
              </a:rPr>
              <a:t>Select </a:t>
            </a:r>
            <a:r>
              <a:rPr lang="en-GB" altLang="da-DK" sz="800" b="1" noProof="1">
                <a:solidFill>
                  <a:prstClr val="black"/>
                </a:solidFill>
                <a:latin typeface="Microsoft New Tai Lue"/>
                <a:cs typeface="Arial" panose="020B0604020202020204" pitchFamily="34" charset="0"/>
              </a:rPr>
              <a:t>Layout</a:t>
            </a:r>
            <a:r>
              <a:rPr lang="en-GB" altLang="da-DK" sz="800" noProof="1">
                <a:solidFill>
                  <a:prstClr val="black"/>
                </a:solidFill>
                <a:latin typeface="Microsoft New Tai Lue"/>
                <a:cs typeface="Arial" panose="020B0604020202020204" pitchFamily="34" charset="0"/>
              </a:rPr>
              <a:t> to change the layout of your current slide.</a:t>
            </a:r>
          </a:p>
        </p:txBody>
      </p:sp>
      <p:sp>
        <p:nvSpPr>
          <p:cNvPr id="51" name="Text Box 48"/>
          <p:cNvSpPr txBox="1">
            <a:spLocks noChangeArrowheads="1"/>
          </p:cNvSpPr>
          <p:nvPr userDrawn="1"/>
        </p:nvSpPr>
        <p:spPr bwMode="auto">
          <a:xfrm>
            <a:off x="3427179" y="3315092"/>
            <a:ext cx="2179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Microsoft New Tai Lue"/>
                <a:cs typeface="Arial" panose="020B0604020202020204" pitchFamily="34" charset="0"/>
              </a:rPr>
              <a:t>Font</a:t>
            </a:r>
            <a:br>
              <a:rPr lang="en-GB" sz="1000" b="1" noProof="1">
                <a:solidFill>
                  <a:prstClr val="black"/>
                </a:solidFill>
                <a:latin typeface="Microsoft New Tai Lue"/>
                <a:cs typeface="Arial" panose="020B0604020202020204" pitchFamily="34" charset="0"/>
              </a:rPr>
            </a:br>
            <a:r>
              <a:rPr lang="en-GB" altLang="da-DK" sz="800" noProof="1">
                <a:solidFill>
                  <a:prstClr val="black"/>
                </a:solidFill>
                <a:latin typeface="Microsoft New Tai Lue"/>
                <a:cs typeface="Arial" panose="020B0604020202020204" pitchFamily="34" charset="0"/>
              </a:rPr>
              <a:t>UCPH uses the font Microsoft New Tai Lue in PowerPoint.</a:t>
            </a:r>
          </a:p>
        </p:txBody>
      </p:sp>
      <p:sp>
        <p:nvSpPr>
          <p:cNvPr id="52" name="Text Box 48"/>
          <p:cNvSpPr txBox="1">
            <a:spLocks noChangeArrowheads="1"/>
          </p:cNvSpPr>
          <p:nvPr userDrawn="1"/>
        </p:nvSpPr>
        <p:spPr bwMode="auto">
          <a:xfrm>
            <a:off x="6318819" y="1627125"/>
            <a:ext cx="2179499" cy="181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Gridliness and Guides</a:t>
            </a:r>
            <a:br>
              <a:rPr lang="en-GB"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To see gridlines and guides</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1. </a:t>
            </a:r>
            <a:r>
              <a:rPr lang="en-GB" sz="800" noProof="1">
                <a:solidFill>
                  <a:prstClr val="black"/>
                </a:solidFill>
                <a:latin typeface="Microsoft New Tai Lue"/>
                <a:cs typeface="Arial" panose="020B0604020202020204" pitchFamily="34" charset="0"/>
              </a:rPr>
              <a:t>Click on </a:t>
            </a:r>
            <a:r>
              <a:rPr lang="en-GB" sz="800" b="1" noProof="1">
                <a:solidFill>
                  <a:prstClr val="black"/>
                </a:solidFill>
                <a:latin typeface="Microsoft New Tai Lue"/>
                <a:cs typeface="Arial" panose="020B0604020202020204" pitchFamily="34" charset="0"/>
              </a:rPr>
              <a:t>View</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2. </a:t>
            </a:r>
            <a:r>
              <a:rPr lang="en-GB" sz="800" noProof="1">
                <a:solidFill>
                  <a:prstClr val="black"/>
                </a:solidFill>
                <a:latin typeface="Microsoft New Tai Lue"/>
                <a:cs typeface="Arial" panose="020B0604020202020204" pitchFamily="34" charset="0"/>
              </a:rPr>
              <a:t>Select </a:t>
            </a:r>
            <a:r>
              <a:rPr lang="en-GB" sz="800" b="1" noProof="1">
                <a:solidFill>
                  <a:prstClr val="black"/>
                </a:solidFill>
                <a:latin typeface="Microsoft New Tai Lue"/>
                <a:cs typeface="Arial" panose="020B0604020202020204" pitchFamily="34" charset="0"/>
              </a:rPr>
              <a:t>Gridlines</a:t>
            </a:r>
            <a:r>
              <a:rPr lang="en-GB" sz="800" noProof="1">
                <a:solidFill>
                  <a:prstClr val="black"/>
                </a:solidFill>
                <a:latin typeface="Microsoft New Tai Lue"/>
                <a:cs typeface="Arial" panose="020B0604020202020204" pitchFamily="34" charset="0"/>
              </a:rPr>
              <a:t> and/or </a:t>
            </a:r>
            <a:r>
              <a:rPr lang="en-GB" sz="800" b="1" noProof="1">
                <a:solidFill>
                  <a:prstClr val="black"/>
                </a:solidFill>
                <a:latin typeface="Microsoft New Tai Lue"/>
                <a:cs typeface="Arial" panose="020B0604020202020204" pitchFamily="34" charset="0"/>
              </a:rPr>
              <a:t>Guides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To establish additional gridlines and guides</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1. </a:t>
            </a:r>
            <a:r>
              <a:rPr lang="en-GB" sz="800" noProof="1">
                <a:solidFill>
                  <a:prstClr val="black"/>
                </a:solidFill>
                <a:latin typeface="Microsoft New Tai Lue"/>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2. </a:t>
            </a:r>
            <a:r>
              <a:rPr lang="en-GB" sz="800" noProof="1">
                <a:solidFill>
                  <a:prstClr val="black"/>
                </a:solidFill>
                <a:latin typeface="Microsoft New Tai Lue"/>
                <a:cs typeface="Arial" panose="020B0604020202020204" pitchFamily="34" charset="0"/>
              </a:rPr>
              <a:t>Hold down the </a:t>
            </a:r>
            <a:r>
              <a:rPr lang="en-GB" sz="800" b="1" noProof="1">
                <a:solidFill>
                  <a:prstClr val="black"/>
                </a:solidFill>
                <a:latin typeface="Microsoft New Tai Lue"/>
                <a:cs typeface="Arial" panose="020B0604020202020204" pitchFamily="34" charset="0"/>
              </a:rPr>
              <a:t>CTRL key </a:t>
            </a:r>
            <a:r>
              <a:rPr lang="en-GB" sz="800" noProof="1">
                <a:solidFill>
                  <a:prstClr val="black"/>
                </a:solidFill>
                <a:latin typeface="Microsoft New Tai Lue"/>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Tip: </a:t>
            </a:r>
            <a:r>
              <a:rPr lang="en-GB" sz="800" noProof="1">
                <a:solidFill>
                  <a:prstClr val="black"/>
                </a:solidFill>
                <a:latin typeface="Microsoft New Tai Lue"/>
                <a:cs typeface="Arial" panose="020B0604020202020204" pitchFamily="34" charset="0"/>
              </a:rPr>
              <a:t>Press Alt + F9 for a rapid display of gridlines</a:t>
            </a:r>
          </a:p>
        </p:txBody>
      </p:sp>
      <p:sp>
        <p:nvSpPr>
          <p:cNvPr id="53" name="Text Box 48"/>
          <p:cNvSpPr txBox="1">
            <a:spLocks noChangeArrowheads="1"/>
          </p:cNvSpPr>
          <p:nvPr userDrawn="1"/>
        </p:nvSpPr>
        <p:spPr bwMode="auto">
          <a:xfrm>
            <a:off x="6305096" y="4141418"/>
            <a:ext cx="2179499"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Insert picture</a:t>
            </a:r>
            <a:br>
              <a:rPr lang="en-GB"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On layouts with picture placeholders: Click the icon and select </a:t>
            </a:r>
            <a:r>
              <a:rPr lang="en-GB" sz="800" b="1" noProof="1">
                <a:solidFill>
                  <a:prstClr val="black"/>
                </a:solidFill>
                <a:latin typeface="Microsoft New Tai Lue"/>
                <a:cs typeface="Arial" panose="020B0604020202020204" pitchFamily="34" charset="0"/>
              </a:rPr>
              <a:t>Insert</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You can find UCPH-images, which are adapted to and minimised to the 4:3 and 16:9 format via this link: </a:t>
            </a:r>
            <a:br>
              <a:rPr lang="en-GB" sz="800"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 </a:t>
            </a:r>
            <a:r>
              <a:rPr lang="en-GB" sz="800" noProof="1">
                <a:solidFill>
                  <a:srgbClr val="42759B"/>
                </a:solidFill>
                <a:latin typeface="Microsoft New Tai Lue"/>
                <a:cs typeface="Arial" panose="020B0604020202020204" pitchFamily="34" charset="0"/>
                <a:hlinkClick r:id="rId4"/>
              </a:rPr>
              <a:t>http://image.ku.dk/lightbox/211/13407586855728741badb20/ </a:t>
            </a:r>
            <a:endParaRPr lang="en-GB" sz="800" noProof="1">
              <a:solidFill>
                <a:srgbClr val="42759B"/>
              </a:solidFill>
              <a:latin typeface="Microsoft New Tai Lue"/>
              <a:cs typeface="Arial" panose="020B0604020202020204" pitchFamily="34" charset="0"/>
            </a:endParaRP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Select slide show-view to activate the link.</a:t>
            </a:r>
          </a:p>
        </p:txBody>
      </p:sp>
      <p:sp>
        <p:nvSpPr>
          <p:cNvPr id="54" name="Text Box 48"/>
          <p:cNvSpPr txBox="1">
            <a:spLocks noChangeArrowheads="1"/>
          </p:cNvSpPr>
          <p:nvPr userDrawn="1"/>
        </p:nvSpPr>
        <p:spPr bwMode="auto">
          <a:xfrm>
            <a:off x="8922081" y="1640495"/>
            <a:ext cx="21794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Image sizes</a:t>
            </a:r>
            <a:br>
              <a:rPr lang="en-GB"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The optimal picture sizes are</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4:3-format: 1.500 x 1.073 pixels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16:9-format: 1.500 x 818 pixels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Save the images in 72 dpi and in "jpg medium quality"</a:t>
            </a:r>
          </a:p>
        </p:txBody>
      </p:sp>
      <p:sp>
        <p:nvSpPr>
          <p:cNvPr id="55" name="Text Box 48"/>
          <p:cNvSpPr txBox="1">
            <a:spLocks noChangeArrowheads="1"/>
          </p:cNvSpPr>
          <p:nvPr userDrawn="1"/>
        </p:nvSpPr>
        <p:spPr bwMode="auto">
          <a:xfrm>
            <a:off x="8922081" y="2720006"/>
            <a:ext cx="21794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Trimming pictures</a:t>
            </a:r>
            <a:br>
              <a:rPr lang="en-GB" sz="1000" b="1" noProof="1">
                <a:solidFill>
                  <a:prstClr val="black"/>
                </a:solidFill>
                <a:latin typeface="Microsoft New Tai Lue"/>
                <a:cs typeface="Arial" panose="020B0604020202020204" pitchFamily="34" charset="0"/>
              </a:rPr>
            </a:br>
            <a:r>
              <a:rPr lang="en-GB" sz="800" b="1" noProof="1">
                <a:solidFill>
                  <a:prstClr val="black"/>
                </a:solidFill>
                <a:latin typeface="Microsoft New Tai Lue"/>
                <a:cs typeface="Arial" panose="020B0604020202020204" pitchFamily="34" charset="0"/>
              </a:rPr>
              <a:t>1</a:t>
            </a:r>
            <a:r>
              <a:rPr lang="en-GB" sz="800" noProof="1">
                <a:solidFill>
                  <a:prstClr val="black"/>
                </a:solidFill>
                <a:latin typeface="Microsoft New Tai Lue"/>
                <a:cs typeface="Arial" panose="020B0604020202020204" pitchFamily="34" charset="0"/>
              </a:rPr>
              <a:t>. Click</a:t>
            </a:r>
            <a:r>
              <a:rPr lang="en-GB" sz="800" b="1" noProof="1">
                <a:solidFill>
                  <a:prstClr val="black"/>
                </a:solidFill>
                <a:latin typeface="Microsoft New Tai Lue"/>
                <a:cs typeface="Arial" panose="020B0604020202020204" pitchFamily="34" charset="0"/>
              </a:rPr>
              <a:t> Crop </a:t>
            </a:r>
            <a:r>
              <a:rPr lang="en-GB" sz="800" noProof="1">
                <a:solidFill>
                  <a:prstClr val="black"/>
                </a:solidFill>
                <a:latin typeface="Microsoft New Tai Lue"/>
                <a:cs typeface="Arial" panose="020B0604020202020204" pitchFamily="34" charset="0"/>
              </a:rPr>
              <a:t>to change the image focus/size</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2. </a:t>
            </a:r>
            <a:r>
              <a:rPr lang="en-GB" sz="800" noProof="1">
                <a:solidFill>
                  <a:prstClr val="black"/>
                </a:solidFill>
                <a:latin typeface="Microsoft New Tai Lue"/>
                <a:cs typeface="Arial" panose="020B0604020202020204" pitchFamily="34" charset="0"/>
              </a:rPr>
              <a:t>If you want to scale the picture, hold the </a:t>
            </a:r>
            <a:r>
              <a:rPr lang="en-GB" sz="800" b="1" noProof="1">
                <a:solidFill>
                  <a:prstClr val="black"/>
                </a:solidFill>
                <a:latin typeface="Microsoft New Tai Lue"/>
                <a:cs typeface="Arial" panose="020B0604020202020204" pitchFamily="34" charset="0"/>
              </a:rPr>
              <a:t>SHIFT</a:t>
            </a:r>
            <a:r>
              <a:rPr lang="en-GB" sz="800" noProof="1">
                <a:solidFill>
                  <a:prstClr val="black"/>
                </a:solidFill>
                <a:latin typeface="Microsoft New Tai Lue"/>
                <a:cs typeface="Arial" panose="020B0604020202020204" pitchFamily="34" charset="0"/>
              </a:rPr>
              <a:t> button down while dragging in the image corners</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3. </a:t>
            </a:r>
            <a:r>
              <a:rPr lang="en-GB" sz="800" noProof="1">
                <a:solidFill>
                  <a:prstClr val="black"/>
                </a:solidFill>
                <a:latin typeface="Microsoft New Tai Lue"/>
                <a:cs typeface="Arial" panose="020B0604020202020204" pitchFamily="34" charset="0"/>
              </a:rPr>
              <a:t>Right-click on the picture and select </a:t>
            </a:r>
            <a:r>
              <a:rPr lang="en-GB" sz="800" b="1" noProof="1">
                <a:solidFill>
                  <a:prstClr val="black"/>
                </a:solidFill>
                <a:latin typeface="Microsoft New Tai Lue"/>
                <a:cs typeface="Arial" panose="020B0604020202020204" pitchFamily="34" charset="0"/>
              </a:rPr>
              <a:t>Send to back</a:t>
            </a:r>
          </a:p>
          <a:p>
            <a:pPr eaLnBrk="1" hangingPunct="1">
              <a:lnSpc>
                <a:spcPct val="90000"/>
              </a:lnSpc>
              <a:spcAft>
                <a:spcPts val="600"/>
              </a:spcAft>
              <a:defRPr/>
            </a:pPr>
            <a:r>
              <a:rPr lang="en-GB" sz="800" b="1" noProof="1">
                <a:solidFill>
                  <a:prstClr val="black"/>
                </a:solidFill>
                <a:latin typeface="Microsoft New Tai Lue"/>
                <a:cs typeface="Arial" panose="020B0604020202020204" pitchFamily="34" charset="0"/>
              </a:rPr>
              <a:t>Tip: </a:t>
            </a:r>
            <a:r>
              <a:rPr lang="en-GB" sz="800" noProof="1">
                <a:solidFill>
                  <a:prstClr val="black"/>
                </a:solidFill>
                <a:latin typeface="Microsoft New Tai Lue"/>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prstClr val="black"/>
                </a:solidFill>
                <a:latin typeface="Microsoft New Tai Lue"/>
                <a:cs typeface="Arial" panose="020B0604020202020204" pitchFamily="34" charset="0"/>
              </a:rPr>
              <a:t>Send to back</a:t>
            </a:r>
          </a:p>
        </p:txBody>
      </p:sp>
      <p:sp>
        <p:nvSpPr>
          <p:cNvPr id="56" name="Text Box 48"/>
          <p:cNvSpPr txBox="1">
            <a:spLocks noChangeArrowheads="1"/>
          </p:cNvSpPr>
          <p:nvPr userDrawn="1"/>
        </p:nvSpPr>
        <p:spPr bwMode="auto">
          <a:xfrm>
            <a:off x="8922081" y="4765322"/>
            <a:ext cx="21794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Template colors</a:t>
            </a:r>
            <a:br>
              <a:rPr lang="en-GB"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noProof="1">
                <a:solidFill>
                  <a:prstClr val="black"/>
                </a:solidFill>
                <a:latin typeface="Microsoft New Tai Lue"/>
                <a:cs typeface="Arial" panose="020B0604020202020204" pitchFamily="34" charset="0"/>
              </a:rPr>
              <a:t>Right-click on the surface of which you want to change the color and then click on the paint can icon</a:t>
            </a:r>
          </a:p>
        </p:txBody>
      </p:sp>
      <p:sp>
        <p:nvSpPr>
          <p:cNvPr id="57" name="Text Box 48"/>
          <p:cNvSpPr txBox="1">
            <a:spLocks noChangeArrowheads="1"/>
          </p:cNvSpPr>
          <p:nvPr userDrawn="1"/>
        </p:nvSpPr>
        <p:spPr bwMode="auto">
          <a:xfrm>
            <a:off x="8922081" y="5815138"/>
            <a:ext cx="2179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prstClr val="black"/>
                </a:solidFill>
                <a:latin typeface="Microsoft New Tai Lue"/>
                <a:cs typeface="Arial" panose="020B0604020202020204" pitchFamily="34" charset="0"/>
              </a:rPr>
              <a:t>Further information</a:t>
            </a:r>
            <a:br>
              <a:rPr lang="en-GB" sz="1000" b="1" noProof="1">
                <a:solidFill>
                  <a:prstClr val="black"/>
                </a:solidFill>
                <a:latin typeface="Microsoft New Tai Lue"/>
                <a:cs typeface="Arial" panose="020B0604020202020204" pitchFamily="34" charset="0"/>
              </a:rPr>
            </a:br>
            <a:r>
              <a:rPr lang="en-GB" sz="800" noProof="1">
                <a:solidFill>
                  <a:prstClr val="black"/>
                </a:solidFill>
                <a:latin typeface="Microsoft New Tai Lue"/>
                <a:cs typeface="Arial" panose="020B0604020202020204" pitchFamily="34" charset="0"/>
              </a:rPr>
              <a:t>See </a:t>
            </a:r>
            <a:br>
              <a:rPr lang="en-GB" sz="800" noProof="1">
                <a:solidFill>
                  <a:prstClr val="black"/>
                </a:solidFill>
                <a:latin typeface="Microsoft New Tai Lue"/>
                <a:cs typeface="Arial" panose="020B0604020202020204" pitchFamily="34" charset="0"/>
              </a:rPr>
            </a:br>
            <a:r>
              <a:rPr lang="en-GB" sz="800" noProof="1">
                <a:solidFill>
                  <a:srgbClr val="42759B"/>
                </a:solidFill>
                <a:latin typeface="Microsoft New Tai Lue"/>
                <a:cs typeface="Arial" panose="020B0604020202020204" pitchFamily="34" charset="0"/>
                <a:hlinkClick r:id="rId2"/>
              </a:rPr>
              <a:t>www.designguide.ku.dk/ku/</a:t>
            </a:r>
            <a:br>
              <a:rPr lang="en-GB" sz="800" noProof="1">
                <a:solidFill>
                  <a:srgbClr val="42759B"/>
                </a:solidFill>
                <a:latin typeface="Microsoft New Tai Lue"/>
                <a:cs typeface="Arial" panose="020B0604020202020204" pitchFamily="34" charset="0"/>
                <a:hlinkClick r:id="rId2"/>
              </a:rPr>
            </a:br>
            <a:r>
              <a:rPr lang="en-GB" sz="800" noProof="1">
                <a:solidFill>
                  <a:srgbClr val="42759B"/>
                </a:solidFill>
                <a:latin typeface="Microsoft New Tai Lue"/>
                <a:cs typeface="Arial" panose="020B0604020202020204" pitchFamily="34" charset="0"/>
                <a:hlinkClick r:id="rId2"/>
              </a:rPr>
              <a:t>skabeloner/powerpoint/</a:t>
            </a:r>
            <a:br>
              <a:rPr lang="en-GB" sz="800" noProof="1">
                <a:solidFill>
                  <a:srgbClr val="42759B"/>
                </a:solidFill>
                <a:latin typeface="Microsoft New Tai Lue"/>
                <a:cs typeface="Arial" panose="020B0604020202020204" pitchFamily="34" charset="0"/>
                <a:hlinkClick r:id="rId2"/>
              </a:rPr>
            </a:br>
            <a:r>
              <a:rPr lang="en-GB" sz="800" noProof="1">
                <a:solidFill>
                  <a:srgbClr val="42759B"/>
                </a:solidFill>
                <a:latin typeface="Microsoft New Tai Lue"/>
                <a:cs typeface="Arial" panose="020B0604020202020204" pitchFamily="34" charset="0"/>
                <a:hlinkClick r:id="rId2"/>
              </a:rPr>
              <a:t>praesentationer/</a:t>
            </a:r>
            <a:endParaRPr lang="en-GB" sz="800" noProof="1">
              <a:solidFill>
                <a:srgbClr val="42759B"/>
              </a:solidFill>
              <a:latin typeface="Microsoft New Tai Lue"/>
              <a:cs typeface="Arial" panose="020B0604020202020204" pitchFamily="34" charset="0"/>
            </a:endParaRPr>
          </a:p>
        </p:txBody>
      </p:sp>
      <p:pic>
        <p:nvPicPr>
          <p:cNvPr id="58" name="Billede 2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57393" y="4201412"/>
            <a:ext cx="343103" cy="275280"/>
          </a:xfrm>
          <a:prstGeom prst="rect">
            <a:avLst/>
          </a:prstGeom>
        </p:spPr>
      </p:pic>
      <p:pic>
        <p:nvPicPr>
          <p:cNvPr id="59" name="Billede 3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64717" y="2795378"/>
            <a:ext cx="384944" cy="275280"/>
          </a:xfrm>
          <a:prstGeom prst="rect">
            <a:avLst/>
          </a:prstGeom>
        </p:spPr>
      </p:pic>
      <p:pic>
        <p:nvPicPr>
          <p:cNvPr id="60" name="Billede 3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89101" y="3187790"/>
            <a:ext cx="297496" cy="228843"/>
          </a:xfrm>
          <a:prstGeom prst="rect">
            <a:avLst/>
          </a:prstGeom>
        </p:spPr>
      </p:pic>
      <p:sp>
        <p:nvSpPr>
          <p:cNvPr id="61" name="Text Box 48"/>
          <p:cNvSpPr txBox="1">
            <a:spLocks noChangeArrowheads="1"/>
          </p:cNvSpPr>
          <p:nvPr userDrawn="1"/>
        </p:nvSpPr>
        <p:spPr bwMode="auto">
          <a:xfrm>
            <a:off x="3427179" y="1666128"/>
            <a:ext cx="23575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prstClr val="black"/>
                </a:solidFill>
                <a:latin typeface="Microsoft New Tai Lue"/>
                <a:cs typeface="Arial" panose="020B0604020202020204" pitchFamily="34" charset="0"/>
              </a:rPr>
              <a:t>2. </a:t>
            </a:r>
            <a:r>
              <a:rPr lang="en-GB" altLang="da-DK" sz="800" noProof="1">
                <a:solidFill>
                  <a:prstClr val="black"/>
                </a:solidFill>
                <a:latin typeface="Microsoft New Tai Lue"/>
                <a:cs typeface="Arial" panose="020B0604020202020204" pitchFamily="34" charset="0"/>
              </a:rPr>
              <a:t>Under the </a:t>
            </a:r>
            <a:r>
              <a:rPr lang="en-GB" altLang="da-DK" sz="800" b="1" noProof="1">
                <a:solidFill>
                  <a:prstClr val="black"/>
                </a:solidFill>
                <a:latin typeface="Microsoft New Tai Lue"/>
                <a:cs typeface="Arial" panose="020B0604020202020204" pitchFamily="34" charset="0"/>
              </a:rPr>
              <a:t>New slide </a:t>
            </a:r>
            <a:r>
              <a:rPr lang="en-GB" altLang="da-DK" sz="800" noProof="1">
                <a:solidFill>
                  <a:prstClr val="black"/>
                </a:solidFill>
                <a:latin typeface="Microsoft New Tai Lue"/>
                <a:cs typeface="Arial" panose="020B0604020202020204" pitchFamily="34" charset="0"/>
              </a:rPr>
              <a:t>button Click on the top part of the button to create a slide identical to the one selected. Click on the bottom part of the button to see a selection of possible layout choices</a:t>
            </a:r>
          </a:p>
        </p:txBody>
      </p:sp>
      <p:pic>
        <p:nvPicPr>
          <p:cNvPr id="62" name="Picture 2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695839" y="1743737"/>
            <a:ext cx="324248" cy="432989"/>
          </a:xfrm>
          <a:prstGeom prst="rect">
            <a:avLst/>
          </a:prstGeom>
        </p:spPr>
      </p:pic>
    </p:spTree>
    <p:extLst>
      <p:ext uri="{BB962C8B-B14F-4D97-AF65-F5344CB8AC3E}">
        <p14:creationId xmlns:p14="http://schemas.microsoft.com/office/powerpoint/2010/main" val="21822590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B911905-D783-47AB-A4EC-C4D43F631C81}" type="datetimeFigureOut">
              <a:rPr lang="en-GB" smtClean="0"/>
              <a:pPr/>
              <a:t>03/09/2019</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7F652AE-37C7-4E31-A6D4-450FDAB8B8B5}" type="slidenum">
              <a:rPr lang="en-GB" smtClean="0"/>
              <a:pPr/>
              <a:t>‹#›</a:t>
            </a:fld>
            <a:endParaRPr lang="en-GB"/>
          </a:p>
        </p:txBody>
      </p:sp>
    </p:spTree>
    <p:extLst>
      <p:ext uri="{BB962C8B-B14F-4D97-AF65-F5344CB8AC3E}">
        <p14:creationId xmlns:p14="http://schemas.microsoft.com/office/powerpoint/2010/main" val="3296872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5" name="Footer Placeholder 4"/>
          <p:cNvSpPr>
            <a:spLocks noGrp="1"/>
          </p:cNvSpPr>
          <p:nvPr>
            <p:ph type="ftr" sz="quarter" idx="11"/>
          </p:nvPr>
        </p:nvSpPr>
        <p:spPr/>
        <p:txBody>
          <a:bodyPr/>
          <a:lstStyle/>
          <a:p>
            <a:endParaRPr lang="en-GB">
              <a:solidFill>
                <a:prstClr val="black">
                  <a:alpha val="80000"/>
                </a:prstClr>
              </a:solidFill>
            </a:endParaRPr>
          </a:p>
        </p:txBody>
      </p:sp>
      <p:sp>
        <p:nvSpPr>
          <p:cNvPr id="6" name="Slide Number Placeholder 5"/>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10541952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5" name="Footer Placeholder 4"/>
          <p:cNvSpPr>
            <a:spLocks noGrp="1"/>
          </p:cNvSpPr>
          <p:nvPr>
            <p:ph type="ftr" sz="quarter" idx="11"/>
          </p:nvPr>
        </p:nvSpPr>
        <p:spPr/>
        <p:txBody>
          <a:bodyPr/>
          <a:lstStyle/>
          <a:p>
            <a:endParaRPr lang="en-GB">
              <a:solidFill>
                <a:prstClr val="black">
                  <a:alpha val="80000"/>
                </a:prstClr>
              </a:solidFill>
            </a:endParaRPr>
          </a:p>
        </p:txBody>
      </p:sp>
      <p:sp>
        <p:nvSpPr>
          <p:cNvPr id="6" name="Slide Number Placeholder 5"/>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1590830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6" name="Footer Placeholder 5"/>
          <p:cNvSpPr>
            <a:spLocks noGrp="1"/>
          </p:cNvSpPr>
          <p:nvPr>
            <p:ph type="ftr" sz="quarter" idx="11"/>
          </p:nvPr>
        </p:nvSpPr>
        <p:spPr/>
        <p:txBody>
          <a:bodyPr/>
          <a:lstStyle/>
          <a:p>
            <a:endParaRPr lang="en-GB">
              <a:solidFill>
                <a:prstClr val="black">
                  <a:alpha val="80000"/>
                </a:prstClr>
              </a:solidFill>
            </a:endParaRPr>
          </a:p>
        </p:txBody>
      </p:sp>
      <p:sp>
        <p:nvSpPr>
          <p:cNvPr id="7" name="Slide Number Placeholder 6"/>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3225853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8" name="Footer Placeholder 7"/>
          <p:cNvSpPr>
            <a:spLocks noGrp="1"/>
          </p:cNvSpPr>
          <p:nvPr>
            <p:ph type="ftr" sz="quarter" idx="11"/>
          </p:nvPr>
        </p:nvSpPr>
        <p:spPr/>
        <p:txBody>
          <a:bodyPr/>
          <a:lstStyle/>
          <a:p>
            <a:endParaRPr lang="en-GB">
              <a:solidFill>
                <a:prstClr val="black">
                  <a:alpha val="80000"/>
                </a:prstClr>
              </a:solidFill>
            </a:endParaRPr>
          </a:p>
        </p:txBody>
      </p:sp>
      <p:sp>
        <p:nvSpPr>
          <p:cNvPr id="9" name="Slide Number Placeholder 8"/>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3952050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4" name="Footer Placeholder 3"/>
          <p:cNvSpPr>
            <a:spLocks noGrp="1"/>
          </p:cNvSpPr>
          <p:nvPr>
            <p:ph type="ftr" sz="quarter" idx="11"/>
          </p:nvPr>
        </p:nvSpPr>
        <p:spPr/>
        <p:txBody>
          <a:bodyPr/>
          <a:lstStyle/>
          <a:p>
            <a:endParaRPr lang="en-GB">
              <a:solidFill>
                <a:prstClr val="black">
                  <a:alpha val="80000"/>
                </a:prstClr>
              </a:solidFill>
            </a:endParaRPr>
          </a:p>
        </p:txBody>
      </p:sp>
      <p:sp>
        <p:nvSpPr>
          <p:cNvPr id="5" name="Slide Number Placeholder 4"/>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150478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A078FB-D5B1-489C-8909-F4DFC485ECAD}"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F512D3-BD0A-4AEB-84A7-8B9144BF5AFB}" type="slidenum">
              <a:rPr lang="en-GB" smtClean="0"/>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3" name="Footer Placeholder 2"/>
          <p:cNvSpPr>
            <a:spLocks noGrp="1"/>
          </p:cNvSpPr>
          <p:nvPr>
            <p:ph type="ftr" sz="quarter" idx="11"/>
          </p:nvPr>
        </p:nvSpPr>
        <p:spPr/>
        <p:txBody>
          <a:bodyPr/>
          <a:lstStyle/>
          <a:p>
            <a:endParaRPr lang="en-GB">
              <a:solidFill>
                <a:prstClr val="black">
                  <a:alpha val="80000"/>
                </a:prstClr>
              </a:solidFill>
            </a:endParaRPr>
          </a:p>
        </p:txBody>
      </p:sp>
      <p:sp>
        <p:nvSpPr>
          <p:cNvPr id="4" name="Slide Number Placeholder 3"/>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817338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6" name="Footer Placeholder 5"/>
          <p:cNvSpPr>
            <a:spLocks noGrp="1"/>
          </p:cNvSpPr>
          <p:nvPr>
            <p:ph type="ftr" sz="quarter" idx="11"/>
          </p:nvPr>
        </p:nvSpPr>
        <p:spPr/>
        <p:txBody>
          <a:bodyPr/>
          <a:lstStyle/>
          <a:p>
            <a:endParaRPr lang="en-GB">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7F652AE-37C7-4E31-A6D4-450FDAB8B8B5}" type="slidenum">
              <a:rPr lang="en-GB" smtClean="0"/>
              <a:pPr/>
              <a:t>‹#›</a:t>
            </a:fld>
            <a:endParaRPr lang="en-GB"/>
          </a:p>
        </p:txBody>
      </p:sp>
    </p:spTree>
    <p:extLst>
      <p:ext uri="{BB962C8B-B14F-4D97-AF65-F5344CB8AC3E}">
        <p14:creationId xmlns:p14="http://schemas.microsoft.com/office/powerpoint/2010/main" val="2321742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B911905-D783-47AB-A4EC-C4D43F631C81}" type="datetimeFigureOut">
              <a:rPr lang="en-GB" smtClean="0"/>
              <a:pPr/>
              <a:t>03/09/2019</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7F652AE-37C7-4E31-A6D4-450FDAB8B8B5}" type="slidenum">
              <a:rPr lang="en-GB" smtClean="0"/>
              <a:pPr/>
              <a:t>‹#›</a:t>
            </a:fld>
            <a:endParaRPr lang="en-GB"/>
          </a:p>
        </p:txBody>
      </p:sp>
    </p:spTree>
    <p:extLst>
      <p:ext uri="{BB962C8B-B14F-4D97-AF65-F5344CB8AC3E}">
        <p14:creationId xmlns:p14="http://schemas.microsoft.com/office/powerpoint/2010/main" val="87506809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5" name="Footer Placeholder 4"/>
          <p:cNvSpPr>
            <a:spLocks noGrp="1"/>
          </p:cNvSpPr>
          <p:nvPr>
            <p:ph type="ftr" sz="quarter" idx="11"/>
          </p:nvPr>
        </p:nvSpPr>
        <p:spPr/>
        <p:txBody>
          <a:bodyPr/>
          <a:lstStyle/>
          <a:p>
            <a:endParaRPr lang="en-GB">
              <a:solidFill>
                <a:prstClr val="black">
                  <a:alpha val="80000"/>
                </a:prstClr>
              </a:solidFill>
            </a:endParaRPr>
          </a:p>
        </p:txBody>
      </p:sp>
      <p:sp>
        <p:nvSpPr>
          <p:cNvPr id="6" name="Slide Number Placeholder 5"/>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1703593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5" name="Footer Placeholder 4"/>
          <p:cNvSpPr>
            <a:spLocks noGrp="1"/>
          </p:cNvSpPr>
          <p:nvPr>
            <p:ph type="ftr" sz="quarter" idx="11"/>
          </p:nvPr>
        </p:nvSpPr>
        <p:spPr/>
        <p:txBody>
          <a:bodyPr/>
          <a:lstStyle/>
          <a:p>
            <a:endParaRPr lang="en-GB">
              <a:solidFill>
                <a:prstClr val="black">
                  <a:alpha val="80000"/>
                </a:prstClr>
              </a:solidFill>
            </a:endParaRPr>
          </a:p>
        </p:txBody>
      </p:sp>
      <p:sp>
        <p:nvSpPr>
          <p:cNvPr id="6" name="Slide Number Placeholder 5"/>
          <p:cNvSpPr>
            <a:spLocks noGrp="1"/>
          </p:cNvSpPr>
          <p:nvPr>
            <p:ph type="sldNum" sz="quarter" idx="12"/>
          </p:nvPr>
        </p:nvSpPr>
        <p:spPr/>
        <p:txBody>
          <a:body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322731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4A078FB-D5B1-489C-8909-F4DFC485ECAD}"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91F512D3-BD0A-4AEB-84A7-8B9144BF5AFB}"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image" Target="../media/image13.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2.emf"/><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heme" Target="../theme/theme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A078FB-D5B1-489C-8909-F4DFC485ECAD}" type="datetimeFigureOut">
              <a:rPr lang="en-GB" smtClean="0"/>
              <a:t>03/09/2019</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F512D3-BD0A-4AEB-84A7-8B9144BF5AFB}"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a:t>Subject</a:t>
            </a:r>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2240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457189" rtl="0" eaLnBrk="1" latinLnBrk="0" hangingPunct="1">
        <a:spcBef>
          <a:spcPct val="0"/>
        </a:spcBef>
        <a:buNone/>
        <a:defRPr sz="27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2100" kern="1200">
          <a:solidFill>
            <a:schemeClr val="tx1"/>
          </a:solidFill>
          <a:latin typeface="Calibri Light" panose="020F0302020204030204" pitchFamily="34" charset="0"/>
          <a:ea typeface="+mn-ea"/>
          <a:cs typeface="+mn-cs"/>
        </a:defRPr>
      </a:lvl1pPr>
      <a:lvl2pPr marL="742931" indent="-285743" algn="l" defTabSz="457189" rtl="0" eaLnBrk="1" latinLnBrk="0" hangingPunct="1">
        <a:spcBef>
          <a:spcPct val="20000"/>
        </a:spcBef>
        <a:buFont typeface="Arial" panose="020B0604020202020204" pitchFamily="34" charset="0"/>
        <a:buChar char="•"/>
        <a:defRPr sz="2100" kern="1200">
          <a:solidFill>
            <a:schemeClr val="tx1"/>
          </a:solidFill>
          <a:latin typeface="Calibri Light" panose="020F0302020204030204" pitchFamily="34" charset="0"/>
          <a:ea typeface="+mn-ea"/>
          <a:cs typeface="+mn-cs"/>
        </a:defRPr>
      </a:lvl2pPr>
      <a:lvl3pPr marL="1142972" indent="-228594" algn="l" defTabSz="457189" rtl="0" eaLnBrk="1" latinLnBrk="0" hangingPunct="1">
        <a:spcBef>
          <a:spcPct val="20000"/>
        </a:spcBef>
        <a:buFont typeface="Arial"/>
        <a:buChar char="•"/>
        <a:defRPr sz="2100" kern="1200">
          <a:solidFill>
            <a:schemeClr val="tx1"/>
          </a:solidFill>
          <a:latin typeface="Calibri Light" panose="020F0302020204030204" pitchFamily="34" charset="0"/>
          <a:ea typeface="+mn-ea"/>
          <a:cs typeface="+mn-cs"/>
        </a:defRPr>
      </a:lvl3pPr>
      <a:lvl4pPr marL="1600160" indent="-228594" algn="l" defTabSz="457189" rtl="0" eaLnBrk="1" latinLnBrk="0" hangingPunct="1">
        <a:spcBef>
          <a:spcPct val="20000"/>
        </a:spcBef>
        <a:buFont typeface="Arial" panose="020B0604020202020204" pitchFamily="34" charset="0"/>
        <a:buChar char="•"/>
        <a:defRPr sz="2100" kern="1200">
          <a:solidFill>
            <a:schemeClr val="tx1"/>
          </a:solidFill>
          <a:latin typeface="Calibri Light" panose="020F0302020204030204" pitchFamily="34" charset="0"/>
          <a:ea typeface="+mn-ea"/>
          <a:cs typeface="+mn-cs"/>
        </a:defRPr>
      </a:lvl4pPr>
      <a:lvl5pPr marL="2057348" indent="-228594" algn="l" defTabSz="457189" rtl="0" eaLnBrk="1" latinLnBrk="0" hangingPunct="1">
        <a:spcBef>
          <a:spcPct val="20000"/>
        </a:spcBef>
        <a:buFont typeface="Arial" panose="020B0604020202020204" pitchFamily="34" charset="0"/>
        <a:buChar char="•"/>
        <a:defRPr sz="2100" kern="1200">
          <a:solidFill>
            <a:schemeClr val="tx1"/>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a:t>Subject</a:t>
            </a:r>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37598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83167" y="619125"/>
            <a:ext cx="10623551" cy="865188"/>
          </a:xfrm>
          <a:prstGeom prst="rect">
            <a:avLst/>
          </a:prstGeom>
        </p:spPr>
        <p:txBody>
          <a:bodyPr vert="horz" lIns="0" tIns="0" rIns="0" bIns="0" rtlCol="0" anchor="t" anchorCtr="0">
            <a:noAutofit/>
          </a:bodyPr>
          <a:lstStyle/>
          <a:p>
            <a:r>
              <a:rPr lang="en-GB" dirty="0"/>
              <a:t>Click to add text</a:t>
            </a:r>
          </a:p>
        </p:txBody>
      </p:sp>
      <p:sp>
        <p:nvSpPr>
          <p:cNvPr id="3" name="Pladsholder til tekst 2"/>
          <p:cNvSpPr>
            <a:spLocks noGrp="1"/>
          </p:cNvSpPr>
          <p:nvPr>
            <p:ph type="body" idx="1"/>
          </p:nvPr>
        </p:nvSpPr>
        <p:spPr>
          <a:xfrm>
            <a:off x="783167" y="1635125"/>
            <a:ext cx="10623551" cy="4668178"/>
          </a:xfrm>
          <a:prstGeom prst="rect">
            <a:avLst/>
          </a:prstGeom>
        </p:spPr>
        <p:txBody>
          <a:bodyPr vert="horz" lIns="0" tIns="0" rIns="0" bIns="0" rtlCol="0">
            <a:noAutofit/>
          </a:body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a:p>
            <a:pPr lvl="4"/>
            <a:endParaRPr lang="en-GB" dirty="0"/>
          </a:p>
          <a:p>
            <a:pPr marL="402431" marR="0" lvl="1" indent="-198835" algn="l" defTabSz="685800" rtl="0" eaLnBrk="1" fontAlgn="auto" latinLnBrk="0" hangingPunct="1">
              <a:lnSpc>
                <a:spcPct val="90000"/>
              </a:lnSpc>
              <a:spcBef>
                <a:spcPts val="375"/>
              </a:spcBef>
              <a:spcAft>
                <a:spcPts val="0"/>
              </a:spcAft>
              <a:buClrTx/>
              <a:buSzTx/>
              <a:buFont typeface="Arial" panose="020B0604020202020204" pitchFamily="34" charset="0"/>
              <a:buChar char="•"/>
              <a:tabLst/>
            </a:pPr>
            <a:endParaRPr lang="en-GB" dirty="0"/>
          </a:p>
        </p:txBody>
      </p:sp>
      <p:sp>
        <p:nvSpPr>
          <p:cNvPr id="7" name="Rectangle 19"/>
          <p:cNvSpPr/>
          <p:nvPr userDrawn="1"/>
        </p:nvSpPr>
        <p:spPr>
          <a:xfrm>
            <a:off x="0" y="4"/>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prstClr val="white"/>
              </a:solidFill>
            </a:endParaRPr>
          </a:p>
        </p:txBody>
      </p:sp>
      <p:sp>
        <p:nvSpPr>
          <p:cNvPr id="5" name="Pladsholder til sidefod 4"/>
          <p:cNvSpPr>
            <a:spLocks noGrp="1"/>
          </p:cNvSpPr>
          <p:nvPr>
            <p:ph type="ftr" sz="quarter" idx="3"/>
          </p:nvPr>
        </p:nvSpPr>
        <p:spPr>
          <a:xfrm>
            <a:off x="3979411" y="85747"/>
            <a:ext cx="5557560" cy="176797"/>
          </a:xfrm>
          <a:prstGeom prst="rect">
            <a:avLst/>
          </a:prstGeom>
        </p:spPr>
        <p:txBody>
          <a:bodyPr vert="horz" lIns="0" tIns="0" rIns="0" bIns="0" rtlCol="0" anchor="b" anchorCtr="0"/>
          <a:lstStyle>
            <a:lvl1pPr algn="r">
              <a:defRPr sz="1000">
                <a:solidFill>
                  <a:srgbClr val="333333"/>
                </a:solidFill>
              </a:defRPr>
            </a:lvl1pPr>
          </a:lstStyle>
          <a:p>
            <a:endParaRPr lang="en-GB" dirty="0"/>
          </a:p>
        </p:txBody>
      </p:sp>
      <p:sp>
        <p:nvSpPr>
          <p:cNvPr id="6" name="Pladsholder til slidenummer 5"/>
          <p:cNvSpPr>
            <a:spLocks noGrp="1"/>
          </p:cNvSpPr>
          <p:nvPr>
            <p:ph type="sldNum" sz="quarter" idx="4"/>
          </p:nvPr>
        </p:nvSpPr>
        <p:spPr>
          <a:xfrm>
            <a:off x="10903885" y="85747"/>
            <a:ext cx="502832"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en-GB" smtClean="0"/>
              <a:pPr/>
              <a:t>‹#›</a:t>
            </a:fld>
            <a:endParaRPr lang="en-GB" dirty="0"/>
          </a:p>
        </p:txBody>
      </p:sp>
      <p:sp>
        <p:nvSpPr>
          <p:cNvPr id="4" name="Pladsholder til dato 3"/>
          <p:cNvSpPr>
            <a:spLocks noGrp="1"/>
          </p:cNvSpPr>
          <p:nvPr>
            <p:ph type="dt" sz="half" idx="2"/>
          </p:nvPr>
        </p:nvSpPr>
        <p:spPr>
          <a:xfrm>
            <a:off x="9696963" y="85747"/>
            <a:ext cx="1086635" cy="176797"/>
          </a:xfrm>
          <a:prstGeom prst="rect">
            <a:avLst/>
          </a:prstGeom>
        </p:spPr>
        <p:txBody>
          <a:bodyPr vert="horz" lIns="0" tIns="0" rIns="0" bIns="0" rtlCol="0" anchor="b" anchorCtr="0"/>
          <a:lstStyle>
            <a:lvl1pPr algn="r">
              <a:defRPr sz="1000">
                <a:solidFill>
                  <a:srgbClr val="333333"/>
                </a:solidFill>
              </a:defRPr>
            </a:lvl1pPr>
          </a:lstStyle>
          <a:p>
            <a:fld id="{78B939E7-E8BE-4EDC-A4C7-4CF4D90B066E}" type="datetime1">
              <a:rPr lang="en-GB" smtClean="0"/>
              <a:pPr/>
              <a:t>03/09/2019</a:t>
            </a:fld>
            <a:endParaRPr lang="en-GB" dirty="0"/>
          </a:p>
        </p:txBody>
      </p:sp>
      <p:pic>
        <p:nvPicPr>
          <p:cNvPr id="14" name="Picture 13"/>
          <p:cNvPicPr>
            <a:picLocks noChangeAspect="1"/>
          </p:cNvPicPr>
          <p:nvPr userDrawn="1"/>
        </p:nvPicPr>
        <p:blipFill rotWithShape="1">
          <a:blip r:embed="rId24" cstate="email">
            <a:extLst>
              <a:ext uri="{28A0092B-C50C-407E-A947-70E740481C1C}">
                <a14:useLocalDpi xmlns:a14="http://schemas.microsoft.com/office/drawing/2010/main"/>
              </a:ext>
            </a:extLst>
          </a:blip>
          <a:srcRect l="12043" t="11448" r="17199" b="13844"/>
          <a:stretch/>
        </p:blipFill>
        <p:spPr>
          <a:xfrm>
            <a:off x="447379" y="63578"/>
            <a:ext cx="222021" cy="211296"/>
          </a:xfrm>
          <a:prstGeom prst="rect">
            <a:avLst/>
          </a:prstGeom>
        </p:spPr>
      </p:pic>
      <p:pic>
        <p:nvPicPr>
          <p:cNvPr id="15"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748926" y="96468"/>
            <a:ext cx="3110197" cy="159521"/>
          </a:xfrm>
          <a:prstGeom prst="rect">
            <a:avLst/>
          </a:prstGeom>
        </p:spPr>
      </p:pic>
    </p:spTree>
    <p:extLst>
      <p:ext uri="{BB962C8B-B14F-4D97-AF65-F5344CB8AC3E}">
        <p14:creationId xmlns:p14="http://schemas.microsoft.com/office/powerpoint/2010/main" val="26772945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Lst>
  <p:hf hdr="0" ftr="0"/>
  <p:txStyles>
    <p:titleStyle>
      <a:lvl1pPr algn="l" defTabSz="685800" rtl="0" eaLnBrk="1" latinLnBrk="0" hangingPunct="1">
        <a:lnSpc>
          <a:spcPct val="100000"/>
        </a:lnSpc>
        <a:spcBef>
          <a:spcPct val="0"/>
        </a:spcBef>
        <a:buNone/>
        <a:defRPr sz="3000" kern="1200" spc="45" baseline="0">
          <a:solidFill>
            <a:schemeClr val="accent1"/>
          </a:solidFill>
          <a:latin typeface="+mj-lt"/>
          <a:ea typeface="+mj-ea"/>
          <a:cs typeface="+mj-cs"/>
        </a:defRPr>
      </a:lvl1pPr>
    </p:titleStyle>
    <p:bodyStyle>
      <a:lvl1pPr marL="271463" indent="-271463" algn="l" defTabSz="685800" rtl="0" eaLnBrk="1" latinLnBrk="0" hangingPunct="1">
        <a:lnSpc>
          <a:spcPct val="100000"/>
        </a:lnSpc>
        <a:spcBef>
          <a:spcPts val="750"/>
        </a:spcBef>
        <a:buFont typeface="Arial" panose="020B0604020202020204" pitchFamily="34" charset="0"/>
        <a:buChar char="•"/>
        <a:defRPr sz="2400" kern="1200" spc="45" baseline="0">
          <a:solidFill>
            <a:schemeClr val="tx1"/>
          </a:solidFill>
          <a:latin typeface="+mn-lt"/>
          <a:ea typeface="+mn-ea"/>
          <a:cs typeface="+mn-cs"/>
        </a:defRPr>
      </a:lvl1pPr>
      <a:lvl2pPr marL="535781" marR="0" indent="-264319"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lang="da-DK" sz="2000" kern="1200" spc="45" baseline="0" dirty="0" smtClean="0">
          <a:solidFill>
            <a:schemeClr val="tx1"/>
          </a:solidFill>
          <a:latin typeface="+mn-lt"/>
          <a:ea typeface="+mn-ea"/>
          <a:cs typeface="+mn-cs"/>
        </a:defRPr>
      </a:lvl2pPr>
      <a:lvl3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808038" indent="-271463" algn="l" defTabSz="685800" rtl="0" eaLnBrk="1" latinLnBrk="0" hangingPunct="1">
        <a:lnSpc>
          <a:spcPct val="100000"/>
        </a:lnSpc>
        <a:spcBef>
          <a:spcPts val="375"/>
        </a:spcBef>
        <a:buFont typeface="Arial" panose="020B0604020202020204" pitchFamily="34" charset="0"/>
        <a:buChar char="•"/>
        <a:defRPr sz="1600" kern="1200" spc="45" baseline="0">
          <a:solidFill>
            <a:schemeClr val="tx1"/>
          </a:solidFill>
          <a:latin typeface="+mn-lt"/>
          <a:ea typeface="+mn-ea"/>
          <a:cs typeface="+mn-cs"/>
        </a:defRPr>
      </a:lvl5pPr>
      <a:lvl6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p15:clr>
            <a:srgbClr val="F26B43"/>
          </p15:clr>
        </p15:guide>
        <p15:guide id="2" pos="5389">
          <p15:clr>
            <a:srgbClr val="F26B43"/>
          </p15:clr>
        </p15:guide>
        <p15:guide id="3" orient="horz" pos="1029">
          <p15:clr>
            <a:srgbClr val="F26B43"/>
          </p15:clr>
        </p15:guide>
        <p15:guide id="4" orient="horz" pos="3970">
          <p15:clr>
            <a:srgbClr val="F26B43"/>
          </p15:clr>
        </p15:guide>
        <p15:guide id="5" pos="5397">
          <p15:clr>
            <a:srgbClr val="F26B43"/>
          </p15:clr>
        </p15:guide>
        <p15:guide id="6" orient="horz" pos="392">
          <p15:clr>
            <a:srgbClr val="F26B43"/>
          </p15:clr>
        </p15:guide>
        <p15:guide id="7" orient="horz" pos="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B911905-D783-47AB-A4EC-C4D43F631C81}" type="datetimeFigureOut">
              <a:rPr lang="en-GB" smtClean="0">
                <a:solidFill>
                  <a:prstClr val="black">
                    <a:alpha val="80000"/>
                  </a:prstClr>
                </a:solidFill>
              </a:rPr>
              <a:pPr/>
              <a:t>03/09/2019</a:t>
            </a:fld>
            <a:endParaRPr lang="en-GB">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7F652AE-37C7-4E31-A6D4-450FDAB8B8B5}" type="slidenum">
              <a:rPr lang="en-GB" smtClean="0">
                <a:solidFill>
                  <a:srgbClr val="50B4C8">
                    <a:alpha val="25000"/>
                  </a:srgbClr>
                </a:solidFill>
              </a:rPr>
              <a:pPr/>
              <a:t>‹#›</a:t>
            </a:fld>
            <a:endParaRPr lang="en-GB">
              <a:solidFill>
                <a:srgbClr val="50B4C8">
                  <a:alpha val="25000"/>
                </a:srgbClr>
              </a:solidFill>
            </a:endParaRPr>
          </a:p>
        </p:txBody>
      </p:sp>
    </p:spTree>
    <p:extLst>
      <p:ext uri="{BB962C8B-B14F-4D97-AF65-F5344CB8AC3E}">
        <p14:creationId xmlns:p14="http://schemas.microsoft.com/office/powerpoint/2010/main" val="41264605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cpuckering@mellowparenting.org" TargetMode="External"/><Relationship Id="rId2" Type="http://schemas.openxmlformats.org/officeDocument/2006/relationships/hyperlink" Target="mailto:Lucy.Thompson@abdn.ac.uk" TargetMode="External"/><Relationship Id="rId1" Type="http://schemas.openxmlformats.org/officeDocument/2006/relationships/slideLayout" Target="../slideLayouts/slideLayout5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alphaModFix amt="42000"/>
            <a:extLst>
              <a:ext uri="{28A0092B-C50C-407E-A947-70E740481C1C}">
                <a14:useLocalDpi xmlns:a14="http://schemas.microsoft.com/office/drawing/2010/main"/>
              </a:ext>
            </a:extLst>
          </a:blip>
          <a:stretch>
            <a:fillRect/>
          </a:stretch>
        </p:blipFill>
        <p:spPr>
          <a:xfrm>
            <a:off x="5870286" y="140102"/>
            <a:ext cx="5998984" cy="6559865"/>
          </a:xfrm>
          <a:prstGeom prst="rect">
            <a:avLst/>
          </a:prstGeom>
        </p:spPr>
      </p:pic>
      <p:sp>
        <p:nvSpPr>
          <p:cNvPr id="2" name="Title 1"/>
          <p:cNvSpPr>
            <a:spLocks noGrp="1"/>
          </p:cNvSpPr>
          <p:nvPr>
            <p:ph type="ctrTitle"/>
          </p:nvPr>
        </p:nvSpPr>
        <p:spPr>
          <a:xfrm>
            <a:off x="603503" y="770467"/>
            <a:ext cx="11265767" cy="3352800"/>
          </a:xfrm>
        </p:spPr>
        <p:txBody>
          <a:bodyPr>
            <a:noAutofit/>
          </a:bodyPr>
          <a:lstStyle/>
          <a:p>
            <a:pPr>
              <a:lnSpc>
                <a:spcPct val="100000"/>
              </a:lnSpc>
            </a:pPr>
            <a:r>
              <a:rPr lang="en-GB" sz="5400" dirty="0">
                <a:effectLst>
                  <a:outerShdw blurRad="38100" dist="38100" dir="2700000" algn="tl">
                    <a:srgbClr val="000000">
                      <a:alpha val="43137"/>
                    </a:srgbClr>
                  </a:outerShdw>
                </a:effectLst>
              </a:rPr>
              <a:t>Development of an accessible relationship observation system for practitioners working with young families: The Child And Adult Observation (CARO)</a:t>
            </a:r>
          </a:p>
        </p:txBody>
      </p:sp>
      <p:sp>
        <p:nvSpPr>
          <p:cNvPr id="3" name="Subtitle 2"/>
          <p:cNvSpPr>
            <a:spLocks noGrp="1"/>
          </p:cNvSpPr>
          <p:nvPr>
            <p:ph type="subTitle" idx="1"/>
          </p:nvPr>
        </p:nvSpPr>
        <p:spPr/>
        <p:txBody>
          <a:bodyPr>
            <a:normAutofit/>
          </a:bodyPr>
          <a:lstStyle/>
          <a:p>
            <a:r>
              <a:rPr lang="en-GB" sz="3600" dirty="0">
                <a:effectLst>
                  <a:outerShdw blurRad="38100" dist="38100" dir="2700000" algn="tl">
                    <a:srgbClr val="000000">
                      <a:alpha val="43137"/>
                    </a:srgbClr>
                  </a:outerShdw>
                </a:effectLst>
              </a:rPr>
              <a:t>Dr Lucy Thompson</a:t>
            </a:r>
          </a:p>
          <a:p>
            <a:r>
              <a:rPr lang="en-GB" sz="3600" dirty="0">
                <a:effectLst>
                  <a:outerShdw blurRad="38100" dist="38100" dir="2700000" algn="tl">
                    <a:srgbClr val="000000">
                      <a:alpha val="43137"/>
                    </a:srgbClr>
                  </a:outerShdw>
                </a:effectLst>
              </a:rPr>
              <a:t>Dr Christine Puckering</a:t>
            </a:r>
          </a:p>
        </p:txBody>
      </p:sp>
    </p:spTree>
    <p:extLst>
      <p:ext uri="{BB962C8B-B14F-4D97-AF65-F5344CB8AC3E}">
        <p14:creationId xmlns:p14="http://schemas.microsoft.com/office/powerpoint/2010/main" val="354852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Total count of positive interactions before and after Mellow Babies group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4285100"/>
              </p:ext>
            </p:extLst>
          </p:nvPr>
        </p:nvGraphicFramePr>
        <p:xfrm>
          <a:off x="1981200" y="1935164"/>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92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Negative Interaction before and after Mellow Babies and Waiting list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4662759"/>
              </p:ext>
            </p:extLst>
          </p:nvPr>
        </p:nvGraphicFramePr>
        <p:xfrm>
          <a:off x="1981200" y="1935164"/>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38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ALSPAC study</a:t>
            </a:r>
          </a:p>
        </p:txBody>
      </p:sp>
      <p:sp>
        <p:nvSpPr>
          <p:cNvPr id="3" name="Content Placeholder 2"/>
          <p:cNvSpPr>
            <a:spLocks noGrp="1"/>
          </p:cNvSpPr>
          <p:nvPr>
            <p:ph idx="1"/>
          </p:nvPr>
        </p:nvSpPr>
        <p:spPr>
          <a:xfrm>
            <a:off x="1981200" y="2420888"/>
            <a:ext cx="8229600" cy="3903712"/>
          </a:xfrm>
        </p:spPr>
        <p:txBody>
          <a:bodyPr/>
          <a:lstStyle/>
          <a:p>
            <a:r>
              <a:rPr lang="en-GB" dirty="0"/>
              <a:t>Children in Focus subgroup were video recorded looking at a photograph album with mothers (mainly)</a:t>
            </a:r>
          </a:p>
          <a:p>
            <a:r>
              <a:rPr lang="en-GB" dirty="0"/>
              <a:t>60 children were identified at age 7 as having emotional and behavioural disorders</a:t>
            </a:r>
          </a:p>
          <a:p>
            <a:r>
              <a:rPr lang="en-GB" dirty="0"/>
              <a:t>60 videos of these children  and 120 of randomly chosen children were analysed blind to status </a:t>
            </a:r>
          </a:p>
          <a:p>
            <a:r>
              <a:rPr lang="en-GB" dirty="0"/>
              <a:t>An average of 6.2 positive interactions per minute</a:t>
            </a:r>
          </a:p>
        </p:txBody>
      </p:sp>
    </p:spTree>
    <p:extLst>
      <p:ext uri="{BB962C8B-B14F-4D97-AF65-F5344CB8AC3E}">
        <p14:creationId xmlns:p14="http://schemas.microsoft.com/office/powerpoint/2010/main" val="119176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the ALSPAC study</a:t>
            </a:r>
          </a:p>
        </p:txBody>
      </p:sp>
      <p:sp>
        <p:nvSpPr>
          <p:cNvPr id="3" name="Content Placeholder 2"/>
          <p:cNvSpPr>
            <a:spLocks noGrp="1"/>
          </p:cNvSpPr>
          <p:nvPr>
            <p:ph idx="1"/>
          </p:nvPr>
        </p:nvSpPr>
        <p:spPr>
          <a:xfrm>
            <a:off x="1981200" y="2492896"/>
            <a:ext cx="8229600" cy="3831704"/>
          </a:xfrm>
        </p:spPr>
        <p:txBody>
          <a:bodyPr/>
          <a:lstStyle/>
          <a:p>
            <a:r>
              <a:rPr lang="en-GB" dirty="0"/>
              <a:t>One additional positive interaction per minute led to a </a:t>
            </a:r>
            <a:r>
              <a:rPr lang="pl-PL" dirty="0"/>
              <a:t>15%</a:t>
            </a:r>
            <a:r>
              <a:rPr lang="en-GB" dirty="0"/>
              <a:t> decrease </a:t>
            </a:r>
            <a:r>
              <a:rPr lang="pl-PL" dirty="0"/>
              <a:t> </a:t>
            </a:r>
            <a:r>
              <a:rPr lang="en-GB" dirty="0"/>
              <a:t>in later disorders </a:t>
            </a:r>
            <a:r>
              <a:rPr lang="pl-PL" dirty="0"/>
              <a:t>(95% CI: 4% to 26%)</a:t>
            </a:r>
            <a:endParaRPr lang="en-GB" dirty="0"/>
          </a:p>
          <a:p>
            <a:endParaRPr lang="en-GB" dirty="0"/>
          </a:p>
          <a:p>
            <a:endParaRPr lang="en-GB" dirty="0"/>
          </a:p>
          <a:p>
            <a:r>
              <a:rPr lang="en-GB" dirty="0"/>
              <a:t>One fewer positive interactions per minute led to a </a:t>
            </a:r>
            <a:r>
              <a:rPr lang="pl-PL" dirty="0"/>
              <a:t>15%</a:t>
            </a:r>
            <a:r>
              <a:rPr lang="en-GB" dirty="0"/>
              <a:t> increase </a:t>
            </a:r>
            <a:r>
              <a:rPr lang="pl-PL" dirty="0"/>
              <a:t> </a:t>
            </a:r>
            <a:r>
              <a:rPr lang="en-GB" dirty="0"/>
              <a:t>in later disorders </a:t>
            </a:r>
            <a:r>
              <a:rPr lang="pl-PL" dirty="0"/>
              <a:t>(95% CI: 4% to 26%)</a:t>
            </a:r>
            <a:endParaRPr lang="en-GB" dirty="0"/>
          </a:p>
          <a:p>
            <a:endParaRPr lang="en-GB" dirty="0"/>
          </a:p>
        </p:txBody>
      </p:sp>
    </p:spTree>
    <p:extLst>
      <p:ext uri="{BB962C8B-B14F-4D97-AF65-F5344CB8AC3E}">
        <p14:creationId xmlns:p14="http://schemas.microsoft.com/office/powerpoint/2010/main" val="43531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of MPOS</a:t>
            </a:r>
          </a:p>
        </p:txBody>
      </p:sp>
      <p:sp>
        <p:nvSpPr>
          <p:cNvPr id="3" name="Content Placeholder 2"/>
          <p:cNvSpPr>
            <a:spLocks noGrp="1"/>
          </p:cNvSpPr>
          <p:nvPr>
            <p:ph idx="1"/>
          </p:nvPr>
        </p:nvSpPr>
        <p:spPr/>
        <p:txBody>
          <a:bodyPr/>
          <a:lstStyle/>
          <a:p>
            <a:endParaRPr lang="en-GB" dirty="0"/>
          </a:p>
          <a:p>
            <a:r>
              <a:rPr lang="en-GB" dirty="0"/>
              <a:t>Time consuming to learn the system</a:t>
            </a:r>
          </a:p>
          <a:p>
            <a:endParaRPr lang="en-GB" dirty="0"/>
          </a:p>
          <a:p>
            <a:r>
              <a:rPr lang="en-GB" dirty="0"/>
              <a:t>Tough to become reliable with established coders</a:t>
            </a:r>
          </a:p>
        </p:txBody>
      </p:sp>
    </p:spTree>
    <p:extLst>
      <p:ext uri="{BB962C8B-B14F-4D97-AF65-F5344CB8AC3E}">
        <p14:creationId xmlns:p14="http://schemas.microsoft.com/office/powerpoint/2010/main" val="262623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63" y="1881599"/>
            <a:ext cx="5418137" cy="2448000"/>
          </a:xfrm>
        </p:spPr>
        <p:txBody>
          <a:bodyPr/>
          <a:lstStyle/>
          <a:p>
            <a:r>
              <a:rPr lang="en-GB" sz="4000" b="1" dirty="0">
                <a:latin typeface="Calibri Light" panose="020F0302020204030204" pitchFamily="34" charset="0"/>
              </a:rPr>
              <a:t>CARO – testing it out in ‘real life’</a:t>
            </a:r>
            <a:endParaRPr lang="en-GB" sz="4000" dirty="0">
              <a:latin typeface="Calibri Light" panose="020F0302020204030204" pitchFamily="34" charset="0"/>
            </a:endParaRPr>
          </a:p>
        </p:txBody>
      </p:sp>
      <p:sp>
        <p:nvSpPr>
          <p:cNvPr id="3" name="Subtitle 2"/>
          <p:cNvSpPr>
            <a:spLocks noGrp="1"/>
          </p:cNvSpPr>
          <p:nvPr>
            <p:ph type="subTitle" idx="1"/>
          </p:nvPr>
        </p:nvSpPr>
        <p:spPr>
          <a:xfrm>
            <a:off x="450000" y="5014799"/>
            <a:ext cx="8380800" cy="881727"/>
          </a:xfrm>
        </p:spPr>
        <p:txBody>
          <a:bodyPr>
            <a:normAutofit fontScale="92500" lnSpcReduction="20000"/>
          </a:bodyPr>
          <a:lstStyle/>
          <a:p>
            <a:r>
              <a:rPr lang="en-GB" dirty="0"/>
              <a:t>Dr Lucy Thompson PhD MBPsS</a:t>
            </a:r>
          </a:p>
          <a:p>
            <a:r>
              <a:rPr lang="en-GB" dirty="0"/>
              <a:t>Senior Research Fellow</a:t>
            </a:r>
          </a:p>
        </p:txBody>
      </p:sp>
      <p:sp>
        <p:nvSpPr>
          <p:cNvPr id="4" name="Text Placeholder 3"/>
          <p:cNvSpPr>
            <a:spLocks noGrp="1"/>
          </p:cNvSpPr>
          <p:nvPr>
            <p:ph type="body" sz="quarter" idx="10"/>
          </p:nvPr>
        </p:nvSpPr>
        <p:spPr>
          <a:xfrm>
            <a:off x="448800" y="6097806"/>
            <a:ext cx="8382000" cy="576000"/>
          </a:xfrm>
        </p:spPr>
        <p:txBody>
          <a:bodyPr>
            <a:normAutofit/>
          </a:bodyPr>
          <a:lstStyle/>
          <a:p>
            <a:r>
              <a:rPr lang="en-GB" sz="2600" dirty="0"/>
              <a:t>Centre for Rural Health</a:t>
            </a:r>
          </a:p>
        </p:txBody>
      </p:sp>
      <p:sp>
        <p:nvSpPr>
          <p:cNvPr id="6" name="TextBox 5"/>
          <p:cNvSpPr txBox="1"/>
          <p:nvPr/>
        </p:nvSpPr>
        <p:spPr>
          <a:xfrm>
            <a:off x="5231904" y="1277389"/>
            <a:ext cx="6840760" cy="261610"/>
          </a:xfrm>
          <a:prstGeom prst="rect">
            <a:avLst/>
          </a:prstGeom>
          <a:noFill/>
        </p:spPr>
        <p:txBody>
          <a:bodyPr wrap="square" rtlCol="0">
            <a:spAutoFit/>
          </a:bodyPr>
          <a:lstStyle/>
          <a:p>
            <a:pPr algn="r"/>
            <a:r>
              <a:rPr lang="en-GB" sz="1100" dirty="0"/>
              <a:t>Image: www.online.colostate.edu/global/images/degrees/masters-social-work-colorado_1200.jpg</a:t>
            </a:r>
          </a:p>
        </p:txBody>
      </p:sp>
      <p:pic>
        <p:nvPicPr>
          <p:cNvPr id="5128" name="Picture 8" descr="Image result for mature students small group wo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19016" y="1538999"/>
            <a:ext cx="6768752" cy="49043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2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Rationale</a:t>
            </a:r>
          </a:p>
        </p:txBody>
      </p:sp>
      <p:sp>
        <p:nvSpPr>
          <p:cNvPr id="3" name="Content Placeholder 2"/>
          <p:cNvSpPr>
            <a:spLocks noGrp="1"/>
          </p:cNvSpPr>
          <p:nvPr>
            <p:ph idx="1"/>
          </p:nvPr>
        </p:nvSpPr>
        <p:spPr>
          <a:xfrm>
            <a:off x="500063" y="1484784"/>
            <a:ext cx="9052321" cy="4608512"/>
          </a:xfrm>
        </p:spPr>
        <p:txBody>
          <a:bodyPr/>
          <a:lstStyle/>
          <a:p>
            <a:r>
              <a:rPr lang="en-GB" sz="2400" dirty="0"/>
              <a:t>Clinicians already use their professional experience to assess the quality of a parent’s relationship with their child</a:t>
            </a:r>
          </a:p>
          <a:p>
            <a:r>
              <a:rPr lang="en-GB" sz="2400" dirty="0"/>
              <a:t>But this is usually informally recorded (if at all) and very dependent on a practitioner’s experience</a:t>
            </a:r>
          </a:p>
          <a:p>
            <a:r>
              <a:rPr lang="en-GB" sz="2400" dirty="0"/>
              <a:t>The use of a shared, structured, evidence-based method may mean that:</a:t>
            </a:r>
          </a:p>
          <a:p>
            <a:pPr lvl="1"/>
            <a:r>
              <a:rPr lang="en-GB" sz="2400" dirty="0"/>
              <a:t>concerns can be more clearly articulated to families, colleagues and other agencies</a:t>
            </a:r>
          </a:p>
          <a:p>
            <a:pPr lvl="1"/>
            <a:r>
              <a:rPr lang="en-GB" sz="2400" dirty="0"/>
              <a:t>and developing problems are addressed more appropriately and at an earlier stage</a:t>
            </a:r>
          </a:p>
          <a:p>
            <a:endParaRPr lang="en-GB" dirty="0"/>
          </a:p>
        </p:txBody>
      </p:sp>
      <p:sp>
        <p:nvSpPr>
          <p:cNvPr id="4" name="Text Placeholder 3"/>
          <p:cNvSpPr>
            <a:spLocks noGrp="1"/>
          </p:cNvSpPr>
          <p:nvPr>
            <p:ph type="body" sz="quarter" idx="10"/>
          </p:nvPr>
        </p:nvSpPr>
        <p:spPr/>
        <p:txBody>
          <a:bodyPr>
            <a:normAutofit/>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7" name="Picture 6" descr="https://www.ag.ndsu.edu/eatsmart/eat-smart.-play-hard.-magazines-1/2014-2015-eat-smart.-play-hard.-magazine-1/practices-for-parent-infant-pl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6703" y="1484784"/>
            <a:ext cx="2047380" cy="1790916"/>
          </a:xfrm>
          <a:prstGeom prst="rect">
            <a:avLst/>
          </a:prstGeom>
          <a:effectLst>
            <a:softEdge rad="63500"/>
          </a:effectLst>
        </p:spPr>
      </p:pic>
    </p:spTree>
    <p:extLst>
      <p:ext uri="{BB962C8B-B14F-4D97-AF65-F5344CB8AC3E}">
        <p14:creationId xmlns:p14="http://schemas.microsoft.com/office/powerpoint/2010/main" val="191042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305406767"/>
              </p:ext>
            </p:extLst>
          </p:nvPr>
        </p:nvGraphicFramePr>
        <p:xfrm>
          <a:off x="1723464" y="1067548"/>
          <a:ext cx="8640000" cy="479010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500401" y="259200"/>
            <a:ext cx="8531305" cy="648000"/>
          </a:xfrm>
        </p:spPr>
        <p:txBody>
          <a:bodyPr>
            <a:normAutofit/>
          </a:bodyPr>
          <a:lstStyle/>
          <a:p>
            <a:r>
              <a:rPr lang="en-GB" sz="3600" dirty="0"/>
              <a:t>Comparing MPOS to CARO</a:t>
            </a:r>
          </a:p>
        </p:txBody>
      </p:sp>
    </p:spTree>
    <p:extLst>
      <p:ext uri="{BB962C8B-B14F-4D97-AF65-F5344CB8AC3E}">
        <p14:creationId xmlns:p14="http://schemas.microsoft.com/office/powerpoint/2010/main" val="96221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68080069"/>
              </p:ext>
            </p:extLst>
          </p:nvPr>
        </p:nvGraphicFramePr>
        <p:xfrm>
          <a:off x="1642782" y="1128059"/>
          <a:ext cx="8640000" cy="477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500401" y="259200"/>
            <a:ext cx="8531305" cy="648000"/>
          </a:xfrm>
        </p:spPr>
        <p:txBody>
          <a:bodyPr>
            <a:normAutofit/>
          </a:bodyPr>
          <a:lstStyle/>
          <a:p>
            <a:r>
              <a:rPr lang="en-GB" sz="3600" dirty="0"/>
              <a:t>Comparing MPOS to CARO</a:t>
            </a:r>
          </a:p>
        </p:txBody>
      </p:sp>
    </p:spTree>
    <p:extLst>
      <p:ext uri="{BB962C8B-B14F-4D97-AF65-F5344CB8AC3E}">
        <p14:creationId xmlns:p14="http://schemas.microsoft.com/office/powerpoint/2010/main" val="179272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332656"/>
            <a:ext cx="8136904" cy="646331"/>
          </a:xfrm>
          <a:prstGeom prst="rect">
            <a:avLst/>
          </a:prstGeom>
          <a:noFill/>
        </p:spPr>
        <p:txBody>
          <a:bodyPr wrap="square" rtlCol="0">
            <a:spAutoFit/>
          </a:bodyPr>
          <a:lstStyle/>
          <a:p>
            <a:r>
              <a:rPr lang="en-GB" sz="3600" dirty="0"/>
              <a:t>Using the online app</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360" y="980019"/>
            <a:ext cx="9600000" cy="4968553"/>
          </a:xfrm>
          <a:prstGeom prst="rect">
            <a:avLst/>
          </a:prstGeom>
          <a:ln>
            <a:solidFill>
              <a:schemeClr val="tx1">
                <a:lumMod val="65000"/>
                <a:lumOff val="35000"/>
              </a:schemeClr>
            </a:solidFill>
          </a:ln>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1424" y="1340768"/>
            <a:ext cx="9600000" cy="4968552"/>
          </a:xfrm>
          <a:prstGeom prst="rect">
            <a:avLst/>
          </a:prstGeom>
        </p:spPr>
      </p:pic>
      <p:pic>
        <p:nvPicPr>
          <p:cNvPr id="3076" name="Picture 4" descr="Image result for scan qr code with i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2264" y="2925044"/>
            <a:ext cx="32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49952" y="1702053"/>
            <a:ext cx="9600000" cy="4968552"/>
          </a:xfrm>
          <a:prstGeom prst="rect">
            <a:avLst/>
          </a:prstGeom>
          <a:ln>
            <a:solidFill>
              <a:schemeClr val="tx1">
                <a:lumMod val="65000"/>
                <a:lumOff val="35000"/>
              </a:schemeClr>
            </a:solidFill>
          </a:ln>
        </p:spPr>
      </p:pic>
    </p:spTree>
    <p:extLst>
      <p:ext uri="{BB962C8B-B14F-4D97-AF65-F5344CB8AC3E}">
        <p14:creationId xmlns:p14="http://schemas.microsoft.com/office/powerpoint/2010/main" val="24437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780696"/>
          </a:xfrm>
        </p:spPr>
        <p:txBody>
          <a:bodyPr>
            <a:normAutofit fontScale="90000"/>
          </a:bodyPr>
          <a:lstStyle/>
          <a:p>
            <a:r>
              <a:rPr lang="en-GB" dirty="0"/>
              <a:t>Why use systematic observation?</a:t>
            </a:r>
          </a:p>
        </p:txBody>
      </p:sp>
      <p:sp>
        <p:nvSpPr>
          <p:cNvPr id="3" name="Content Placeholder 2"/>
          <p:cNvSpPr>
            <a:spLocks noGrp="1"/>
          </p:cNvSpPr>
          <p:nvPr>
            <p:ph idx="1"/>
          </p:nvPr>
        </p:nvSpPr>
        <p:spPr>
          <a:xfrm>
            <a:off x="1981200" y="1484784"/>
            <a:ext cx="8229600" cy="4839816"/>
          </a:xfrm>
        </p:spPr>
        <p:txBody>
          <a:bodyPr>
            <a:normAutofit/>
          </a:bodyPr>
          <a:lstStyle/>
          <a:p>
            <a:r>
              <a:rPr lang="en-GB" dirty="0"/>
              <a:t>Children of mothers with perinatal mental health problems have an increased risk of long term adverse consequences. It is likely that parent-child interaction is the proximal route of transmission.</a:t>
            </a:r>
          </a:p>
          <a:p>
            <a:r>
              <a:rPr lang="en-GB" dirty="0"/>
              <a:t>Very easy to be subjective and see only the positives or only the negatives, while usually there are strengths and difficulties. </a:t>
            </a:r>
          </a:p>
          <a:p>
            <a:r>
              <a:rPr lang="en-GB" dirty="0"/>
              <a:t>Good basis for strengths-based video feedback, identified by  </a:t>
            </a:r>
            <a:r>
              <a:rPr lang="en-GB" dirty="0" err="1"/>
              <a:t>Bakermans</a:t>
            </a:r>
            <a:r>
              <a:rPr lang="en-GB" dirty="0"/>
              <a:t> </a:t>
            </a:r>
            <a:r>
              <a:rPr lang="en-GB" dirty="0" err="1"/>
              <a:t>Kranenburg</a:t>
            </a:r>
            <a:r>
              <a:rPr lang="en-GB" dirty="0"/>
              <a:t> et al (2003) as a  characteristic of effective interventions to enhance sensitivity in infant mental health programmes.</a:t>
            </a:r>
          </a:p>
        </p:txBody>
      </p:sp>
    </p:spTree>
    <p:extLst>
      <p:ext uri="{BB962C8B-B14F-4D97-AF65-F5344CB8AC3E}">
        <p14:creationId xmlns:p14="http://schemas.microsoft.com/office/powerpoint/2010/main" val="346569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332656"/>
            <a:ext cx="8136904" cy="646331"/>
          </a:xfrm>
          <a:prstGeom prst="rect">
            <a:avLst/>
          </a:prstGeom>
          <a:noFill/>
        </p:spPr>
        <p:txBody>
          <a:bodyPr wrap="square" rtlCol="0">
            <a:spAutoFit/>
          </a:bodyPr>
          <a:lstStyle/>
          <a:p>
            <a:r>
              <a:rPr lang="en-GB" sz="3600" dirty="0"/>
              <a:t>Using the online app</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1349" b="1160"/>
          <a:stretch/>
        </p:blipFill>
        <p:spPr>
          <a:xfrm>
            <a:off x="6168008" y="2924944"/>
            <a:ext cx="5266817" cy="3024336"/>
          </a:xfrm>
          <a:prstGeom prst="rect">
            <a:avLst/>
          </a:prstGeom>
          <a:ln>
            <a:solidFill>
              <a:schemeClr val="tx1">
                <a:lumMod val="65000"/>
                <a:lumOff val="35000"/>
              </a:schemeClr>
            </a:solidFill>
          </a:ln>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7568" y="1052736"/>
            <a:ext cx="3312368" cy="5616624"/>
          </a:xfrm>
          <a:prstGeom prst="rect">
            <a:avLst/>
          </a:prstGeom>
          <a:ln>
            <a:solidFill>
              <a:schemeClr val="tx1">
                <a:lumMod val="65000"/>
                <a:lumOff val="35000"/>
              </a:schemeClr>
            </a:solidFill>
          </a:ln>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144" y="83671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ph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344" y="2707380"/>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578912" y="3356992"/>
            <a:ext cx="484640"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ight Arrow 8"/>
          <p:cNvSpPr/>
          <p:nvPr/>
        </p:nvSpPr>
        <p:spPr>
          <a:xfrm rot="5400000">
            <a:off x="8426440" y="2366030"/>
            <a:ext cx="484640"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672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332656"/>
            <a:ext cx="8136904" cy="646331"/>
          </a:xfrm>
          <a:prstGeom prst="rect">
            <a:avLst/>
          </a:prstGeom>
          <a:noFill/>
        </p:spPr>
        <p:txBody>
          <a:bodyPr wrap="square" rtlCol="0">
            <a:spAutoFit/>
          </a:bodyPr>
          <a:lstStyle/>
          <a:p>
            <a:r>
              <a:rPr lang="en-GB" sz="3600" dirty="0"/>
              <a:t>Using the online app</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3392" y="978987"/>
            <a:ext cx="9600000" cy="4968552"/>
          </a:xfrm>
          <a:prstGeom prst="rect">
            <a:avLst/>
          </a:prstGeom>
          <a:ln>
            <a:solidFill>
              <a:schemeClr val="tx1">
                <a:lumMod val="65000"/>
                <a:lumOff val="35000"/>
              </a:schemeClr>
            </a:solidFill>
          </a:ln>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7488" y="1415637"/>
            <a:ext cx="9600000" cy="5184985"/>
          </a:xfrm>
          <a:prstGeom prst="rect">
            <a:avLst/>
          </a:prstGeom>
          <a:ln>
            <a:solidFill>
              <a:schemeClr val="tx1">
                <a:lumMod val="65000"/>
                <a:lumOff val="35000"/>
              </a:schemeClr>
            </a:solidFill>
          </a:ln>
        </p:spPr>
      </p:pic>
    </p:spTree>
    <p:extLst>
      <p:ext uri="{BB962C8B-B14F-4D97-AF65-F5344CB8AC3E}">
        <p14:creationId xmlns:p14="http://schemas.microsoft.com/office/powerpoint/2010/main" val="16985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latin typeface="Calibri Light" panose="020F0302020204030204" pitchFamily="34" charset="0"/>
              </a:rPr>
              <a:t>Support for CARO</a:t>
            </a:r>
            <a:endParaRPr lang="en-GB"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marL="257175" indent="-257175">
              <a:buFont typeface="Arial" panose="020B0604020202020204" pitchFamily="34" charset="0"/>
              <a:buChar char="•"/>
            </a:pPr>
            <a:r>
              <a:rPr lang="en-US" sz="2800" dirty="0">
                <a:solidFill>
                  <a:srgbClr val="002060"/>
                </a:solidFill>
              </a:rPr>
              <a:t>One HV had used the observation system as a checklist in assessing a mother / toddler relationship. She reported that the system provides a language that strengthens the evidence for making a referral to another agency. In this case using the system facilitated a successful referral to psychological services.</a:t>
            </a:r>
          </a:p>
          <a:p>
            <a:pPr marL="257175" indent="-257175">
              <a:buFont typeface="Arial" panose="020B0604020202020204" pitchFamily="34" charset="0"/>
              <a:buChar char="•"/>
            </a:pPr>
            <a:r>
              <a:rPr lang="en-US" sz="2800" dirty="0">
                <a:solidFill>
                  <a:srgbClr val="002060"/>
                </a:solidFill>
              </a:rPr>
              <a:t>HVs would like to see more of this sort of training as standard. Since the implementation of Getting It Right For Every Child (GIRFEC) , there is less focus on child development or infant mental health in training.</a:t>
            </a:r>
          </a:p>
          <a:p>
            <a:pPr marL="257175" indent="-257175">
              <a:spcAft>
                <a:spcPts val="900"/>
              </a:spcAft>
              <a:buFont typeface="Arial" panose="020B0604020202020204" pitchFamily="34" charset="0"/>
              <a:buChar char="•"/>
            </a:pPr>
            <a:r>
              <a:rPr lang="en-US" sz="2800" dirty="0">
                <a:solidFill>
                  <a:srgbClr val="002060"/>
                </a:solidFill>
              </a:rPr>
              <a:t>Recent implementation of </a:t>
            </a:r>
            <a:r>
              <a:rPr lang="en-US" sz="2800" dirty="0" err="1">
                <a:solidFill>
                  <a:srgbClr val="002060"/>
                </a:solidFill>
              </a:rPr>
              <a:t>Solihill</a:t>
            </a:r>
            <a:r>
              <a:rPr lang="en-US" sz="2800" dirty="0">
                <a:solidFill>
                  <a:srgbClr val="002060"/>
                </a:solidFill>
              </a:rPr>
              <a:t> training is welcome, but HVs felt that CARO is easier to apply in everyday practice.</a:t>
            </a:r>
          </a:p>
          <a:p>
            <a:endParaRPr lang="en-GB" sz="2800" dirty="0"/>
          </a:p>
        </p:txBody>
      </p:sp>
      <p:sp>
        <p:nvSpPr>
          <p:cNvPr id="4" name="Text Placeholder 3"/>
          <p:cNvSpPr>
            <a:spLocks noGrp="1"/>
          </p:cNvSpPr>
          <p:nvPr>
            <p:ph type="body" sz="quarter" idx="10"/>
          </p:nvPr>
        </p:nvSpPr>
        <p:spPr/>
        <p:txBody>
          <a:bodyPr>
            <a:normAutofit/>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7232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latin typeface="Calibri Light" panose="020F0302020204030204" pitchFamily="34" charset="0"/>
              </a:rPr>
              <a:t>Perceived barriers to implementing CARO</a:t>
            </a:r>
            <a:endParaRPr lang="en-GB"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marL="257175" indent="-257175">
              <a:buFont typeface="Arial" panose="020B0604020202020204" pitchFamily="34" charset="0"/>
              <a:buChar char="•"/>
            </a:pPr>
            <a:r>
              <a:rPr lang="en-US" sz="2800" dirty="0">
                <a:solidFill>
                  <a:srgbClr val="002060"/>
                </a:solidFill>
              </a:rPr>
              <a:t>We need to think about how to approach the issue of security and trust around videoing interactions. What device is used? Who then owns the video material? How do we reassure parents re. confidentiality?</a:t>
            </a:r>
          </a:p>
          <a:p>
            <a:pPr marL="257175" indent="-257175">
              <a:buFont typeface="Arial" panose="020B0604020202020204" pitchFamily="34" charset="0"/>
              <a:buChar char="•"/>
            </a:pPr>
            <a:r>
              <a:rPr lang="en-US" sz="2800" dirty="0">
                <a:solidFill>
                  <a:srgbClr val="002060"/>
                </a:solidFill>
              </a:rPr>
              <a:t>HVs need to be using it / practicing it regularly to stay skilled.</a:t>
            </a:r>
          </a:p>
          <a:p>
            <a:pPr marL="257175" indent="-257175">
              <a:buFont typeface="Arial" panose="020B0604020202020204" pitchFamily="34" charset="0"/>
              <a:buChar char="•"/>
            </a:pPr>
            <a:r>
              <a:rPr lang="en-US" sz="2800" dirty="0">
                <a:solidFill>
                  <a:srgbClr val="002060"/>
                </a:solidFill>
              </a:rPr>
              <a:t>The reality is that HVs don’t have the capacity (time-wise) to be making and coding videos. Can we make this more of a real-time rating?</a:t>
            </a:r>
          </a:p>
          <a:p>
            <a:pPr marL="257175" indent="-257175">
              <a:buFont typeface="Arial" panose="020B0604020202020204" pitchFamily="34" charset="0"/>
              <a:buChar char="•"/>
            </a:pPr>
            <a:r>
              <a:rPr lang="en-US" sz="2800" dirty="0">
                <a:solidFill>
                  <a:srgbClr val="002060"/>
                </a:solidFill>
              </a:rPr>
              <a:t>A quick-reference guide, such as a laminated A5 card showing a checklist, would be useful. (This would be similar to other documents HVs routinely carry and refer to.)</a:t>
            </a:r>
          </a:p>
          <a:p>
            <a:endParaRPr lang="en-GB" sz="2800" dirty="0"/>
          </a:p>
        </p:txBody>
      </p:sp>
      <p:sp>
        <p:nvSpPr>
          <p:cNvPr id="4" name="Text Placeholder 3"/>
          <p:cNvSpPr>
            <a:spLocks noGrp="1"/>
          </p:cNvSpPr>
          <p:nvPr>
            <p:ph type="body" sz="quarter" idx="10"/>
          </p:nvPr>
        </p:nvSpPr>
        <p:spPr/>
        <p:txBody>
          <a:bodyPr>
            <a:normAutofit/>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16011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Reliability</a:t>
            </a:r>
          </a:p>
        </p:txBody>
      </p:sp>
      <p:sp>
        <p:nvSpPr>
          <p:cNvPr id="3" name="Content Placeholder 2"/>
          <p:cNvSpPr>
            <a:spLocks noGrp="1"/>
          </p:cNvSpPr>
          <p:nvPr>
            <p:ph idx="1"/>
          </p:nvPr>
        </p:nvSpPr>
        <p:spPr>
          <a:xfrm>
            <a:off x="767408" y="1915650"/>
            <a:ext cx="10657184" cy="3564000"/>
          </a:xfrm>
        </p:spPr>
        <p:txBody>
          <a:bodyPr>
            <a:normAutofit/>
          </a:bodyPr>
          <a:lstStyle/>
          <a:p>
            <a:r>
              <a:rPr lang="en-GB" sz="2800" dirty="0">
                <a:solidFill>
                  <a:srgbClr val="002060"/>
                </a:solidFill>
              </a:rPr>
              <a:t>As well as work being done with Scottish health visitors, trialling CARO as part of child health checks with Danish GPs</a:t>
            </a:r>
          </a:p>
          <a:p>
            <a:r>
              <a:rPr lang="en-GB" sz="2800" dirty="0">
                <a:solidFill>
                  <a:srgbClr val="002060"/>
                </a:solidFill>
              </a:rPr>
              <a:t>So far we seem to have fairly good inter-rater reliability for positive ratings after brief training, but not so good for negative ratings yet</a:t>
            </a:r>
          </a:p>
        </p:txBody>
      </p:sp>
      <p:sp>
        <p:nvSpPr>
          <p:cNvPr id="4" name="Text Placeholder 3"/>
          <p:cNvSpPr>
            <a:spLocks noGrp="1"/>
          </p:cNvSpPr>
          <p:nvPr>
            <p:ph type="body" sz="quarter" idx="10"/>
          </p:nvPr>
        </p:nvSpPr>
        <p:spPr/>
        <p:txBody>
          <a:bodyPr>
            <a:normAutofit/>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28238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in Copenhagen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1973808"/>
              </p:ext>
            </p:extLst>
          </p:nvPr>
        </p:nvGraphicFramePr>
        <p:xfrm>
          <a:off x="484313" y="1340765"/>
          <a:ext cx="3604791" cy="2615994"/>
        </p:xfrm>
        <a:graphic>
          <a:graphicData uri="http://schemas.openxmlformats.org/drawingml/2006/table">
            <a:tbl>
              <a:tblPr firstRow="1" firstCol="1" bandRow="1"/>
              <a:tblGrid>
                <a:gridCol w="472994">
                  <a:extLst>
                    <a:ext uri="{9D8B030D-6E8A-4147-A177-3AD203B41FA5}">
                      <a16:colId xmlns:a16="http://schemas.microsoft.com/office/drawing/2014/main" val="20000"/>
                    </a:ext>
                  </a:extLst>
                </a:gridCol>
                <a:gridCol w="472994">
                  <a:extLst>
                    <a:ext uri="{9D8B030D-6E8A-4147-A177-3AD203B41FA5}">
                      <a16:colId xmlns:a16="http://schemas.microsoft.com/office/drawing/2014/main" val="20001"/>
                    </a:ext>
                  </a:extLst>
                </a:gridCol>
                <a:gridCol w="352332">
                  <a:extLst>
                    <a:ext uri="{9D8B030D-6E8A-4147-A177-3AD203B41FA5}">
                      <a16:colId xmlns:a16="http://schemas.microsoft.com/office/drawing/2014/main" val="20002"/>
                    </a:ext>
                  </a:extLst>
                </a:gridCol>
                <a:gridCol w="351729">
                  <a:extLst>
                    <a:ext uri="{9D8B030D-6E8A-4147-A177-3AD203B41FA5}">
                      <a16:colId xmlns:a16="http://schemas.microsoft.com/office/drawing/2014/main" val="20003"/>
                    </a:ext>
                  </a:extLst>
                </a:gridCol>
                <a:gridCol w="352332">
                  <a:extLst>
                    <a:ext uri="{9D8B030D-6E8A-4147-A177-3AD203B41FA5}">
                      <a16:colId xmlns:a16="http://schemas.microsoft.com/office/drawing/2014/main" val="20004"/>
                    </a:ext>
                  </a:extLst>
                </a:gridCol>
                <a:gridCol w="275109">
                  <a:extLst>
                    <a:ext uri="{9D8B030D-6E8A-4147-A177-3AD203B41FA5}">
                      <a16:colId xmlns:a16="http://schemas.microsoft.com/office/drawing/2014/main" val="20005"/>
                    </a:ext>
                  </a:extLst>
                </a:gridCol>
                <a:gridCol w="275109">
                  <a:extLst>
                    <a:ext uri="{9D8B030D-6E8A-4147-A177-3AD203B41FA5}">
                      <a16:colId xmlns:a16="http://schemas.microsoft.com/office/drawing/2014/main" val="20006"/>
                    </a:ext>
                  </a:extLst>
                </a:gridCol>
                <a:gridCol w="275109">
                  <a:extLst>
                    <a:ext uri="{9D8B030D-6E8A-4147-A177-3AD203B41FA5}">
                      <a16:colId xmlns:a16="http://schemas.microsoft.com/office/drawing/2014/main" val="20007"/>
                    </a:ext>
                  </a:extLst>
                </a:gridCol>
                <a:gridCol w="275109">
                  <a:extLst>
                    <a:ext uri="{9D8B030D-6E8A-4147-A177-3AD203B41FA5}">
                      <a16:colId xmlns:a16="http://schemas.microsoft.com/office/drawing/2014/main" val="20008"/>
                    </a:ext>
                  </a:extLst>
                </a:gridCol>
                <a:gridCol w="501974">
                  <a:extLst>
                    <a:ext uri="{9D8B030D-6E8A-4147-A177-3AD203B41FA5}">
                      <a16:colId xmlns:a16="http://schemas.microsoft.com/office/drawing/2014/main" val="20009"/>
                    </a:ext>
                  </a:extLst>
                </a:gridCol>
              </a:tblGrid>
              <a:tr h="153882">
                <a:tc rowSpan="17">
                  <a:txBody>
                    <a:bodyPr/>
                    <a:lstStyle/>
                    <a:p>
                      <a:pPr marL="71755" marR="71755" algn="ct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Time segment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positive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negative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53882">
                <a:tc vMerge="1">
                  <a:txBody>
                    <a:bodyPr/>
                    <a:lstStyle/>
                    <a:p>
                      <a:endParaRPr lang="en-GB"/>
                    </a:p>
                  </a:txBody>
                  <a:tcPr/>
                </a:tc>
                <a:tc>
                  <a:txBody>
                    <a:bodyPr/>
                    <a:lstStyle/>
                    <a:p>
                      <a:pPr algn="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Rater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1"/>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2"/>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3"/>
                  </a:ext>
                </a:extLst>
              </a:tr>
              <a:tr h="153882">
                <a:tc vMerge="1">
                  <a:txBody>
                    <a:bodyPr/>
                    <a:lstStyle/>
                    <a:p>
                      <a:endParaRPr lang="en-GB"/>
                    </a:p>
                  </a:txBody>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4"/>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5"/>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6"/>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7"/>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8"/>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9"/>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90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0"/>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1"/>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2"/>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3"/>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4"/>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5"/>
                  </a:ext>
                </a:extLst>
              </a:tr>
              <a:tr h="153882">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Total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6"/>
                  </a:ext>
                </a:extLst>
              </a:tr>
            </a:tbl>
          </a:graphicData>
        </a:graphic>
      </p:graphicFrame>
      <p:sp>
        <p:nvSpPr>
          <p:cNvPr id="8" name="TextBox 7"/>
          <p:cNvSpPr txBox="1"/>
          <p:nvPr/>
        </p:nvSpPr>
        <p:spPr>
          <a:xfrm>
            <a:off x="1243493" y="3956759"/>
            <a:ext cx="2845611" cy="369332"/>
          </a:xfrm>
          <a:prstGeom prst="rect">
            <a:avLst/>
          </a:prstGeom>
          <a:noFill/>
        </p:spPr>
        <p:txBody>
          <a:bodyPr wrap="square" rtlCol="0">
            <a:spAutoFit/>
          </a:bodyPr>
          <a:lstStyle/>
          <a:p>
            <a:pPr defTabSz="457189"/>
            <a:r>
              <a:rPr lang="en-GB" dirty="0">
                <a:solidFill>
                  <a:prstClr val="black"/>
                </a:solidFill>
              </a:rPr>
              <a:t>Post-training ratings</a:t>
            </a:r>
          </a:p>
        </p:txBody>
      </p:sp>
      <p:graphicFrame>
        <p:nvGraphicFramePr>
          <p:cNvPr id="9" name="Table 8"/>
          <p:cNvGraphicFramePr>
            <a:graphicFrameLocks noGrp="1"/>
          </p:cNvGraphicFramePr>
          <p:nvPr>
            <p:extLst>
              <p:ext uri="{D42A27DB-BD31-4B8C-83A1-F6EECF244321}">
                <p14:modId xmlns:p14="http://schemas.microsoft.com/office/powerpoint/2010/main" val="2203709528"/>
              </p:ext>
            </p:extLst>
          </p:nvPr>
        </p:nvGraphicFramePr>
        <p:xfrm>
          <a:off x="4367812" y="1340755"/>
          <a:ext cx="3600395" cy="3744423"/>
        </p:xfrm>
        <a:graphic>
          <a:graphicData uri="http://schemas.openxmlformats.org/drawingml/2006/table">
            <a:tbl>
              <a:tblPr firstRow="1" firstCol="1" bandRow="1"/>
              <a:tblGrid>
                <a:gridCol w="472417">
                  <a:extLst>
                    <a:ext uri="{9D8B030D-6E8A-4147-A177-3AD203B41FA5}">
                      <a16:colId xmlns:a16="http://schemas.microsoft.com/office/drawing/2014/main" val="20000"/>
                    </a:ext>
                  </a:extLst>
                </a:gridCol>
                <a:gridCol w="472417">
                  <a:extLst>
                    <a:ext uri="{9D8B030D-6E8A-4147-A177-3AD203B41FA5}">
                      <a16:colId xmlns:a16="http://schemas.microsoft.com/office/drawing/2014/main" val="20001"/>
                    </a:ext>
                  </a:extLst>
                </a:gridCol>
                <a:gridCol w="351903">
                  <a:extLst>
                    <a:ext uri="{9D8B030D-6E8A-4147-A177-3AD203B41FA5}">
                      <a16:colId xmlns:a16="http://schemas.microsoft.com/office/drawing/2014/main" val="20002"/>
                    </a:ext>
                  </a:extLst>
                </a:gridCol>
                <a:gridCol w="351300">
                  <a:extLst>
                    <a:ext uri="{9D8B030D-6E8A-4147-A177-3AD203B41FA5}">
                      <a16:colId xmlns:a16="http://schemas.microsoft.com/office/drawing/2014/main" val="20003"/>
                    </a:ext>
                  </a:extLst>
                </a:gridCol>
                <a:gridCol w="351903">
                  <a:extLst>
                    <a:ext uri="{9D8B030D-6E8A-4147-A177-3AD203B41FA5}">
                      <a16:colId xmlns:a16="http://schemas.microsoft.com/office/drawing/2014/main" val="20004"/>
                    </a:ext>
                  </a:extLst>
                </a:gridCol>
                <a:gridCol w="274773">
                  <a:extLst>
                    <a:ext uri="{9D8B030D-6E8A-4147-A177-3AD203B41FA5}">
                      <a16:colId xmlns:a16="http://schemas.microsoft.com/office/drawing/2014/main" val="20005"/>
                    </a:ext>
                  </a:extLst>
                </a:gridCol>
                <a:gridCol w="274773">
                  <a:extLst>
                    <a:ext uri="{9D8B030D-6E8A-4147-A177-3AD203B41FA5}">
                      <a16:colId xmlns:a16="http://schemas.microsoft.com/office/drawing/2014/main" val="20006"/>
                    </a:ext>
                  </a:extLst>
                </a:gridCol>
                <a:gridCol w="274773">
                  <a:extLst>
                    <a:ext uri="{9D8B030D-6E8A-4147-A177-3AD203B41FA5}">
                      <a16:colId xmlns:a16="http://schemas.microsoft.com/office/drawing/2014/main" val="20007"/>
                    </a:ext>
                  </a:extLst>
                </a:gridCol>
                <a:gridCol w="274773">
                  <a:extLst>
                    <a:ext uri="{9D8B030D-6E8A-4147-A177-3AD203B41FA5}">
                      <a16:colId xmlns:a16="http://schemas.microsoft.com/office/drawing/2014/main" val="20008"/>
                    </a:ext>
                  </a:extLst>
                </a:gridCol>
                <a:gridCol w="501363">
                  <a:extLst>
                    <a:ext uri="{9D8B030D-6E8A-4147-A177-3AD203B41FA5}">
                      <a16:colId xmlns:a16="http://schemas.microsoft.com/office/drawing/2014/main" val="20009"/>
                    </a:ext>
                  </a:extLst>
                </a:gridCol>
              </a:tblGrid>
              <a:tr h="162801">
                <a:tc rowSpan="23">
                  <a:txBody>
                    <a:bodyPr/>
                    <a:lstStyle/>
                    <a:p>
                      <a:pPr marL="71755" marR="71755" algn="ct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Time segment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positive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negative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2801">
                <a:tc vMerge="1">
                  <a:txBody>
                    <a:bodyPr/>
                    <a:lstStyle/>
                    <a:p>
                      <a:endParaRPr lang="en-GB"/>
                    </a:p>
                  </a:txBody>
                  <a:tcPr/>
                </a:tc>
                <a:tc>
                  <a:txBody>
                    <a:bodyPr/>
                    <a:lstStyle/>
                    <a:p>
                      <a:pPr algn="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Rater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1"/>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2"/>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3"/>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4"/>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5"/>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6"/>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7"/>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8"/>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9"/>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90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0"/>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1"/>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2"/>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3"/>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4"/>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5"/>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6"/>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7"/>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8"/>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9"/>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190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20"/>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21"/>
                  </a:ext>
                </a:extLst>
              </a:tr>
              <a:tr h="162801">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Total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22"/>
                  </a:ext>
                </a:extLst>
              </a:tr>
            </a:tbl>
          </a:graphicData>
        </a:graphic>
      </p:graphicFrame>
      <p:sp>
        <p:nvSpPr>
          <p:cNvPr id="10" name="TextBox 9"/>
          <p:cNvSpPr txBox="1"/>
          <p:nvPr/>
        </p:nvSpPr>
        <p:spPr>
          <a:xfrm>
            <a:off x="5447928" y="5085178"/>
            <a:ext cx="1412089" cy="369332"/>
          </a:xfrm>
          <a:prstGeom prst="rect">
            <a:avLst/>
          </a:prstGeom>
          <a:noFill/>
        </p:spPr>
        <p:txBody>
          <a:bodyPr wrap="square" rtlCol="0">
            <a:spAutoFit/>
          </a:bodyPr>
          <a:lstStyle/>
          <a:p>
            <a:pPr defTabSz="457189"/>
            <a:r>
              <a:rPr lang="en-GB" dirty="0">
                <a:solidFill>
                  <a:prstClr val="black"/>
                </a:solidFill>
              </a:rPr>
              <a:t>Homework 1</a:t>
            </a:r>
          </a:p>
        </p:txBody>
      </p:sp>
      <p:graphicFrame>
        <p:nvGraphicFramePr>
          <p:cNvPr id="11" name="Table 10"/>
          <p:cNvGraphicFramePr>
            <a:graphicFrameLocks noGrp="1"/>
          </p:cNvGraphicFramePr>
          <p:nvPr>
            <p:extLst>
              <p:ext uri="{D42A27DB-BD31-4B8C-83A1-F6EECF244321}">
                <p14:modId xmlns:p14="http://schemas.microsoft.com/office/powerpoint/2010/main" val="2762515518"/>
              </p:ext>
            </p:extLst>
          </p:nvPr>
        </p:nvGraphicFramePr>
        <p:xfrm>
          <a:off x="8453479" y="1340755"/>
          <a:ext cx="2947354" cy="1808763"/>
        </p:xfrm>
        <a:graphic>
          <a:graphicData uri="http://schemas.openxmlformats.org/drawingml/2006/table">
            <a:tbl>
              <a:tblPr firstRow="1" firstCol="1" bandRow="1"/>
              <a:tblGrid>
                <a:gridCol w="403409">
                  <a:extLst>
                    <a:ext uri="{9D8B030D-6E8A-4147-A177-3AD203B41FA5}">
                      <a16:colId xmlns:a16="http://schemas.microsoft.com/office/drawing/2014/main" val="20000"/>
                    </a:ext>
                  </a:extLst>
                </a:gridCol>
                <a:gridCol w="403409">
                  <a:extLst>
                    <a:ext uri="{9D8B030D-6E8A-4147-A177-3AD203B41FA5}">
                      <a16:colId xmlns:a16="http://schemas.microsoft.com/office/drawing/2014/main" val="20001"/>
                    </a:ext>
                  </a:extLst>
                </a:gridCol>
                <a:gridCol w="300498">
                  <a:extLst>
                    <a:ext uri="{9D8B030D-6E8A-4147-A177-3AD203B41FA5}">
                      <a16:colId xmlns:a16="http://schemas.microsoft.com/office/drawing/2014/main" val="20002"/>
                    </a:ext>
                  </a:extLst>
                </a:gridCol>
                <a:gridCol w="300498">
                  <a:extLst>
                    <a:ext uri="{9D8B030D-6E8A-4147-A177-3AD203B41FA5}">
                      <a16:colId xmlns:a16="http://schemas.microsoft.com/office/drawing/2014/main" val="20003"/>
                    </a:ext>
                  </a:extLst>
                </a:gridCol>
                <a:gridCol w="300498">
                  <a:extLst>
                    <a:ext uri="{9D8B030D-6E8A-4147-A177-3AD203B41FA5}">
                      <a16:colId xmlns:a16="http://schemas.microsoft.com/office/drawing/2014/main" val="20004"/>
                    </a:ext>
                  </a:extLst>
                </a:gridCol>
                <a:gridCol w="300498">
                  <a:extLst>
                    <a:ext uri="{9D8B030D-6E8A-4147-A177-3AD203B41FA5}">
                      <a16:colId xmlns:a16="http://schemas.microsoft.com/office/drawing/2014/main" val="20005"/>
                    </a:ext>
                  </a:extLst>
                </a:gridCol>
                <a:gridCol w="234636">
                  <a:extLst>
                    <a:ext uri="{9D8B030D-6E8A-4147-A177-3AD203B41FA5}">
                      <a16:colId xmlns:a16="http://schemas.microsoft.com/office/drawing/2014/main" val="20006"/>
                    </a:ext>
                  </a:extLst>
                </a:gridCol>
                <a:gridCol w="234636">
                  <a:extLst>
                    <a:ext uri="{9D8B030D-6E8A-4147-A177-3AD203B41FA5}">
                      <a16:colId xmlns:a16="http://schemas.microsoft.com/office/drawing/2014/main" val="20007"/>
                    </a:ext>
                  </a:extLst>
                </a:gridCol>
                <a:gridCol w="234636">
                  <a:extLst>
                    <a:ext uri="{9D8B030D-6E8A-4147-A177-3AD203B41FA5}">
                      <a16:colId xmlns:a16="http://schemas.microsoft.com/office/drawing/2014/main" val="20008"/>
                    </a:ext>
                  </a:extLst>
                </a:gridCol>
                <a:gridCol w="234636">
                  <a:extLst>
                    <a:ext uri="{9D8B030D-6E8A-4147-A177-3AD203B41FA5}">
                      <a16:colId xmlns:a16="http://schemas.microsoft.com/office/drawing/2014/main" val="20009"/>
                    </a:ext>
                  </a:extLst>
                </a:gridCol>
              </a:tblGrid>
              <a:tr h="164433">
                <a:tc rowSpan="11">
                  <a:txBody>
                    <a:bodyPr/>
                    <a:lstStyle/>
                    <a:p>
                      <a:pPr marL="71755" marR="71755" algn="ct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Time segment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positive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negative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4433">
                <a:tc vMerge="1">
                  <a:txBody>
                    <a:bodyPr/>
                    <a:lstStyle/>
                    <a:p>
                      <a:endParaRPr lang="en-GB"/>
                    </a:p>
                  </a:txBody>
                  <a:tcPr/>
                </a:tc>
                <a:tc>
                  <a:txBody>
                    <a:bodyPr/>
                    <a:lstStyle/>
                    <a:p>
                      <a:pPr algn="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Rater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CP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1"/>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2"/>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3"/>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4"/>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5"/>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6"/>
                  </a:ext>
                </a:extLst>
              </a:tr>
              <a:tr h="164433">
                <a:tc vMerge="1">
                  <a:txBody>
                    <a:bodyPr/>
                    <a:lstStyle/>
                    <a:p>
                      <a:endParaRPr lang="en-GB"/>
                    </a:p>
                  </a:txBody>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7"/>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8"/>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9"/>
                  </a:ext>
                </a:extLst>
              </a:tr>
              <a:tr h="164433">
                <a:tc vMerge="1">
                  <a:txBody>
                    <a:bodyPr/>
                    <a:lstStyle/>
                    <a:p>
                      <a:endParaRPr lang="en-GB"/>
                    </a:p>
                  </a:txBody>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Total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10"/>
                  </a:ext>
                </a:extLst>
              </a:tr>
            </a:tbl>
          </a:graphicData>
        </a:graphic>
      </p:graphicFrame>
      <p:sp>
        <p:nvSpPr>
          <p:cNvPr id="12" name="TextBox 11"/>
          <p:cNvSpPr txBox="1"/>
          <p:nvPr/>
        </p:nvSpPr>
        <p:spPr>
          <a:xfrm>
            <a:off x="8453479" y="3216783"/>
            <a:ext cx="1443797" cy="369332"/>
          </a:xfrm>
          <a:prstGeom prst="rect">
            <a:avLst/>
          </a:prstGeom>
          <a:noFill/>
        </p:spPr>
        <p:txBody>
          <a:bodyPr wrap="square" rtlCol="0">
            <a:spAutoFit/>
          </a:bodyPr>
          <a:lstStyle/>
          <a:p>
            <a:pPr defTabSz="457189"/>
            <a:r>
              <a:rPr lang="en-GB" dirty="0">
                <a:solidFill>
                  <a:prstClr val="black"/>
                </a:solidFill>
              </a:rPr>
              <a:t>Homework 2</a:t>
            </a:r>
          </a:p>
        </p:txBody>
      </p:sp>
    </p:spTree>
    <p:extLst>
      <p:ext uri="{BB962C8B-B14F-4D97-AF65-F5344CB8AC3E}">
        <p14:creationId xmlns:p14="http://schemas.microsoft.com/office/powerpoint/2010/main" val="292069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a:xfrm>
            <a:off x="500063" y="1915650"/>
            <a:ext cx="11068545" cy="3564000"/>
          </a:xfrm>
        </p:spPr>
        <p:txBody>
          <a:bodyPr>
            <a:normAutofit/>
          </a:bodyPr>
          <a:lstStyle/>
          <a:p>
            <a:r>
              <a:rPr lang="en-GB" sz="2400" dirty="0"/>
              <a:t>Conduct CARO on a large set of videos to ascertain concurrent (predictive?) validity</a:t>
            </a:r>
          </a:p>
          <a:p>
            <a:r>
              <a:rPr lang="en-GB" sz="2400" dirty="0"/>
              <a:t>A new training session with a larger group of health visitors would be ideal – look at inter- and intra-rater reliability</a:t>
            </a:r>
          </a:p>
          <a:p>
            <a:r>
              <a:rPr lang="en-GB" sz="2400" dirty="0"/>
              <a:t>Need to test out CARO on real clinical situations and see whether “triage” decisions: </a:t>
            </a:r>
          </a:p>
          <a:p>
            <a:pPr lvl="1"/>
            <a:r>
              <a:rPr lang="en-GB" sz="2400" dirty="0"/>
              <a:t>Become more “accurate” over time </a:t>
            </a:r>
          </a:p>
          <a:p>
            <a:pPr lvl="1"/>
            <a:r>
              <a:rPr lang="en-GB" sz="2400" dirty="0"/>
              <a:t>Are reasonably consistent across different clinicians</a:t>
            </a:r>
          </a:p>
          <a:p>
            <a:r>
              <a:rPr lang="en-GB" sz="2400" dirty="0"/>
              <a:t>And we need to find out how much training might be appropriate</a:t>
            </a:r>
          </a:p>
          <a:p>
            <a:r>
              <a:rPr lang="en-GB" sz="2400" dirty="0"/>
              <a:t>Continue refining the app</a:t>
            </a:r>
          </a:p>
          <a:p>
            <a:endParaRPr lang="en-GB" sz="2400" dirty="0"/>
          </a:p>
        </p:txBody>
      </p:sp>
      <p:sp>
        <p:nvSpPr>
          <p:cNvPr id="4" name="Text Placeholder 3"/>
          <p:cNvSpPr>
            <a:spLocks noGrp="1"/>
          </p:cNvSpPr>
          <p:nvPr>
            <p:ph type="body" sz="quarter" idx="10"/>
          </p:nvPr>
        </p:nvSpPr>
        <p:spPr/>
        <p:txBody>
          <a:bodyPr>
            <a:normAutofit/>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2384" y="3903537"/>
            <a:ext cx="1350000" cy="1350000"/>
          </a:xfrm>
          <a:prstGeom prst="rect">
            <a:avLst/>
          </a:prstGeom>
        </p:spPr>
      </p:pic>
    </p:spTree>
    <p:extLst>
      <p:ext uri="{BB962C8B-B14F-4D97-AF65-F5344CB8AC3E}">
        <p14:creationId xmlns:p14="http://schemas.microsoft.com/office/powerpoint/2010/main" val="33171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990" y="231632"/>
            <a:ext cx="6454098" cy="6264000"/>
          </a:xfrm>
        </p:spPr>
        <p:txBody>
          <a:bodyPr>
            <a:normAutofit/>
          </a:bodyPr>
          <a:lstStyle/>
          <a:p>
            <a:pPr algn="ctr"/>
            <a:r>
              <a:rPr lang="en-GB" dirty="0"/>
              <a:t>Thank you!</a:t>
            </a:r>
          </a:p>
          <a:p>
            <a:pPr algn="ctr"/>
            <a:r>
              <a:rPr lang="en-GB" dirty="0"/>
              <a:t>For more information:</a:t>
            </a:r>
          </a:p>
          <a:p>
            <a:pPr algn="ctr"/>
            <a:endParaRPr lang="en-GB" dirty="0"/>
          </a:p>
          <a:p>
            <a:r>
              <a:rPr lang="en-GB" sz="2400" dirty="0">
                <a:hlinkClick r:id="rId2"/>
              </a:rPr>
              <a:t>Lucy.Thompson@abdn.ac.uk</a:t>
            </a:r>
            <a:endParaRPr lang="en-GB" sz="2400" dirty="0"/>
          </a:p>
          <a:p>
            <a:endParaRPr lang="en-GB" sz="2400" dirty="0"/>
          </a:p>
          <a:p>
            <a:r>
              <a:rPr lang="en-GB" sz="2400" dirty="0">
                <a:hlinkClick r:id="rId3"/>
              </a:rPr>
              <a:t>cpuckering@mellowparenting.org</a:t>
            </a:r>
            <a:endParaRPr lang="en-GB" sz="2400" dirty="0"/>
          </a:p>
          <a:p>
            <a:endParaRPr lang="en-GB" sz="24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3789040"/>
            <a:ext cx="1939315" cy="86409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7928" y="2924944"/>
            <a:ext cx="2463584" cy="54816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9408368" y="243216"/>
            <a:ext cx="2492896" cy="2492896"/>
          </a:xfrm>
          <a:prstGeom prst="rect">
            <a:avLst/>
          </a:prstGeom>
        </p:spPr>
      </p:pic>
    </p:spTree>
    <p:extLst>
      <p:ext uri="{BB962C8B-B14F-4D97-AF65-F5344CB8AC3E}">
        <p14:creationId xmlns:p14="http://schemas.microsoft.com/office/powerpoint/2010/main" val="406320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MPOS</a:t>
            </a:r>
          </a:p>
        </p:txBody>
      </p:sp>
      <p:sp>
        <p:nvSpPr>
          <p:cNvPr id="3" name="Content Placeholder 2"/>
          <p:cNvSpPr>
            <a:spLocks noGrp="1"/>
          </p:cNvSpPr>
          <p:nvPr>
            <p:ph idx="1"/>
          </p:nvPr>
        </p:nvSpPr>
        <p:spPr>
          <a:xfrm>
            <a:off x="1981200" y="2492896"/>
            <a:ext cx="8229600" cy="3831704"/>
          </a:xfrm>
        </p:spPr>
        <p:txBody>
          <a:bodyPr/>
          <a:lstStyle/>
          <a:p>
            <a:r>
              <a:rPr lang="en-GB" dirty="0"/>
              <a:t>The Mellow Parenting Observation System was developed from research and practice to pick up a wide range of parent-child interactions demonstrated to be of importance for children’s longer term outcomes, including warmth and sensitivity and the management of children’s emotional and behavioural states</a:t>
            </a:r>
          </a:p>
        </p:txBody>
      </p:sp>
    </p:spTree>
    <p:extLst>
      <p:ext uri="{BB962C8B-B14F-4D97-AF65-F5344CB8AC3E}">
        <p14:creationId xmlns:p14="http://schemas.microsoft.com/office/powerpoint/2010/main" val="309489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it looks </a:t>
            </a:r>
          </a:p>
        </p:txBody>
      </p:sp>
      <p:sp>
        <p:nvSpPr>
          <p:cNvPr id="3" name="Content Placeholder 2"/>
          <p:cNvSpPr>
            <a:spLocks noGrp="1"/>
          </p:cNvSpPr>
          <p:nvPr>
            <p:ph idx="1"/>
          </p:nvPr>
        </p:nvSpPr>
        <p:spPr/>
        <p:txBody>
          <a:bodyPr/>
          <a:lstStyle/>
          <a:p>
            <a:r>
              <a:rPr lang="en-GB" dirty="0"/>
              <a:t>Interactive behaviours were subdivided into 6 dimensions</a:t>
            </a:r>
          </a:p>
          <a:p>
            <a:pPr lvl="1"/>
            <a:r>
              <a:rPr lang="en-GB" dirty="0"/>
              <a:t>Anticipation</a:t>
            </a:r>
          </a:p>
          <a:p>
            <a:pPr lvl="1"/>
            <a:r>
              <a:rPr lang="en-GB" dirty="0"/>
              <a:t>Autonomy</a:t>
            </a:r>
          </a:p>
          <a:p>
            <a:pPr lvl="1"/>
            <a:r>
              <a:rPr lang="en-GB" dirty="0"/>
              <a:t>Responsiveness</a:t>
            </a:r>
          </a:p>
          <a:p>
            <a:pPr lvl="1"/>
            <a:r>
              <a:rPr lang="en-GB" dirty="0"/>
              <a:t>Cooperation </a:t>
            </a:r>
          </a:p>
          <a:p>
            <a:pPr lvl="1"/>
            <a:r>
              <a:rPr lang="en-GB" dirty="0"/>
              <a:t>Management of distress</a:t>
            </a:r>
          </a:p>
          <a:p>
            <a:pPr lvl="1"/>
            <a:r>
              <a:rPr lang="en-GB" dirty="0"/>
              <a:t>Control</a:t>
            </a:r>
          </a:p>
          <a:p>
            <a:pPr lvl="1"/>
            <a:endParaRPr lang="en-GB" dirty="0"/>
          </a:p>
          <a:p>
            <a:pPr lvl="1"/>
            <a:endParaRPr lang="en-GB" dirty="0"/>
          </a:p>
        </p:txBody>
      </p:sp>
    </p:spTree>
    <p:extLst>
      <p:ext uri="{BB962C8B-B14F-4D97-AF65-F5344CB8AC3E}">
        <p14:creationId xmlns:p14="http://schemas.microsoft.com/office/powerpoint/2010/main" val="386444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looks</a:t>
            </a:r>
          </a:p>
        </p:txBody>
      </p:sp>
      <p:sp>
        <p:nvSpPr>
          <p:cNvPr id="3" name="Content Placeholder 2"/>
          <p:cNvSpPr>
            <a:spLocks noGrp="1"/>
          </p:cNvSpPr>
          <p:nvPr>
            <p:ph idx="1"/>
          </p:nvPr>
        </p:nvSpPr>
        <p:spPr/>
        <p:txBody>
          <a:bodyPr/>
          <a:lstStyle/>
          <a:p>
            <a:r>
              <a:rPr lang="en-GB" dirty="0"/>
              <a:t>Each dimension is scored on a count of behaviours  (key event scoring)</a:t>
            </a:r>
          </a:p>
          <a:p>
            <a:r>
              <a:rPr lang="en-GB" dirty="0"/>
              <a:t> Factor analysis demonstrated that positive and negative behaviours are independent so it is possible to be</a:t>
            </a:r>
          </a:p>
          <a:p>
            <a:pPr lvl="1"/>
            <a:r>
              <a:rPr lang="en-GB" dirty="0"/>
              <a:t>High positive and high negative – hectic and unpredictable</a:t>
            </a:r>
          </a:p>
          <a:p>
            <a:pPr lvl="1"/>
            <a:r>
              <a:rPr lang="en-GB" dirty="0"/>
              <a:t>High positive and low negative – warmly engaged</a:t>
            </a:r>
          </a:p>
          <a:p>
            <a:pPr lvl="1"/>
            <a:r>
              <a:rPr lang="en-GB" dirty="0"/>
              <a:t>Low positive and high negative – hostile</a:t>
            </a:r>
          </a:p>
          <a:p>
            <a:pPr lvl="1"/>
            <a:r>
              <a:rPr lang="en-GB" dirty="0"/>
              <a:t>Low positive and low negative - unengaged</a:t>
            </a:r>
          </a:p>
        </p:txBody>
      </p:sp>
    </p:spTree>
    <p:extLst>
      <p:ext uri="{BB962C8B-B14F-4D97-AF65-F5344CB8AC3E}">
        <p14:creationId xmlns:p14="http://schemas.microsoft.com/office/powerpoint/2010/main" val="311751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 anticipation</a:t>
            </a:r>
          </a:p>
        </p:txBody>
      </p:sp>
      <p:sp>
        <p:nvSpPr>
          <p:cNvPr id="3" name="Content Placeholder 2"/>
          <p:cNvSpPr>
            <a:spLocks noGrp="1"/>
          </p:cNvSpPr>
          <p:nvPr>
            <p:ph idx="1"/>
          </p:nvPr>
        </p:nvSpPr>
        <p:spPr/>
        <p:txBody>
          <a:bodyPr/>
          <a:lstStyle/>
          <a:p>
            <a:r>
              <a:rPr lang="en-GB" dirty="0"/>
              <a:t>Video </a:t>
            </a:r>
          </a:p>
        </p:txBody>
      </p:sp>
    </p:spTree>
    <p:extLst>
      <p:ext uri="{BB962C8B-B14F-4D97-AF65-F5344CB8AC3E}">
        <p14:creationId xmlns:p14="http://schemas.microsoft.com/office/powerpoint/2010/main" val="164237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Rough handling – negative responsiveness </a:t>
            </a:r>
          </a:p>
        </p:txBody>
      </p:sp>
      <p:sp>
        <p:nvSpPr>
          <p:cNvPr id="3" name="Content Placeholder 2"/>
          <p:cNvSpPr>
            <a:spLocks noGrp="1"/>
          </p:cNvSpPr>
          <p:nvPr>
            <p:ph idx="1"/>
          </p:nvPr>
        </p:nvSpPr>
        <p:spPr/>
        <p:txBody>
          <a:bodyPr/>
          <a:lstStyle/>
          <a:p>
            <a:r>
              <a:rPr lang="en-GB" dirty="0"/>
              <a:t>video</a:t>
            </a:r>
          </a:p>
        </p:txBody>
      </p:sp>
    </p:spTree>
    <p:extLst>
      <p:ext uri="{BB962C8B-B14F-4D97-AF65-F5344CB8AC3E}">
        <p14:creationId xmlns:p14="http://schemas.microsoft.com/office/powerpoint/2010/main" val="21315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autonomy</a:t>
            </a:r>
          </a:p>
        </p:txBody>
      </p:sp>
      <p:sp>
        <p:nvSpPr>
          <p:cNvPr id="3" name="Content Placeholder 2"/>
          <p:cNvSpPr>
            <a:spLocks noGrp="1"/>
          </p:cNvSpPr>
          <p:nvPr>
            <p:ph idx="1"/>
          </p:nvPr>
        </p:nvSpPr>
        <p:spPr/>
        <p:txBody>
          <a:bodyPr/>
          <a:lstStyle/>
          <a:p>
            <a:r>
              <a:rPr lang="en-GB" dirty="0"/>
              <a:t>Video</a:t>
            </a:r>
          </a:p>
        </p:txBody>
      </p:sp>
    </p:spTree>
    <p:extLst>
      <p:ext uri="{BB962C8B-B14F-4D97-AF65-F5344CB8AC3E}">
        <p14:creationId xmlns:p14="http://schemas.microsoft.com/office/powerpoint/2010/main" val="349443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Validity of MPOS</a:t>
            </a:r>
          </a:p>
        </p:txBody>
      </p:sp>
      <p:sp>
        <p:nvSpPr>
          <p:cNvPr id="3" name="Content Placeholder 2"/>
          <p:cNvSpPr>
            <a:spLocks noGrp="1"/>
          </p:cNvSpPr>
          <p:nvPr>
            <p:ph idx="1"/>
          </p:nvPr>
        </p:nvSpPr>
        <p:spPr>
          <a:xfrm>
            <a:off x="1981200" y="2924944"/>
            <a:ext cx="8229600" cy="3399656"/>
          </a:xfrm>
        </p:spPr>
        <p:txBody>
          <a:bodyPr/>
          <a:lstStyle/>
          <a:p>
            <a:r>
              <a:rPr lang="en-GB" dirty="0"/>
              <a:t>MPOS picks up therapeutic change between mothers with babies under a year during a Mellow Babies interventions</a:t>
            </a:r>
          </a:p>
          <a:p>
            <a:r>
              <a:rPr lang="en-GB" dirty="0"/>
              <a:t>This was in line with a reduction in Edinburgh Postnatal Depression Scale scores</a:t>
            </a:r>
          </a:p>
        </p:txBody>
      </p:sp>
    </p:spTree>
    <p:extLst>
      <p:ext uri="{BB962C8B-B14F-4D97-AF65-F5344CB8AC3E}">
        <p14:creationId xmlns:p14="http://schemas.microsoft.com/office/powerpoint/2010/main" val="3850854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1F409B-31DB-430D-8FC8-00EC5D0CA96D}" vid="{82785DEF-7F88-4C1B-A27D-4A6EC800127C}"/>
    </a:ext>
  </a:extLst>
</a:theme>
</file>

<file path=ppt/theme/theme3.xml><?xml version="1.0" encoding="utf-8"?>
<a:theme xmlns:a="http://schemas.openxmlformats.org/drawingml/2006/main" name="1_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1F409B-31DB-430D-8FC8-00EC5D0CA96D}" vid="{82785DEF-7F88-4C1B-A27D-4A6EC800127C}"/>
    </a:ext>
  </a:extLst>
</a:theme>
</file>

<file path=ppt/theme/theme4.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_ENG_small.potx" id="{B48EF20F-B4F0-4073-9B1B-944A200F5BCD}" vid="{95AFC598-C8AC-4619-841F-EADE8CC4CF94}"/>
    </a:ext>
  </a:ext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256</TotalTime>
  <Words>1465</Words>
  <Application>Microsoft Office PowerPoint</Application>
  <PresentationFormat>Widescreen</PresentationFormat>
  <Paragraphs>546</Paragraphs>
  <Slides>27</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Arial</vt:lpstr>
      <vt:lpstr>Calibri</vt:lpstr>
      <vt:lpstr>Calibri Light</vt:lpstr>
      <vt:lpstr>Cambria</vt:lpstr>
      <vt:lpstr>Constantia</vt:lpstr>
      <vt:lpstr>Microsoft New Tai Lue</vt:lpstr>
      <vt:lpstr>Wingdings 2</vt:lpstr>
      <vt:lpstr>Flow</vt:lpstr>
      <vt:lpstr>Office Theme</vt:lpstr>
      <vt:lpstr>1_Office Theme</vt:lpstr>
      <vt:lpstr>Brugerdefineret design</vt:lpstr>
      <vt:lpstr>Metropolitan</vt:lpstr>
      <vt:lpstr>Development of an accessible relationship observation system for practitioners working with young families: The Child And Adult Observation (CARO)</vt:lpstr>
      <vt:lpstr>Why use systematic observation?</vt:lpstr>
      <vt:lpstr>Development of MPOS</vt:lpstr>
      <vt:lpstr>How it looks </vt:lpstr>
      <vt:lpstr>How it looks</vt:lpstr>
      <vt:lpstr>Positive anticipation</vt:lpstr>
      <vt:lpstr>Rough handling – negative responsiveness </vt:lpstr>
      <vt:lpstr>Good autonomy</vt:lpstr>
      <vt:lpstr>Validity of MPOS</vt:lpstr>
      <vt:lpstr>Total count of positive interactions before and after Mellow Babies group</vt:lpstr>
      <vt:lpstr>Negative Interaction before and after Mellow Babies and Waiting list controls</vt:lpstr>
      <vt:lpstr>From ALSPAC study</vt:lpstr>
      <vt:lpstr>From the ALSPAC study</vt:lpstr>
      <vt:lpstr>Problems of MPOS</vt:lpstr>
      <vt:lpstr>CARO – testing it out in ‘real life’</vt:lpstr>
      <vt:lpstr>Rationale</vt:lpstr>
      <vt:lpstr>Comparing MPOS to CARO</vt:lpstr>
      <vt:lpstr>Comparing MPOS to CARO</vt:lpstr>
      <vt:lpstr>PowerPoint Presentation</vt:lpstr>
      <vt:lpstr>PowerPoint Presentation</vt:lpstr>
      <vt:lpstr>PowerPoint Presentation</vt:lpstr>
      <vt:lpstr>Support for CARO</vt:lpstr>
      <vt:lpstr>Perceived barriers to implementing CARO</vt:lpstr>
      <vt:lpstr>Reliability</vt:lpstr>
      <vt:lpstr>Progress in Copenhagen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 Child Adult Relationship Observation</dc:title>
  <dc:creator>C</dc:creator>
  <cp:lastModifiedBy>Thompson, Lucy</cp:lastModifiedBy>
  <cp:revision>29</cp:revision>
  <dcterms:created xsi:type="dcterms:W3CDTF">2017-01-15T14:49:18Z</dcterms:created>
  <dcterms:modified xsi:type="dcterms:W3CDTF">2019-09-03T14:14:02Z</dcterms:modified>
</cp:coreProperties>
</file>