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1"/>
  </p:notesMasterIdLst>
  <p:handoutMasterIdLst>
    <p:handoutMasterId r:id="rId22"/>
  </p:handoutMasterIdLst>
  <p:sldIdLst>
    <p:sldId id="399" r:id="rId4"/>
    <p:sldId id="335" r:id="rId5"/>
    <p:sldId id="372" r:id="rId6"/>
    <p:sldId id="373" r:id="rId7"/>
    <p:sldId id="339" r:id="rId8"/>
    <p:sldId id="338" r:id="rId9"/>
    <p:sldId id="340" r:id="rId10"/>
    <p:sldId id="379" r:id="rId11"/>
    <p:sldId id="343" r:id="rId12"/>
    <p:sldId id="396" r:id="rId13"/>
    <p:sldId id="344" r:id="rId14"/>
    <p:sldId id="393" r:id="rId15"/>
    <p:sldId id="392" r:id="rId16"/>
    <p:sldId id="370" r:id="rId17"/>
    <p:sldId id="395" r:id="rId18"/>
    <p:sldId id="377" r:id="rId19"/>
    <p:sldId id="385"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A4C"/>
    <a:srgbClr val="60B860"/>
    <a:srgbClr val="005FB0"/>
    <a:srgbClr val="004986"/>
    <a:srgbClr val="007ADE"/>
    <a:srgbClr val="6EBE6E"/>
    <a:srgbClr val="4FAF4E"/>
    <a:srgbClr val="397F39"/>
    <a:srgbClr val="65278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07" autoAdjust="0"/>
    <p:restoredTop sz="82533" autoAdjust="0"/>
  </p:normalViewPr>
  <p:slideViewPr>
    <p:cSldViewPr>
      <p:cViewPr>
        <p:scale>
          <a:sx n="80" d="100"/>
          <a:sy n="80" d="100"/>
        </p:scale>
        <p:origin x="-570" y="-28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A4AC03-D454-45BE-A4FA-E3E8D60556A6}" type="datetimeFigureOut">
              <a:rPr lang="en-GB" smtClean="0"/>
              <a:t>04/09/2019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6A8C37E-01F8-4478-B3EA-D4AEEA86C5A0}" type="slidenum">
              <a:rPr lang="en-GB" smtClean="0"/>
              <a:t>‹#›</a:t>
            </a:fld>
            <a:endParaRPr lang="en-GB"/>
          </a:p>
        </p:txBody>
      </p:sp>
    </p:spTree>
    <p:extLst>
      <p:ext uri="{BB962C8B-B14F-4D97-AF65-F5344CB8AC3E}">
        <p14:creationId xmlns:p14="http://schemas.microsoft.com/office/powerpoint/2010/main" val="28282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3366A9-415A-46FD-9ADA-3145C73FC21E}" type="datetimeFigureOut">
              <a:rPr lang="en-GB" smtClean="0"/>
              <a:t>04/09/2019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D56572-E2F9-4B11-BD0A-7697C6E6DB70}" type="slidenum">
              <a:rPr lang="en-GB" smtClean="0"/>
              <a:t>‹#›</a:t>
            </a:fld>
            <a:endParaRPr lang="en-GB"/>
          </a:p>
        </p:txBody>
      </p:sp>
    </p:spTree>
    <p:extLst>
      <p:ext uri="{BB962C8B-B14F-4D97-AF65-F5344CB8AC3E}">
        <p14:creationId xmlns:p14="http://schemas.microsoft.com/office/powerpoint/2010/main" val="270458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1</a:t>
            </a:fld>
            <a:endParaRPr lang="en-GB"/>
          </a:p>
        </p:txBody>
      </p:sp>
    </p:spTree>
    <p:extLst>
      <p:ext uri="{BB962C8B-B14F-4D97-AF65-F5344CB8AC3E}">
        <p14:creationId xmlns:p14="http://schemas.microsoft.com/office/powerpoint/2010/main" val="247582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10</a:t>
            </a:fld>
            <a:endParaRPr lang="en-GB"/>
          </a:p>
        </p:txBody>
      </p:sp>
    </p:spTree>
    <p:extLst>
      <p:ext uri="{BB962C8B-B14F-4D97-AF65-F5344CB8AC3E}">
        <p14:creationId xmlns:p14="http://schemas.microsoft.com/office/powerpoint/2010/main" val="92900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eaLnBrk="0" fontAlgn="base" hangingPunct="0">
              <a:spcAft>
                <a:spcPct val="0"/>
              </a:spcAft>
              <a:buFont typeface="Arial" panose="020B0604020202020204" pitchFamily="34" charset="0"/>
              <a:buNone/>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D56572-E2F9-4B11-BD0A-7697C6E6DB70}" type="slidenum">
              <a:rPr lang="en-GB" smtClean="0"/>
              <a:t>11</a:t>
            </a:fld>
            <a:endParaRPr lang="en-GB"/>
          </a:p>
        </p:txBody>
      </p:sp>
    </p:spTree>
    <p:extLst>
      <p:ext uri="{BB962C8B-B14F-4D97-AF65-F5344CB8AC3E}">
        <p14:creationId xmlns:p14="http://schemas.microsoft.com/office/powerpoint/2010/main" val="354062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9D56572-E2F9-4B11-BD0A-7697C6E6DB70}" type="slidenum">
              <a:rPr lang="en-GB" smtClean="0"/>
              <a:t>12</a:t>
            </a:fld>
            <a:endParaRPr lang="en-GB"/>
          </a:p>
        </p:txBody>
      </p:sp>
    </p:spTree>
    <p:extLst>
      <p:ext uri="{BB962C8B-B14F-4D97-AF65-F5344CB8AC3E}">
        <p14:creationId xmlns:p14="http://schemas.microsoft.com/office/powerpoint/2010/main" val="134714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Clr>
                <a:schemeClr val="accent6"/>
              </a:buClr>
              <a:buFont typeface="Wingdings" panose="05000000000000000000" pitchFamily="2" charset="2"/>
              <a:buChar char="Ø"/>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58B991-CD78-42D2-8DA1-10514AA1986A}" type="slidenum">
              <a:rPr lang="en-GB" smtClean="0"/>
              <a:t>13</a:t>
            </a:fld>
            <a:endParaRPr lang="en-GB"/>
          </a:p>
        </p:txBody>
      </p:sp>
    </p:spTree>
    <p:extLst>
      <p:ext uri="{BB962C8B-B14F-4D97-AF65-F5344CB8AC3E}">
        <p14:creationId xmlns:p14="http://schemas.microsoft.com/office/powerpoint/2010/main" val="18913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14</a:t>
            </a:fld>
            <a:endParaRPr lang="en-GB"/>
          </a:p>
        </p:txBody>
      </p:sp>
    </p:spTree>
    <p:extLst>
      <p:ext uri="{BB962C8B-B14F-4D97-AF65-F5344CB8AC3E}">
        <p14:creationId xmlns:p14="http://schemas.microsoft.com/office/powerpoint/2010/main" val="151300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1" u="sng" dirty="0" smtClean="0"/>
          </a:p>
          <a:p>
            <a:r>
              <a:rPr lang="en-GB" sz="1200" dirty="0" smtClean="0"/>
              <a:t> </a:t>
            </a:r>
          </a:p>
        </p:txBody>
      </p:sp>
      <p:sp>
        <p:nvSpPr>
          <p:cNvPr id="4" name="Slide Number Placeholder 3"/>
          <p:cNvSpPr>
            <a:spLocks noGrp="1"/>
          </p:cNvSpPr>
          <p:nvPr>
            <p:ph type="sldNum" sz="quarter" idx="10"/>
          </p:nvPr>
        </p:nvSpPr>
        <p:spPr/>
        <p:txBody>
          <a:bodyPr/>
          <a:lstStyle/>
          <a:p>
            <a:fld id="{F9D56572-E2F9-4B11-BD0A-7697C6E6DB70}" type="slidenum">
              <a:rPr lang="en-GB" smtClean="0"/>
              <a:t>15</a:t>
            </a:fld>
            <a:endParaRPr lang="en-GB"/>
          </a:p>
        </p:txBody>
      </p:sp>
    </p:spTree>
    <p:extLst>
      <p:ext uri="{BB962C8B-B14F-4D97-AF65-F5344CB8AC3E}">
        <p14:creationId xmlns:p14="http://schemas.microsoft.com/office/powerpoint/2010/main" val="145547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16</a:t>
            </a:fld>
            <a:endParaRPr lang="en-GB"/>
          </a:p>
        </p:txBody>
      </p:sp>
    </p:spTree>
    <p:extLst>
      <p:ext uri="{BB962C8B-B14F-4D97-AF65-F5344CB8AC3E}">
        <p14:creationId xmlns:p14="http://schemas.microsoft.com/office/powerpoint/2010/main" val="28917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2</a:t>
            </a:fld>
            <a:endParaRPr lang="en-GB"/>
          </a:p>
        </p:txBody>
      </p:sp>
    </p:spTree>
    <p:extLst>
      <p:ext uri="{BB962C8B-B14F-4D97-AF65-F5344CB8AC3E}">
        <p14:creationId xmlns:p14="http://schemas.microsoft.com/office/powerpoint/2010/main" val="180180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D56572-E2F9-4B11-BD0A-7697C6E6DB70}" type="slidenum">
              <a:rPr lang="en-GB" smtClean="0"/>
              <a:t>3</a:t>
            </a:fld>
            <a:endParaRPr lang="en-GB"/>
          </a:p>
        </p:txBody>
      </p:sp>
    </p:spTree>
    <p:extLst>
      <p:ext uri="{BB962C8B-B14F-4D97-AF65-F5344CB8AC3E}">
        <p14:creationId xmlns:p14="http://schemas.microsoft.com/office/powerpoint/2010/main" val="401200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smtClean="0"/>
          </a:p>
        </p:txBody>
      </p:sp>
      <p:sp>
        <p:nvSpPr>
          <p:cNvPr id="4" name="Slide Number Placeholder 3"/>
          <p:cNvSpPr>
            <a:spLocks noGrp="1"/>
          </p:cNvSpPr>
          <p:nvPr>
            <p:ph type="sldNum" sz="quarter" idx="10"/>
          </p:nvPr>
        </p:nvSpPr>
        <p:spPr/>
        <p:txBody>
          <a:bodyPr/>
          <a:lstStyle/>
          <a:p>
            <a:fld id="{F9D56572-E2F9-4B11-BD0A-7697C6E6DB70}" type="slidenum">
              <a:rPr lang="en-GB" smtClean="0"/>
              <a:t>4</a:t>
            </a:fld>
            <a:endParaRPr lang="en-GB"/>
          </a:p>
        </p:txBody>
      </p:sp>
    </p:spTree>
    <p:extLst>
      <p:ext uri="{BB962C8B-B14F-4D97-AF65-F5344CB8AC3E}">
        <p14:creationId xmlns:p14="http://schemas.microsoft.com/office/powerpoint/2010/main" val="360993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D56572-E2F9-4B11-BD0A-7697C6E6DB70}" type="slidenum">
              <a:rPr lang="en-GB" smtClean="0"/>
              <a:t>5</a:t>
            </a:fld>
            <a:endParaRPr lang="en-GB"/>
          </a:p>
        </p:txBody>
      </p:sp>
    </p:spTree>
    <p:extLst>
      <p:ext uri="{BB962C8B-B14F-4D97-AF65-F5344CB8AC3E}">
        <p14:creationId xmlns:p14="http://schemas.microsoft.com/office/powerpoint/2010/main" val="82161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D56572-E2F9-4B11-BD0A-7697C6E6DB70}" type="slidenum">
              <a:rPr lang="en-GB" smtClean="0"/>
              <a:t>6</a:t>
            </a:fld>
            <a:endParaRPr lang="en-GB"/>
          </a:p>
        </p:txBody>
      </p:sp>
    </p:spTree>
    <p:extLst>
      <p:ext uri="{BB962C8B-B14F-4D97-AF65-F5344CB8AC3E}">
        <p14:creationId xmlns:p14="http://schemas.microsoft.com/office/powerpoint/2010/main" val="175215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7</a:t>
            </a:fld>
            <a:endParaRPr lang="en-GB"/>
          </a:p>
        </p:txBody>
      </p:sp>
    </p:spTree>
    <p:extLst>
      <p:ext uri="{BB962C8B-B14F-4D97-AF65-F5344CB8AC3E}">
        <p14:creationId xmlns:p14="http://schemas.microsoft.com/office/powerpoint/2010/main" val="171895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56572-E2F9-4B11-BD0A-7697C6E6DB70}" type="slidenum">
              <a:rPr lang="en-GB" smtClean="0"/>
              <a:t>8</a:t>
            </a:fld>
            <a:endParaRPr lang="en-GB"/>
          </a:p>
        </p:txBody>
      </p:sp>
    </p:spTree>
    <p:extLst>
      <p:ext uri="{BB962C8B-B14F-4D97-AF65-F5344CB8AC3E}">
        <p14:creationId xmlns:p14="http://schemas.microsoft.com/office/powerpoint/2010/main" val="261034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Aft>
                <a:spcPct val="0"/>
              </a:spcAft>
              <a:defRPr/>
            </a:pPr>
            <a:endParaRPr lang="en-GB" sz="1200" dirty="0" smtClean="0">
              <a:solidFill>
                <a:srgbClr val="005FB0"/>
              </a:solidFill>
            </a:endParaRPr>
          </a:p>
        </p:txBody>
      </p:sp>
      <p:sp>
        <p:nvSpPr>
          <p:cNvPr id="4" name="Slide Number Placeholder 3"/>
          <p:cNvSpPr>
            <a:spLocks noGrp="1"/>
          </p:cNvSpPr>
          <p:nvPr>
            <p:ph type="sldNum" sz="quarter" idx="10"/>
          </p:nvPr>
        </p:nvSpPr>
        <p:spPr/>
        <p:txBody>
          <a:bodyPr/>
          <a:lstStyle/>
          <a:p>
            <a:fld id="{F9D56572-E2F9-4B11-BD0A-7697C6E6DB70}" type="slidenum">
              <a:rPr lang="en-GB" smtClean="0"/>
              <a:t>9</a:t>
            </a:fld>
            <a:endParaRPr lang="en-GB"/>
          </a:p>
        </p:txBody>
      </p:sp>
    </p:spTree>
    <p:extLst>
      <p:ext uri="{BB962C8B-B14F-4D97-AF65-F5344CB8AC3E}">
        <p14:creationId xmlns:p14="http://schemas.microsoft.com/office/powerpoint/2010/main" val="319753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625079-889A-4554-BCC6-7DB0E09B0C55}"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150588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25079-889A-4554-BCC6-7DB0E09B0C55}"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243354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25079-889A-4554-BCC6-7DB0E09B0C55}"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86519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662811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084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25079-889A-4554-BCC6-7DB0E09B0C55}"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125149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25079-889A-4554-BCC6-7DB0E09B0C55}"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218063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625079-889A-4554-BCC6-7DB0E09B0C55}"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303236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625079-889A-4554-BCC6-7DB0E09B0C55}"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427529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625079-889A-4554-BCC6-7DB0E09B0C55}"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55959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25079-889A-4554-BCC6-7DB0E09B0C55}"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407139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5079-889A-4554-BCC6-7DB0E09B0C55}"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38477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5079-889A-4554-BCC6-7DB0E09B0C55}"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58A5F-DA7A-43CD-B874-3D4F4CA16743}" type="slidenum">
              <a:rPr lang="en-GB" smtClean="0"/>
              <a:t>‹#›</a:t>
            </a:fld>
            <a:endParaRPr lang="en-GB"/>
          </a:p>
        </p:txBody>
      </p:sp>
    </p:spTree>
    <p:extLst>
      <p:ext uri="{BB962C8B-B14F-4D97-AF65-F5344CB8AC3E}">
        <p14:creationId xmlns:p14="http://schemas.microsoft.com/office/powerpoint/2010/main" val="118622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5079-889A-4554-BCC6-7DB0E09B0C55}" type="datetimeFigureOut">
              <a:rPr lang="en-GB" smtClean="0"/>
              <a:t>04/09/2019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8A5F-DA7A-43CD-B874-3D4F4CA16743}" type="slidenum">
              <a:rPr lang="en-GB" smtClean="0"/>
              <a:t>‹#›</a:t>
            </a:fld>
            <a:endParaRPr lang="en-GB"/>
          </a:p>
        </p:txBody>
      </p:sp>
    </p:spTree>
    <p:extLst>
      <p:ext uri="{BB962C8B-B14F-4D97-AF65-F5344CB8AC3E}">
        <p14:creationId xmlns:p14="http://schemas.microsoft.com/office/powerpoint/2010/main" val="224053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4" tooltip="PresentationGo!"/>
              </a:rPr>
              <a:t>presentationgo.com</a:t>
            </a:r>
            <a:endParaRPr lang="en-US" sz="1100" dirty="0">
              <a:solidFill>
                <a:prstClr val="black"/>
              </a:solidFill>
            </a:endParaRPr>
          </a:p>
        </p:txBody>
      </p:sp>
    </p:spTree>
    <p:extLst>
      <p:ext uri="{BB962C8B-B14F-4D97-AF65-F5344CB8AC3E}">
        <p14:creationId xmlns:p14="http://schemas.microsoft.com/office/powerpoint/2010/main" val="133979271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4" tooltip="PresentationGo!"/>
              </a:rPr>
              <a:t>presentationgo.com</a:t>
            </a:r>
            <a:endParaRPr lang="en-US" sz="1100" dirty="0">
              <a:solidFill>
                <a:prstClr val="black"/>
              </a:solidFill>
            </a:endParaRPr>
          </a:p>
        </p:txBody>
      </p:sp>
    </p:spTree>
    <p:extLst>
      <p:ext uri="{BB962C8B-B14F-4D97-AF65-F5344CB8AC3E}">
        <p14:creationId xmlns:p14="http://schemas.microsoft.com/office/powerpoint/2010/main" val="40893921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blackpoolbetterstart.org.uk/biglittlemomen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developingchild.harvard.edu/innovation-application/innovation-approach/" TargetMode="External"/><Relationship Id="rId4" Type="http://schemas.openxmlformats.org/officeDocument/2006/relationships/hyperlink" Target="https://developingchild.harvard.edu/resources/current-frontiers-innovation-portfolio-projec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mailto:BetterStart.cecd@nspcc.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476251"/>
            <a:ext cx="7772400" cy="3124200"/>
          </a:xfrm>
        </p:spPr>
        <p:txBody>
          <a:bodyPr/>
          <a:lstStyle/>
          <a:p>
            <a:pPr eaLnBrk="1" hangingPunct="1"/>
            <a:r>
              <a:rPr lang="en-GB" altLang="en-US" dirty="0" smtClean="0"/>
              <a:t>++</a:t>
            </a:r>
            <a:endParaRPr lang="en-GB" altLang="en-US" dirty="0" smtClean="0"/>
          </a:p>
        </p:txBody>
      </p:sp>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021918"/>
            <a:ext cx="1755775" cy="67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757363"/>
            <a:ext cx="8645525"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02" y="168043"/>
            <a:ext cx="8670578" cy="574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32484" y="404664"/>
            <a:ext cx="8249414" cy="6678751"/>
          </a:xfrm>
          <a:prstGeom prst="rect">
            <a:avLst/>
          </a:prstGeom>
          <a:noFill/>
        </p:spPr>
        <p:txBody>
          <a:bodyPr wrap="square" rtlCol="0">
            <a:spAutoFit/>
          </a:bodyPr>
          <a:lstStyle/>
          <a:p>
            <a:pPr algn="ctr"/>
            <a:r>
              <a:rPr lang="en-GB" sz="3600" b="1" dirty="0" smtClean="0">
                <a:solidFill>
                  <a:srgbClr val="FAF9DE"/>
                </a:solidFill>
              </a:rPr>
              <a:t>A Better Start Blackpool </a:t>
            </a:r>
          </a:p>
          <a:p>
            <a:pPr algn="ctr"/>
            <a:endParaRPr lang="en-GB" sz="3600" b="1" dirty="0" smtClean="0">
              <a:solidFill>
                <a:srgbClr val="FAF9DE"/>
              </a:solidFill>
            </a:endParaRPr>
          </a:p>
          <a:p>
            <a:pPr algn="ctr"/>
            <a:r>
              <a:rPr lang="en-GB" sz="3600" b="1" dirty="0" smtClean="0">
                <a:solidFill>
                  <a:srgbClr val="FAF9DE"/>
                </a:solidFill>
              </a:rPr>
              <a:t>Driving Change through a Trauma Informed Lens </a:t>
            </a:r>
          </a:p>
          <a:p>
            <a:pPr algn="ctr"/>
            <a:r>
              <a:rPr lang="en-GB" sz="3600" b="1" dirty="0" smtClean="0">
                <a:solidFill>
                  <a:srgbClr val="FAF9DE"/>
                </a:solidFill>
              </a:rPr>
              <a:t>&amp; </a:t>
            </a:r>
          </a:p>
          <a:p>
            <a:pPr algn="ctr"/>
            <a:r>
              <a:rPr lang="en-GB" sz="3600" b="1" dirty="0" smtClean="0">
                <a:solidFill>
                  <a:srgbClr val="FAF9DE"/>
                </a:solidFill>
              </a:rPr>
              <a:t>Community </a:t>
            </a:r>
          </a:p>
          <a:p>
            <a:pPr algn="ctr"/>
            <a:r>
              <a:rPr lang="en-GB" sz="3600" b="1" dirty="0" smtClean="0">
                <a:solidFill>
                  <a:srgbClr val="FAF9DE"/>
                </a:solidFill>
              </a:rPr>
              <a:t>Co-Production  </a:t>
            </a:r>
          </a:p>
          <a:p>
            <a:pPr algn="ctr"/>
            <a:r>
              <a:rPr lang="en-GB" sz="3200" b="1" dirty="0" smtClean="0">
                <a:solidFill>
                  <a:srgbClr val="FAF9DE"/>
                </a:solidFill>
              </a:rPr>
              <a:t>6</a:t>
            </a:r>
            <a:r>
              <a:rPr lang="en-GB" sz="3200" b="1" baseline="30000" dirty="0" smtClean="0">
                <a:solidFill>
                  <a:srgbClr val="FAF9DE"/>
                </a:solidFill>
              </a:rPr>
              <a:t>th</a:t>
            </a:r>
            <a:r>
              <a:rPr lang="en-GB" sz="3200" b="1" dirty="0" smtClean="0">
                <a:solidFill>
                  <a:srgbClr val="FAF9DE"/>
                </a:solidFill>
              </a:rPr>
              <a:t> September 2019 </a:t>
            </a:r>
          </a:p>
          <a:p>
            <a:r>
              <a:rPr lang="en-GB" sz="2000" b="1" dirty="0" smtClean="0">
                <a:solidFill>
                  <a:srgbClr val="FAF9DE"/>
                </a:solidFill>
              </a:rPr>
              <a:t>Debra Davies </a:t>
            </a:r>
          </a:p>
          <a:p>
            <a:r>
              <a:rPr lang="en-GB" sz="2000" b="1" dirty="0" smtClean="0">
                <a:solidFill>
                  <a:srgbClr val="FAF9DE"/>
                </a:solidFill>
              </a:rPr>
              <a:t>Sarah Gorst</a:t>
            </a:r>
          </a:p>
          <a:p>
            <a:r>
              <a:rPr lang="en-GB" sz="2000" b="1" dirty="0" smtClean="0">
                <a:solidFill>
                  <a:srgbClr val="FAF9DE"/>
                </a:solidFill>
              </a:rPr>
              <a:t>Vicki Walker  </a:t>
            </a:r>
          </a:p>
          <a:p>
            <a:endParaRPr lang="en-GB" sz="4000" b="1" dirty="0" smtClean="0">
              <a:solidFill>
                <a:srgbClr val="FAF9DE"/>
              </a:solidFill>
            </a:endParaRPr>
          </a:p>
          <a:p>
            <a:endParaRPr lang="en-GB" sz="4000" b="1" dirty="0">
              <a:solidFill>
                <a:srgbClr val="FAF9DE"/>
              </a:solidFill>
            </a:endParaRPr>
          </a:p>
        </p:txBody>
      </p:sp>
    </p:spTree>
    <p:extLst>
      <p:ext uri="{BB962C8B-B14F-4D97-AF65-F5344CB8AC3E}">
        <p14:creationId xmlns:p14="http://schemas.microsoft.com/office/powerpoint/2010/main" val="336142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davies4\AppData\Local\Microsoft\Windows\INetCache\Content.Outlook\7WXMRZK7\Project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711375" cy="615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42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1"/>
          <p:cNvSpPr txBox="1">
            <a:spLocks noChangeArrowheads="1"/>
          </p:cNvSpPr>
          <p:nvPr/>
        </p:nvSpPr>
        <p:spPr bwMode="auto">
          <a:xfrm>
            <a:off x="5638800" y="6319838"/>
            <a:ext cx="1447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solidFill>
                <a:srgbClr val="000000"/>
              </a:solidFill>
            </a:endParaRPr>
          </a:p>
        </p:txBody>
      </p:sp>
      <p:sp>
        <p:nvSpPr>
          <p:cNvPr id="10" name="Title 1"/>
          <p:cNvSpPr txBox="1">
            <a:spLocks/>
          </p:cNvSpPr>
          <p:nvPr/>
        </p:nvSpPr>
        <p:spPr>
          <a:xfrm>
            <a:off x="592300" y="260648"/>
            <a:ext cx="8229600" cy="1417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3600" b="1" dirty="0" smtClean="0">
                <a:solidFill>
                  <a:schemeClr val="accent6"/>
                </a:solidFill>
                <a:latin typeface="Arial" charset="0"/>
                <a:ea typeface="+mn-ea"/>
                <a:cs typeface="Arial" charset="0"/>
              </a:rPr>
              <a:t>Community Engagement </a:t>
            </a:r>
          </a:p>
          <a:p>
            <a:pPr fontAlgn="auto">
              <a:spcAft>
                <a:spcPts val="0"/>
              </a:spcAft>
              <a:defRPr/>
            </a:pPr>
            <a:r>
              <a:rPr lang="en-GB" sz="3600" b="1" dirty="0" smtClean="0">
                <a:solidFill>
                  <a:schemeClr val="accent6"/>
                </a:solidFill>
                <a:latin typeface="Arial" charset="0"/>
                <a:ea typeface="+mn-ea"/>
                <a:cs typeface="Arial" charset="0"/>
              </a:rPr>
              <a:t>&amp; </a:t>
            </a:r>
          </a:p>
          <a:p>
            <a:pPr fontAlgn="auto">
              <a:spcAft>
                <a:spcPts val="0"/>
              </a:spcAft>
              <a:defRPr/>
            </a:pPr>
            <a:r>
              <a:rPr lang="en-GB" sz="3600" b="1" dirty="0" smtClean="0">
                <a:solidFill>
                  <a:schemeClr val="accent6"/>
                </a:solidFill>
                <a:latin typeface="Arial" charset="0"/>
                <a:ea typeface="+mn-ea"/>
                <a:cs typeface="Arial" charset="0"/>
              </a:rPr>
              <a:t>Co Production</a:t>
            </a:r>
            <a:r>
              <a:rPr lang="en-GB" sz="3600" b="1" dirty="0" smtClean="0">
                <a:solidFill>
                  <a:srgbClr val="652786"/>
                </a:solidFill>
                <a:latin typeface="Arial" charset="0"/>
                <a:ea typeface="+mn-ea"/>
                <a:cs typeface="Arial" charset="0"/>
              </a:rPr>
              <a:t> </a:t>
            </a:r>
            <a:endParaRPr lang="en-GB" altLang="en-US" sz="3600" b="1" dirty="0">
              <a:solidFill>
                <a:srgbClr val="652786"/>
              </a:solidFill>
              <a:latin typeface="Arial" charset="0"/>
              <a:ea typeface="+mn-ea"/>
              <a:cs typeface="Arial" charset="0"/>
            </a:endParaRPr>
          </a:p>
        </p:txBody>
      </p:sp>
      <p:sp>
        <p:nvSpPr>
          <p:cNvPr id="8" name="Content Placeholder 2"/>
          <p:cNvSpPr txBox="1">
            <a:spLocks/>
          </p:cNvSpPr>
          <p:nvPr/>
        </p:nvSpPr>
        <p:spPr>
          <a:xfrm>
            <a:off x="457200" y="1268760"/>
            <a:ext cx="7283152" cy="4824536"/>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0" hangingPunct="0">
              <a:defRPr/>
            </a:pPr>
            <a:endParaRPr lang="en-GB" dirty="0" smtClean="0">
              <a:solidFill>
                <a:srgbClr val="7030A0"/>
              </a:solidFill>
            </a:endParaRPr>
          </a:p>
          <a:p>
            <a:pPr eaLnBrk="0" hangingPunct="0">
              <a:defRPr/>
            </a:pPr>
            <a:endParaRPr lang="en-GB" dirty="0" smtClean="0">
              <a:solidFill>
                <a:schemeClr val="accent1"/>
              </a:solidFill>
            </a:endParaRPr>
          </a:p>
          <a:p>
            <a:pPr eaLnBrk="0" hangingPunct="0">
              <a:defRPr/>
            </a:pPr>
            <a:r>
              <a:rPr lang="en-GB" i="1" dirty="0" smtClean="0">
                <a:solidFill>
                  <a:schemeClr val="tx1"/>
                </a:solidFill>
              </a:rPr>
              <a:t>Supporting and enabling the community to achieve sustainable change </a:t>
            </a:r>
          </a:p>
          <a:p>
            <a:pPr marL="457200" indent="-457200" algn="l" eaLnBrk="0" hangingPunct="0">
              <a:buFont typeface="Arial" panose="020B0604020202020204" pitchFamily="34" charset="0"/>
              <a:buChar char="•"/>
              <a:defRPr/>
            </a:pPr>
            <a:r>
              <a:rPr lang="en-GB" dirty="0" smtClean="0">
                <a:solidFill>
                  <a:schemeClr val="tx1"/>
                </a:solidFill>
              </a:rPr>
              <a:t>Community Voice </a:t>
            </a:r>
          </a:p>
          <a:p>
            <a:pPr marL="457200" indent="-457200" algn="l" eaLnBrk="0" hangingPunct="0">
              <a:buFont typeface="Arial" panose="020B0604020202020204" pitchFamily="34" charset="0"/>
              <a:buChar char="•"/>
              <a:defRPr/>
            </a:pPr>
            <a:r>
              <a:rPr lang="en-GB" dirty="0">
                <a:solidFill>
                  <a:schemeClr val="tx1"/>
                </a:solidFill>
              </a:rPr>
              <a:t>Training and volunteering opportunities</a:t>
            </a:r>
            <a:endParaRPr lang="en-GB" dirty="0" smtClean="0">
              <a:solidFill>
                <a:schemeClr val="tx1"/>
              </a:solidFill>
            </a:endParaRPr>
          </a:p>
          <a:p>
            <a:pPr marL="457200" indent="-457200" algn="l" eaLnBrk="0" hangingPunct="0">
              <a:buFont typeface="Arial" panose="020B0604020202020204" pitchFamily="34" charset="0"/>
              <a:buChar char="•"/>
              <a:defRPr/>
            </a:pPr>
            <a:r>
              <a:rPr lang="en-GB" dirty="0" smtClean="0">
                <a:solidFill>
                  <a:schemeClr val="tx1"/>
                </a:solidFill>
              </a:rPr>
              <a:t> Parent Panels and Activity budgets</a:t>
            </a:r>
          </a:p>
          <a:p>
            <a:pPr marL="457200" indent="-457200" algn="l" eaLnBrk="0" hangingPunct="0">
              <a:buFont typeface="Arial" panose="020B0604020202020204" pitchFamily="34" charset="0"/>
              <a:buChar char="•"/>
              <a:defRPr/>
            </a:pPr>
            <a:r>
              <a:rPr lang="en-GB" dirty="0" smtClean="0">
                <a:solidFill>
                  <a:schemeClr val="tx1"/>
                </a:solidFill>
              </a:rPr>
              <a:t>Community Connectors </a:t>
            </a:r>
          </a:p>
          <a:p>
            <a:pPr algn="l" eaLnBrk="0" hangingPunct="0">
              <a:defRPr/>
            </a:pPr>
            <a:endParaRPr lang="en-GB" dirty="0" smtClean="0">
              <a:solidFill>
                <a:srgbClr val="005FB0"/>
              </a:solidFill>
            </a:endParaRPr>
          </a:p>
        </p:txBody>
      </p:sp>
      <p:sp>
        <p:nvSpPr>
          <p:cNvPr id="6" name="Rectangle 5"/>
          <p:cNvSpPr/>
          <p:nvPr/>
        </p:nvSpPr>
        <p:spPr>
          <a:xfrm>
            <a:off x="5796136" y="6267087"/>
            <a:ext cx="30257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sp>
        <p:nvSpPr>
          <p:cNvPr id="7" name="Freeform 5"/>
          <p:cNvSpPr>
            <a:spLocks/>
          </p:cNvSpPr>
          <p:nvPr/>
        </p:nvSpPr>
        <p:spPr bwMode="auto">
          <a:xfrm>
            <a:off x="1" y="6491576"/>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9" y="5800011"/>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8059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rgbClr val="F3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28" y="569127"/>
            <a:ext cx="9144000" cy="4680520"/>
          </a:xfrm>
          <a:prstGeom prst="rect">
            <a:avLst/>
          </a:prstGeom>
          <a:solidFill>
            <a:srgbClr val="F3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2"/>
          <p:cNvSpPr>
            <a:spLocks noChangeArrowheads="1"/>
          </p:cNvSpPr>
          <p:nvPr/>
        </p:nvSpPr>
        <p:spPr bwMode="auto">
          <a:xfrm rot="21301928">
            <a:off x="58259" y="4245298"/>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sp>
        <p:nvSpPr>
          <p:cNvPr id="10" name="Text Box 14"/>
          <p:cNvSpPr txBox="1">
            <a:spLocks noChangeArrowheads="1"/>
          </p:cNvSpPr>
          <p:nvPr/>
        </p:nvSpPr>
        <p:spPr bwMode="auto">
          <a:xfrm rot="21301928">
            <a:off x="21966" y="5655929"/>
            <a:ext cx="2005431" cy="59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Emma Hobbs</a:t>
            </a:r>
          </a:p>
          <a:p>
            <a:pPr marL="0" marR="0" lvl="0" indent="0" algn="ctr" defTabSz="914400" rtl="0" eaLnBrk="1" fontAlgn="base" latinLnBrk="0" hangingPunct="1">
              <a:lnSpc>
                <a:spcPct val="100000"/>
              </a:lnSpc>
              <a:spcBef>
                <a:spcPct val="0"/>
              </a:spcBef>
              <a:spcAft>
                <a:spcPts val="100"/>
              </a:spcAft>
              <a:buClrTx/>
              <a:buSzTx/>
              <a:buFontTx/>
              <a:buNone/>
              <a:tabLst/>
            </a:pPr>
            <a:r>
              <a:rPr lang="en-GB" altLang="en-US" sz="900" dirty="0" smtClean="0">
                <a:solidFill>
                  <a:srgbClr val="000000"/>
                </a:solidFill>
                <a:latin typeface="Segoe Print" pitchFamily="2" charset="0"/>
                <a:cs typeface="Arial" pitchFamily="34" charset="0"/>
              </a:rPr>
              <a:t>Health Connector</a:t>
            </a:r>
            <a:endParaRPr kumimoji="0" lang="en-GB" altLang="en-US" sz="900" b="0" i="0" u="none" strike="noStrike" cap="none" normalizeH="0" baseline="0" dirty="0" smtClean="0">
              <a:ln>
                <a:noFill/>
              </a:ln>
              <a:solidFill>
                <a:srgbClr val="000000"/>
              </a:solidFill>
              <a:effectLst/>
              <a:latin typeface="Segoe Print" pitchFamily="2" charset="0"/>
              <a:cs typeface="Arial"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940" y="336359"/>
            <a:ext cx="1676469" cy="64436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8364" t="5927" r="4410" b="12188"/>
          <a:stretch/>
        </p:blipFill>
        <p:spPr>
          <a:xfrm rot="21275009">
            <a:off x="191617" y="4291418"/>
            <a:ext cx="1500911" cy="1371132"/>
          </a:xfrm>
          <a:prstGeom prst="rect">
            <a:avLst/>
          </a:prstGeom>
          <a:ln>
            <a:solidFill>
              <a:schemeClr val="bg1"/>
            </a:solidFill>
          </a:ln>
          <a:effectLst>
            <a:outerShdw blurRad="50800" dist="38100" dir="2700000" algn="tl" rotWithShape="0">
              <a:prstClr val="black">
                <a:alpha val="40000"/>
              </a:prstClr>
            </a:outerShdw>
          </a:effectLst>
        </p:spPr>
      </p:pic>
      <p:sp>
        <p:nvSpPr>
          <p:cNvPr id="24" name="TextBox 23"/>
          <p:cNvSpPr txBox="1"/>
          <p:nvPr/>
        </p:nvSpPr>
        <p:spPr>
          <a:xfrm>
            <a:off x="221901" y="3494765"/>
            <a:ext cx="2693915" cy="707886"/>
          </a:xfrm>
          <a:prstGeom prst="rect">
            <a:avLst/>
          </a:prstGeom>
          <a:noFill/>
        </p:spPr>
        <p:txBody>
          <a:bodyPr wrap="square" rtlCol="0">
            <a:spAutoFit/>
          </a:bodyPr>
          <a:lstStyle/>
          <a:p>
            <a:r>
              <a:rPr lang="en-GB" sz="2000" b="1" dirty="0" smtClean="0">
                <a:solidFill>
                  <a:schemeClr val="bg1"/>
                </a:solidFill>
              </a:rPr>
              <a:t>Community Health Connectors</a:t>
            </a:r>
            <a:endParaRPr lang="en-GB" sz="2000" b="1" dirty="0">
              <a:solidFill>
                <a:schemeClr val="bg1"/>
              </a:solidFill>
            </a:endParaRPr>
          </a:p>
        </p:txBody>
      </p:sp>
      <p:sp>
        <p:nvSpPr>
          <p:cNvPr id="36" name="TextBox 35"/>
          <p:cNvSpPr txBox="1"/>
          <p:nvPr/>
        </p:nvSpPr>
        <p:spPr>
          <a:xfrm>
            <a:off x="502088" y="6335957"/>
            <a:ext cx="7775382" cy="461665"/>
          </a:xfrm>
          <a:prstGeom prst="rect">
            <a:avLst/>
          </a:prstGeom>
          <a:noFill/>
        </p:spPr>
        <p:txBody>
          <a:bodyPr wrap="square" rtlCol="0">
            <a:spAutoFit/>
          </a:bodyPr>
          <a:lstStyle/>
          <a:p>
            <a:r>
              <a:rPr lang="en-GB" sz="2400" dirty="0" smtClean="0">
                <a:solidFill>
                  <a:schemeClr val="bg1"/>
                </a:solidFill>
              </a:rPr>
              <a:t>blackpoolbetterstart.org.uk/community-connectors</a:t>
            </a:r>
            <a:endParaRPr lang="en-GB" sz="2400" dirty="0">
              <a:solidFill>
                <a:schemeClr val="bg1"/>
              </a:solidFill>
            </a:endParaRPr>
          </a:p>
        </p:txBody>
      </p:sp>
      <p:sp>
        <p:nvSpPr>
          <p:cNvPr id="39" name="Text Box 14"/>
          <p:cNvSpPr txBox="1">
            <a:spLocks noChangeArrowheads="1"/>
          </p:cNvSpPr>
          <p:nvPr/>
        </p:nvSpPr>
        <p:spPr bwMode="auto">
          <a:xfrm rot="21099807">
            <a:off x="4154094" y="4219092"/>
            <a:ext cx="2005431" cy="59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14"/>
          <p:cNvSpPr txBox="1">
            <a:spLocks noChangeArrowheads="1"/>
          </p:cNvSpPr>
          <p:nvPr/>
        </p:nvSpPr>
        <p:spPr bwMode="auto">
          <a:xfrm rot="27994">
            <a:off x="5549289" y="3175755"/>
            <a:ext cx="2005431" cy="59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Text Box 14"/>
          <p:cNvSpPr txBox="1">
            <a:spLocks noChangeArrowheads="1"/>
          </p:cNvSpPr>
          <p:nvPr/>
        </p:nvSpPr>
        <p:spPr bwMode="auto">
          <a:xfrm rot="570820">
            <a:off x="6614657" y="4278366"/>
            <a:ext cx="2005431" cy="59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12"/>
          <p:cNvSpPr>
            <a:spLocks noChangeArrowheads="1"/>
          </p:cNvSpPr>
          <p:nvPr/>
        </p:nvSpPr>
        <p:spPr bwMode="auto">
          <a:xfrm rot="28501">
            <a:off x="1613489" y="4057984"/>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233" t="3940" r="6383" b="32524"/>
          <a:stretch/>
        </p:blipFill>
        <p:spPr>
          <a:xfrm>
            <a:off x="1768163" y="4172430"/>
            <a:ext cx="1496787" cy="1451079"/>
          </a:xfrm>
          <a:prstGeom prst="rect">
            <a:avLst/>
          </a:prstGeom>
        </p:spPr>
      </p:pic>
      <p:sp>
        <p:nvSpPr>
          <p:cNvPr id="32" name="Rectangle 12"/>
          <p:cNvSpPr>
            <a:spLocks noChangeArrowheads="1"/>
          </p:cNvSpPr>
          <p:nvPr/>
        </p:nvSpPr>
        <p:spPr bwMode="auto">
          <a:xfrm>
            <a:off x="2995025" y="3578555"/>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sp>
        <p:nvSpPr>
          <p:cNvPr id="50" name="Text Box 14"/>
          <p:cNvSpPr txBox="1">
            <a:spLocks noChangeArrowheads="1"/>
          </p:cNvSpPr>
          <p:nvPr/>
        </p:nvSpPr>
        <p:spPr bwMode="auto">
          <a:xfrm rot="28501">
            <a:off x="1607525" y="5615743"/>
            <a:ext cx="2005431" cy="51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Jade Lord </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Health Connector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1806" t="3518" r="3684" b="18500"/>
          <a:stretch/>
        </p:blipFill>
        <p:spPr>
          <a:xfrm>
            <a:off x="3129420" y="3588808"/>
            <a:ext cx="1531169" cy="1388176"/>
          </a:xfrm>
          <a:prstGeom prst="rect">
            <a:avLst/>
          </a:prstGeom>
        </p:spPr>
      </p:pic>
      <p:sp>
        <p:nvSpPr>
          <p:cNvPr id="34" name="Text Box 14"/>
          <p:cNvSpPr txBox="1">
            <a:spLocks noChangeArrowheads="1"/>
          </p:cNvSpPr>
          <p:nvPr/>
        </p:nvSpPr>
        <p:spPr bwMode="auto">
          <a:xfrm>
            <a:off x="3015705" y="4975121"/>
            <a:ext cx="1564949" cy="59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Katie Whale</a:t>
            </a:r>
          </a:p>
          <a:p>
            <a:pPr marL="0" marR="0" lvl="0" indent="0" algn="ctr" defTabSz="914400" rtl="0" eaLnBrk="1" fontAlgn="base" latinLnBrk="0" hangingPunct="1">
              <a:lnSpc>
                <a:spcPct val="100000"/>
              </a:lnSpc>
              <a:spcBef>
                <a:spcPct val="0"/>
              </a:spcBef>
              <a:spcAft>
                <a:spcPts val="100"/>
              </a:spcAft>
              <a:buClrTx/>
              <a:buSzTx/>
              <a:buFontTx/>
              <a:buNone/>
              <a:tabLst/>
            </a:pPr>
            <a:r>
              <a:rPr lang="en-GB" altLang="en-US" sz="900" dirty="0" smtClean="0">
                <a:solidFill>
                  <a:srgbClr val="000000"/>
                </a:solidFill>
                <a:latin typeface="Segoe Print" pitchFamily="2" charset="0"/>
                <a:cs typeface="Arial" pitchFamily="34" charset="0"/>
              </a:rPr>
              <a:t>Health Connector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12"/>
          <p:cNvSpPr>
            <a:spLocks noChangeArrowheads="1"/>
          </p:cNvSpPr>
          <p:nvPr/>
        </p:nvSpPr>
        <p:spPr bwMode="auto">
          <a:xfrm rot="21322683">
            <a:off x="4197406" y="4408083"/>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9014" t="6852" r="11528" b="14815"/>
          <a:stretch/>
        </p:blipFill>
        <p:spPr>
          <a:xfrm>
            <a:off x="4349183" y="4561850"/>
            <a:ext cx="1403275" cy="1387163"/>
          </a:xfrm>
          <a:prstGeom prst="rect">
            <a:avLst/>
          </a:prstGeom>
        </p:spPr>
      </p:pic>
      <p:sp>
        <p:nvSpPr>
          <p:cNvPr id="55" name="Text Box 14"/>
          <p:cNvSpPr txBox="1">
            <a:spLocks noChangeArrowheads="1"/>
          </p:cNvSpPr>
          <p:nvPr/>
        </p:nvSpPr>
        <p:spPr bwMode="auto">
          <a:xfrm>
            <a:off x="3928667" y="5923696"/>
            <a:ext cx="1960194" cy="51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err="1" smtClean="0">
                <a:ln>
                  <a:noFill/>
                </a:ln>
                <a:solidFill>
                  <a:srgbClr val="000000"/>
                </a:solidFill>
                <a:effectLst/>
                <a:latin typeface="Segoe Print" pitchFamily="2" charset="0"/>
                <a:cs typeface="Arial" pitchFamily="34" charset="0"/>
              </a:rPr>
              <a:t>Nichola</a:t>
            </a: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 Dawson</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Health Connector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12"/>
          <p:cNvSpPr>
            <a:spLocks noChangeArrowheads="1"/>
          </p:cNvSpPr>
          <p:nvPr/>
        </p:nvSpPr>
        <p:spPr bwMode="auto">
          <a:xfrm rot="27994">
            <a:off x="5733711" y="4029351"/>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3463" t="13250" r="7484" b="14259"/>
          <a:stretch/>
        </p:blipFill>
        <p:spPr>
          <a:xfrm>
            <a:off x="5888861" y="4101891"/>
            <a:ext cx="1481401" cy="1363851"/>
          </a:xfrm>
          <a:prstGeom prst="rect">
            <a:avLst/>
          </a:prstGeom>
        </p:spPr>
      </p:pic>
      <p:sp>
        <p:nvSpPr>
          <p:cNvPr id="57" name="Text Box 14"/>
          <p:cNvSpPr txBox="1">
            <a:spLocks noChangeArrowheads="1"/>
          </p:cNvSpPr>
          <p:nvPr/>
        </p:nvSpPr>
        <p:spPr bwMode="auto">
          <a:xfrm>
            <a:off x="5666027" y="5531233"/>
            <a:ext cx="1771953" cy="51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Simone Moore</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Health Connector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12"/>
          <p:cNvSpPr>
            <a:spLocks noChangeArrowheads="1"/>
          </p:cNvSpPr>
          <p:nvPr/>
        </p:nvSpPr>
        <p:spPr bwMode="auto">
          <a:xfrm rot="570820">
            <a:off x="7346526" y="4342609"/>
            <a:ext cx="1767628" cy="1952678"/>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29014" t="4075" r="3750" b="13703"/>
          <a:stretch/>
        </p:blipFill>
        <p:spPr>
          <a:xfrm rot="563761">
            <a:off x="7514894" y="4409466"/>
            <a:ext cx="1525153" cy="1398827"/>
          </a:xfrm>
          <a:prstGeom prst="rect">
            <a:avLst/>
          </a:prstGeom>
        </p:spPr>
      </p:pic>
      <p:sp>
        <p:nvSpPr>
          <p:cNvPr id="59" name="Text Box 14"/>
          <p:cNvSpPr txBox="1">
            <a:spLocks noChangeArrowheads="1"/>
          </p:cNvSpPr>
          <p:nvPr/>
        </p:nvSpPr>
        <p:spPr bwMode="auto">
          <a:xfrm rot="491855">
            <a:off x="7311550" y="5715948"/>
            <a:ext cx="1771953" cy="515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Jade Swain-</a:t>
            </a:r>
            <a:r>
              <a:rPr kumimoji="0" lang="en-GB" altLang="en-US" sz="900" b="0" i="0" u="none" strike="noStrike" cap="none" normalizeH="0" baseline="0" dirty="0" err="1" smtClean="0">
                <a:ln>
                  <a:noFill/>
                </a:ln>
                <a:solidFill>
                  <a:srgbClr val="000000"/>
                </a:solidFill>
                <a:effectLst/>
                <a:latin typeface="Segoe Print" pitchFamily="2" charset="0"/>
                <a:cs typeface="Arial" pitchFamily="34" charset="0"/>
              </a:rPr>
              <a:t>Veneziale</a:t>
            </a:r>
            <a:endParaRPr kumimoji="0" lang="en-GB" altLang="en-US" sz="900" b="0" i="0" u="none" strike="noStrike" cap="none" normalizeH="0" baseline="0" dirty="0" smtClean="0">
              <a:ln>
                <a:noFill/>
              </a:ln>
              <a:solidFill>
                <a:srgbClr val="000000"/>
              </a:solidFill>
              <a:effectLst/>
              <a:latin typeface="Segoe Print" pitchFamily="2" charset="0"/>
              <a:cs typeface="Arial" pitchFamily="34" charset="0"/>
            </a:endParaRP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Health Connector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 name="Group 11"/>
          <p:cNvGrpSpPr>
            <a:grpSpLocks/>
          </p:cNvGrpSpPr>
          <p:nvPr/>
        </p:nvGrpSpPr>
        <p:grpSpPr bwMode="auto">
          <a:xfrm>
            <a:off x="35341" y="1403228"/>
            <a:ext cx="2005431" cy="2093362"/>
            <a:chOff x="108614874" y="107921616"/>
            <a:chExt cx="3187300" cy="3326485"/>
          </a:xfrm>
        </p:grpSpPr>
        <p:sp>
          <p:nvSpPr>
            <p:cNvPr id="31" name="Rectangle 12"/>
            <p:cNvSpPr>
              <a:spLocks noChangeArrowheads="1"/>
            </p:cNvSpPr>
            <p:nvPr/>
          </p:nvSpPr>
          <p:spPr bwMode="auto">
            <a:xfrm rot="-147923">
              <a:off x="108781994" y="107921616"/>
              <a:ext cx="2809351" cy="3102929"/>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33" name="Picture 13" descr="Gary Cumber - Revoe"/>
            <p:cNvPicPr>
              <a:picLocks noChangeAspect="1" noChangeArrowheads="1"/>
            </p:cNvPicPr>
            <p:nvPr/>
          </p:nvPicPr>
          <p:blipFill>
            <a:blip r:embed="rId10" cstate="print">
              <a:extLst>
                <a:ext uri="{28A0092B-C50C-407E-A947-70E740481C1C}">
                  <a14:useLocalDpi xmlns:a14="http://schemas.microsoft.com/office/drawing/2010/main" val="0"/>
                </a:ext>
              </a:extLst>
            </a:blip>
            <a:srcRect l="10506" t="7100" r="29509" b="5757"/>
            <a:stretch>
              <a:fillRect/>
            </a:stretch>
          </p:blipFill>
          <p:spPr bwMode="auto">
            <a:xfrm rot="5252077">
              <a:off x="109067627" y="107916295"/>
              <a:ext cx="2212001" cy="2437776"/>
            </a:xfrm>
            <a:prstGeom prst="rect">
              <a:avLst/>
            </a:prstGeom>
            <a:noFill/>
            <a:ln w="12700" algn="in">
              <a:solidFill>
                <a:srgbClr val="F2F2F2"/>
              </a:solidFill>
              <a:miter lim="800000"/>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35" name="Text Box 14"/>
            <p:cNvSpPr txBox="1">
              <a:spLocks noChangeArrowheads="1"/>
            </p:cNvSpPr>
            <p:nvPr/>
          </p:nvSpPr>
          <p:spPr bwMode="auto">
            <a:xfrm rot="-147923">
              <a:off x="108614874" y="110303702"/>
              <a:ext cx="3187300" cy="94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Gary Cumber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Community Connector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err="1" smtClean="0">
                  <a:ln>
                    <a:noFill/>
                  </a:ln>
                  <a:solidFill>
                    <a:srgbClr val="000000"/>
                  </a:solidFill>
                  <a:effectLst/>
                  <a:latin typeface="Segoe Print" pitchFamily="2" charset="0"/>
                  <a:cs typeface="Arial" pitchFamily="34" charset="0"/>
                </a:rPr>
                <a:t>Revoe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8" name="Group 15"/>
          <p:cNvGrpSpPr>
            <a:grpSpLocks/>
          </p:cNvGrpSpPr>
          <p:nvPr/>
        </p:nvGrpSpPr>
        <p:grpSpPr bwMode="auto">
          <a:xfrm rot="155444">
            <a:off x="1812470" y="1098740"/>
            <a:ext cx="2015165" cy="2103523"/>
            <a:chOff x="108588995" y="107818099"/>
            <a:chExt cx="3187300" cy="3326485"/>
          </a:xfrm>
        </p:grpSpPr>
        <p:sp>
          <p:nvSpPr>
            <p:cNvPr id="40" name="Rectangle 16"/>
            <p:cNvSpPr>
              <a:spLocks noChangeArrowheads="1"/>
            </p:cNvSpPr>
            <p:nvPr/>
          </p:nvSpPr>
          <p:spPr bwMode="auto">
            <a:xfrm rot="-147923">
              <a:off x="108756115" y="107818099"/>
              <a:ext cx="2809351" cy="3102929"/>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42" name="Picture 17" descr="Gemma Howson - Mereside"/>
            <p:cNvPicPr>
              <a:picLocks noChangeAspect="1" noChangeArrowheads="1"/>
            </p:cNvPicPr>
            <p:nvPr/>
          </p:nvPicPr>
          <p:blipFill>
            <a:blip r:embed="rId11" cstate="print">
              <a:extLst>
                <a:ext uri="{28A0092B-C50C-407E-A947-70E740481C1C}">
                  <a14:useLocalDpi xmlns:a14="http://schemas.microsoft.com/office/drawing/2010/main" val="0"/>
                </a:ext>
              </a:extLst>
            </a:blip>
            <a:srcRect l="15536" t="432" r="21497" b="7045"/>
            <a:stretch>
              <a:fillRect/>
            </a:stretch>
          </p:blipFill>
          <p:spPr bwMode="auto">
            <a:xfrm rot="5252077">
              <a:off x="109041748" y="107812778"/>
              <a:ext cx="2212001" cy="2437776"/>
            </a:xfrm>
            <a:prstGeom prst="rect">
              <a:avLst/>
            </a:prstGeom>
            <a:noFill/>
            <a:ln w="12700" algn="in">
              <a:solidFill>
                <a:srgbClr val="F2F2F2"/>
              </a:solidFill>
              <a:miter lim="800000"/>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44" name="Text Box 18"/>
            <p:cNvSpPr txBox="1">
              <a:spLocks noChangeArrowheads="1"/>
            </p:cNvSpPr>
            <p:nvPr/>
          </p:nvSpPr>
          <p:spPr bwMode="auto">
            <a:xfrm rot="-147923">
              <a:off x="108588995" y="110200185"/>
              <a:ext cx="3187300" cy="94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Gemma Howson</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Community Connector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err="1" smtClean="0">
                  <a:ln>
                    <a:noFill/>
                  </a:ln>
                  <a:solidFill>
                    <a:srgbClr val="000000"/>
                  </a:solidFill>
                  <a:effectLst/>
                  <a:latin typeface="Segoe Print" pitchFamily="2" charset="0"/>
                  <a:cs typeface="Arial" pitchFamily="34" charset="0"/>
                </a:rPr>
                <a:t>Mereside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19"/>
          <p:cNvGrpSpPr>
            <a:grpSpLocks/>
          </p:cNvGrpSpPr>
          <p:nvPr/>
        </p:nvGrpSpPr>
        <p:grpSpPr bwMode="auto">
          <a:xfrm rot="362311">
            <a:off x="3690908" y="995311"/>
            <a:ext cx="2069317" cy="2160049"/>
            <a:chOff x="108588995" y="107818099"/>
            <a:chExt cx="3187300" cy="3326485"/>
          </a:xfrm>
        </p:grpSpPr>
        <p:sp>
          <p:nvSpPr>
            <p:cNvPr id="49" name="Rectangle 20"/>
            <p:cNvSpPr>
              <a:spLocks noChangeArrowheads="1"/>
            </p:cNvSpPr>
            <p:nvPr/>
          </p:nvSpPr>
          <p:spPr bwMode="auto">
            <a:xfrm rot="-147923">
              <a:off x="108756115" y="107818099"/>
              <a:ext cx="2809351" cy="3102929"/>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pic>
          <p:nvPicPr>
            <p:cNvPr id="51" name="Picture 21" descr="Julie Ward - Westminster"/>
            <p:cNvPicPr>
              <a:picLocks noChangeAspect="1" noChangeArrowheads="1"/>
            </p:cNvPicPr>
            <p:nvPr/>
          </p:nvPicPr>
          <p:blipFill>
            <a:blip r:embed="rId12" cstate="print">
              <a:extLst>
                <a:ext uri="{28A0092B-C50C-407E-A947-70E740481C1C}">
                  <a14:useLocalDpi xmlns:a14="http://schemas.microsoft.com/office/drawing/2010/main" val="0"/>
                </a:ext>
              </a:extLst>
            </a:blip>
            <a:srcRect l="342" t="3775" r="189" b="26466"/>
            <a:stretch>
              <a:fillRect/>
            </a:stretch>
          </p:blipFill>
          <p:spPr bwMode="auto">
            <a:xfrm rot="-152051">
              <a:off x="108943355" y="107948872"/>
              <a:ext cx="2377740" cy="2223033"/>
            </a:xfrm>
            <a:prstGeom prst="rect">
              <a:avLst/>
            </a:prstGeom>
            <a:noFill/>
            <a:ln w="9525" algn="in">
              <a:solidFill>
                <a:srgbClr val="E7E7E7"/>
              </a:solidFill>
              <a:miter lim="800000"/>
              <a:headEnd/>
              <a:tailEnd/>
            </a:ln>
            <a:effectLst>
              <a:outerShdw dist="107763" dir="2700000" algn="ctr" rotWithShape="0">
                <a:srgbClr val="A6A6A6">
                  <a:alpha val="50000"/>
                </a:srgbClr>
              </a:outerShdw>
            </a:effectLst>
            <a:extLst>
              <a:ext uri="{909E8E84-426E-40DD-AFC4-6F175D3DCCD1}">
                <a14:hiddenFill xmlns:a14="http://schemas.microsoft.com/office/drawing/2010/main">
                  <a:solidFill>
                    <a:srgbClr val="FFFFFF"/>
                  </a:solidFill>
                </a14:hiddenFill>
              </a:ext>
            </a:extLst>
          </p:spPr>
        </p:pic>
        <p:sp>
          <p:nvSpPr>
            <p:cNvPr id="52" name="Text Box 22"/>
            <p:cNvSpPr txBox="1">
              <a:spLocks noChangeArrowheads="1"/>
            </p:cNvSpPr>
            <p:nvPr/>
          </p:nvSpPr>
          <p:spPr bwMode="auto">
            <a:xfrm rot="-147923">
              <a:off x="108588995" y="110200185"/>
              <a:ext cx="3187300" cy="94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Julie Ward</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Community Connector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Westminster</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3" name="Group 23"/>
          <p:cNvGrpSpPr>
            <a:grpSpLocks/>
          </p:cNvGrpSpPr>
          <p:nvPr/>
        </p:nvGrpSpPr>
        <p:grpSpPr bwMode="auto">
          <a:xfrm rot="21346447">
            <a:off x="5211190" y="1255588"/>
            <a:ext cx="2161847" cy="2256636"/>
            <a:chOff x="108588995" y="107818099"/>
            <a:chExt cx="3187300" cy="3326485"/>
          </a:xfrm>
        </p:grpSpPr>
        <p:sp>
          <p:nvSpPr>
            <p:cNvPr id="54" name="Rectangle 24"/>
            <p:cNvSpPr>
              <a:spLocks noChangeArrowheads="1"/>
            </p:cNvSpPr>
            <p:nvPr/>
          </p:nvSpPr>
          <p:spPr bwMode="auto">
            <a:xfrm rot="-147923">
              <a:off x="108756115" y="107818099"/>
              <a:ext cx="2809351" cy="3102929"/>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sp>
          <p:nvSpPr>
            <p:cNvPr id="56" name="Text Box 25"/>
            <p:cNvSpPr txBox="1">
              <a:spLocks noChangeArrowheads="1"/>
            </p:cNvSpPr>
            <p:nvPr/>
          </p:nvSpPr>
          <p:spPr bwMode="auto">
            <a:xfrm rot="-147923">
              <a:off x="108588995" y="110200185"/>
              <a:ext cx="3187300" cy="94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Stacey Baron</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Community Connector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Grange Park</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 name="Picture 26" descr="Stacey Baron - Grange"/>
            <p:cNvPicPr>
              <a:picLocks noChangeAspect="1" noChangeArrowheads="1"/>
            </p:cNvPicPr>
            <p:nvPr/>
          </p:nvPicPr>
          <p:blipFill>
            <a:blip r:embed="rId13" cstate="print">
              <a:extLst>
                <a:ext uri="{28A0092B-C50C-407E-A947-70E740481C1C}">
                  <a14:useLocalDpi xmlns:a14="http://schemas.microsoft.com/office/drawing/2010/main" val="0"/>
                </a:ext>
              </a:extLst>
            </a:blip>
            <a:srcRect l="14166" t="6010" r="25186" b="5234"/>
            <a:stretch>
              <a:fillRect/>
            </a:stretch>
          </p:blipFill>
          <p:spPr bwMode="auto">
            <a:xfrm rot="5250542">
              <a:off x="109059360" y="107891544"/>
              <a:ext cx="2194786" cy="2354158"/>
            </a:xfrm>
            <a:prstGeom prst="rect">
              <a:avLst/>
            </a:prstGeom>
            <a:noFill/>
            <a:ln>
              <a:noFill/>
            </a:ln>
            <a:effectLst>
              <a:outerShdw dist="107763" dir="2700000" algn="ctr" rotWithShape="0">
                <a:srgbClr val="A6A6A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60" name="Group 27"/>
          <p:cNvGrpSpPr>
            <a:grpSpLocks/>
          </p:cNvGrpSpPr>
          <p:nvPr/>
        </p:nvGrpSpPr>
        <p:grpSpPr bwMode="auto">
          <a:xfrm rot="485869">
            <a:off x="6863652" y="1781450"/>
            <a:ext cx="2134090" cy="2227663"/>
            <a:chOff x="108588995" y="107818099"/>
            <a:chExt cx="3187300" cy="3326485"/>
          </a:xfrm>
        </p:grpSpPr>
        <p:sp>
          <p:nvSpPr>
            <p:cNvPr id="61" name="Rectangle 28"/>
            <p:cNvSpPr>
              <a:spLocks noChangeArrowheads="1"/>
            </p:cNvSpPr>
            <p:nvPr/>
          </p:nvSpPr>
          <p:spPr bwMode="auto">
            <a:xfrm rot="-147923">
              <a:off x="108756115" y="107818099"/>
              <a:ext cx="2809351" cy="3102929"/>
            </a:xfrm>
            <a:prstGeom prst="rect">
              <a:avLst/>
            </a:prstGeom>
            <a:solidFill>
              <a:srgbClr val="FFFFFF"/>
            </a:solidFill>
            <a:ln w="12700" algn="in">
              <a:solidFill>
                <a:srgbClr val="D9D9D9"/>
              </a:solidFill>
              <a:miter lim="800000"/>
              <a:headEnd/>
              <a:tailEnd/>
            </a:ln>
            <a:effectLst>
              <a:outerShdw dist="107763" dir="2700000" algn="ctr" rotWithShape="0">
                <a:srgbClr val="777671">
                  <a:alpha val="50000"/>
                </a:srgbClr>
              </a:outerShdw>
            </a:effectLst>
          </p:spPr>
          <p:txBody>
            <a:bodyPr vert="horz" wrap="square" lIns="36576" tIns="36576" rIns="36576" bIns="36576" numCol="1" anchor="t" anchorCtr="0" compatLnSpc="1">
              <a:prstTxWarp prst="textNoShape">
                <a:avLst/>
              </a:prstTxWarp>
            </a:bodyPr>
            <a:lstStyle/>
            <a:p>
              <a:endParaRPr lang="en-GB"/>
            </a:p>
          </p:txBody>
        </p:sp>
        <p:sp>
          <p:nvSpPr>
            <p:cNvPr id="62" name="Text Box 29"/>
            <p:cNvSpPr txBox="1">
              <a:spLocks noChangeArrowheads="1"/>
            </p:cNvSpPr>
            <p:nvPr/>
          </p:nvSpPr>
          <p:spPr bwMode="auto">
            <a:xfrm rot="-147923">
              <a:off x="108588995" y="110200185"/>
              <a:ext cx="3187300" cy="94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Susan Gorst</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Community Connector</a:t>
              </a:r>
            </a:p>
            <a:p>
              <a:pPr marL="0" marR="0" lvl="0" indent="0" algn="ctr" defTabSz="914400" rtl="0" eaLnBrk="1" fontAlgn="base" latinLnBrk="0" hangingPunct="1">
                <a:lnSpc>
                  <a:spcPct val="100000"/>
                </a:lnSpc>
                <a:spcBef>
                  <a:spcPct val="0"/>
                </a:spcBef>
                <a:spcAft>
                  <a:spcPts val="100"/>
                </a:spcAft>
                <a:buClrTx/>
                <a:buSzTx/>
                <a:buFontTx/>
                <a:buNone/>
                <a:tabLst/>
              </a:pPr>
              <a:r>
                <a:rPr kumimoji="0" lang="en-GB" altLang="en-US" sz="900" b="0" i="0" u="none" strike="noStrike" cap="none" normalizeH="0" baseline="0" dirty="0" smtClean="0">
                  <a:ln>
                    <a:noFill/>
                  </a:ln>
                  <a:solidFill>
                    <a:srgbClr val="000000"/>
                  </a:solidFill>
                  <a:effectLst/>
                  <a:latin typeface="Segoe Print" pitchFamily="2" charset="0"/>
                  <a:cs typeface="Arial" pitchFamily="34" charset="0"/>
                </a:rPr>
                <a:t>Talbot &amp; Brunswick</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3" name="Picture 30" descr="Susan Gorst - TAB"/>
            <p:cNvPicPr>
              <a:picLocks noChangeAspect="1" noChangeArrowheads="1"/>
            </p:cNvPicPr>
            <p:nvPr/>
          </p:nvPicPr>
          <p:blipFill>
            <a:blip r:embed="rId14" cstate="print">
              <a:extLst>
                <a:ext uri="{28A0092B-C50C-407E-A947-70E740481C1C}">
                  <a14:useLocalDpi xmlns:a14="http://schemas.microsoft.com/office/drawing/2010/main" val="0"/>
                </a:ext>
              </a:extLst>
            </a:blip>
            <a:srcRect l="3886" t="1964" r="28732" b="1895"/>
            <a:stretch>
              <a:fillRect/>
            </a:stretch>
          </p:blipFill>
          <p:spPr bwMode="auto">
            <a:xfrm rot="5243555">
              <a:off x="109046743" y="107884777"/>
              <a:ext cx="2181601" cy="2334547"/>
            </a:xfrm>
            <a:prstGeom prst="rect">
              <a:avLst/>
            </a:prstGeom>
            <a:noFill/>
            <a:ln>
              <a:noFill/>
            </a:ln>
            <a:effectLst>
              <a:outerShdw dist="107763" dir="2700000" algn="ctr" rotWithShape="0">
                <a:srgbClr val="A6A6A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64" name="TextBox 63"/>
          <p:cNvSpPr txBox="1"/>
          <p:nvPr/>
        </p:nvSpPr>
        <p:spPr>
          <a:xfrm>
            <a:off x="0" y="720736"/>
            <a:ext cx="3320035" cy="400110"/>
          </a:xfrm>
          <a:prstGeom prst="rect">
            <a:avLst/>
          </a:prstGeom>
          <a:noFill/>
        </p:spPr>
        <p:txBody>
          <a:bodyPr wrap="square" rtlCol="0">
            <a:spAutoFit/>
          </a:bodyPr>
          <a:lstStyle/>
          <a:p>
            <a:r>
              <a:rPr lang="en-GB" sz="2000" b="1" dirty="0" smtClean="0">
                <a:solidFill>
                  <a:schemeClr val="bg1"/>
                </a:solidFill>
              </a:rPr>
              <a:t>Community Connectors</a:t>
            </a:r>
            <a:endParaRPr lang="en-GB" sz="2000" b="1" dirty="0">
              <a:solidFill>
                <a:schemeClr val="bg1"/>
              </a:solidFill>
            </a:endParaRPr>
          </a:p>
        </p:txBody>
      </p:sp>
      <p:sp>
        <p:nvSpPr>
          <p:cNvPr id="8" name="TextBox 7"/>
          <p:cNvSpPr txBox="1"/>
          <p:nvPr/>
        </p:nvSpPr>
        <p:spPr>
          <a:xfrm>
            <a:off x="1663171" y="135961"/>
            <a:ext cx="5684088" cy="584775"/>
          </a:xfrm>
          <a:prstGeom prst="rect">
            <a:avLst/>
          </a:prstGeom>
          <a:noFill/>
        </p:spPr>
        <p:txBody>
          <a:bodyPr wrap="square" rtlCol="0">
            <a:spAutoFit/>
          </a:bodyPr>
          <a:lstStyle/>
          <a:p>
            <a:pPr algn="ctr"/>
            <a:r>
              <a:rPr lang="en-GB" sz="3200" dirty="0" smtClean="0">
                <a:solidFill>
                  <a:schemeClr val="bg1"/>
                </a:solidFill>
              </a:rPr>
              <a:t>Meet our Connectors </a:t>
            </a:r>
            <a:endParaRPr lang="en-GB" sz="3200" dirty="0">
              <a:solidFill>
                <a:schemeClr val="bg1"/>
              </a:solidFill>
            </a:endParaRPr>
          </a:p>
        </p:txBody>
      </p:sp>
    </p:spTree>
    <p:extLst>
      <p:ext uri="{BB962C8B-B14F-4D97-AF65-F5344CB8AC3E}">
        <p14:creationId xmlns:p14="http://schemas.microsoft.com/office/powerpoint/2010/main" val="2444294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881" y="-2946003"/>
            <a:ext cx="4572000" cy="2031325"/>
          </a:xfrm>
          <a:prstGeom prst="rect">
            <a:avLst/>
          </a:prstGeom>
        </p:spPr>
        <p:txBody>
          <a:bodyPr>
            <a:spAutoFit/>
          </a:bodyPr>
          <a:lstStyle/>
          <a:p>
            <a:endParaRPr lang="en-GB" dirty="0"/>
          </a:p>
          <a:p>
            <a:r>
              <a:rPr lang="en-GB" dirty="0"/>
              <a:t> </a:t>
            </a:r>
          </a:p>
          <a:p>
            <a:endParaRPr lang="en-GB" dirty="0"/>
          </a:p>
          <a:p>
            <a:r>
              <a:rPr lang="en-GB" b="1" dirty="0"/>
              <a:t> </a:t>
            </a:r>
            <a:endParaRPr lang="en-GB" dirty="0"/>
          </a:p>
          <a:p>
            <a:r>
              <a:rPr lang="en-GB" dirty="0"/>
              <a:t> </a:t>
            </a:r>
          </a:p>
          <a:p>
            <a:r>
              <a:rPr lang="en-GB" i="1" dirty="0"/>
              <a:t> </a:t>
            </a:r>
            <a:endParaRPr lang="en-GB" dirty="0"/>
          </a:p>
          <a:p>
            <a:r>
              <a:rPr lang="en-GB" b="1" dirty="0"/>
              <a:t> </a:t>
            </a:r>
            <a:endParaRPr lang="en-GB" dirty="0"/>
          </a:p>
        </p:txBody>
      </p:sp>
      <p:sp>
        <p:nvSpPr>
          <p:cNvPr id="5" name="Title 1"/>
          <p:cNvSpPr txBox="1">
            <a:spLocks/>
          </p:cNvSpPr>
          <p:nvPr/>
        </p:nvSpPr>
        <p:spPr>
          <a:xfrm>
            <a:off x="560954" y="169947"/>
            <a:ext cx="7772400" cy="95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accent6"/>
                </a:solidFill>
                <a:latin typeface="Arial" panose="020B0604020202020204" pitchFamily="34" charset="0"/>
                <a:cs typeface="Arial" panose="020B0604020202020204" pitchFamily="34" charset="0"/>
              </a:rPr>
              <a:t>Health Connectors  </a:t>
            </a:r>
          </a:p>
          <a:p>
            <a:endParaRPr lang="en-GB" b="1" dirty="0">
              <a:solidFill>
                <a:srgbClr val="F38A00"/>
              </a:solidFill>
            </a:endParaRPr>
          </a:p>
        </p:txBody>
      </p:sp>
      <p:sp>
        <p:nvSpPr>
          <p:cNvPr id="6" name="TextBox 5"/>
          <p:cNvSpPr txBox="1"/>
          <p:nvPr/>
        </p:nvSpPr>
        <p:spPr>
          <a:xfrm>
            <a:off x="378702" y="1089708"/>
            <a:ext cx="8136904" cy="7078861"/>
          </a:xfrm>
          <a:prstGeom prst="rect">
            <a:avLst/>
          </a:prstGeom>
          <a:noFill/>
        </p:spPr>
        <p:txBody>
          <a:bodyPr wrap="square" rtlCol="0">
            <a:spAutoFit/>
          </a:bodyPr>
          <a:lstStyle/>
          <a:p>
            <a:pPr algn="ctr"/>
            <a:endParaRPr lang="en-GB" sz="2400" dirty="0" smtClean="0"/>
          </a:p>
          <a:p>
            <a:r>
              <a:rPr lang="en-GB" sz="2800" dirty="0" smtClean="0"/>
              <a:t>Promote uptake and access to health related services and programmes </a:t>
            </a:r>
          </a:p>
          <a:p>
            <a:endParaRPr lang="en-GB" sz="2800" dirty="0" smtClean="0"/>
          </a:p>
          <a:p>
            <a:pPr marL="800100" lvl="1" indent="-342900">
              <a:buClr>
                <a:schemeClr val="accent6"/>
              </a:buClr>
              <a:buFont typeface="Wingdings" panose="05000000000000000000" pitchFamily="2" charset="2"/>
              <a:buChar char="Ø"/>
            </a:pPr>
            <a:r>
              <a:rPr lang="en-GB" sz="2800" dirty="0" smtClean="0"/>
              <a:t>  Healthy Start vouchers and vitamins </a:t>
            </a:r>
          </a:p>
          <a:p>
            <a:pPr marL="800100" lvl="1" indent="-342900">
              <a:buClr>
                <a:schemeClr val="accent6"/>
              </a:buClr>
              <a:buFont typeface="Wingdings" panose="05000000000000000000" pitchFamily="2" charset="2"/>
              <a:buChar char="Ø"/>
            </a:pPr>
            <a:r>
              <a:rPr lang="en-GB" sz="2800" dirty="0" smtClean="0"/>
              <a:t>	Accessing Speech and Language Service </a:t>
            </a:r>
          </a:p>
          <a:p>
            <a:pPr marL="800100" lvl="1" indent="-342900">
              <a:buClr>
                <a:schemeClr val="accent6"/>
              </a:buClr>
              <a:buFont typeface="Wingdings" panose="05000000000000000000" pitchFamily="2" charset="2"/>
              <a:buChar char="Ø"/>
            </a:pPr>
            <a:r>
              <a:rPr lang="en-GB" sz="2800" dirty="0"/>
              <a:t> </a:t>
            </a:r>
            <a:r>
              <a:rPr lang="en-GB" sz="2800" dirty="0" smtClean="0"/>
              <a:t>	Accessing Oral Health services </a:t>
            </a:r>
          </a:p>
          <a:p>
            <a:pPr marL="800100" lvl="1" indent="-342900">
              <a:buClr>
                <a:schemeClr val="accent6"/>
              </a:buClr>
              <a:buFont typeface="Wingdings" panose="05000000000000000000" pitchFamily="2" charset="2"/>
              <a:buChar char="Ø"/>
            </a:pPr>
            <a:r>
              <a:rPr lang="en-GB" sz="2800" dirty="0"/>
              <a:t> </a:t>
            </a:r>
            <a:r>
              <a:rPr lang="en-GB" sz="2800" dirty="0" smtClean="0"/>
              <a:t>	Learning to Feed </a:t>
            </a:r>
          </a:p>
          <a:p>
            <a:pPr marL="800100" lvl="1" indent="-342900">
              <a:buClr>
                <a:schemeClr val="accent6"/>
              </a:buClr>
              <a:buFont typeface="Wingdings" panose="05000000000000000000" pitchFamily="2" charset="2"/>
              <a:buChar char="Ø"/>
            </a:pPr>
            <a:r>
              <a:rPr lang="en-GB" sz="2800" dirty="0"/>
              <a:t> </a:t>
            </a:r>
            <a:r>
              <a:rPr lang="en-GB" sz="2800" dirty="0" smtClean="0"/>
              <a:t>	Baby Steps </a:t>
            </a:r>
          </a:p>
          <a:p>
            <a:pPr marL="800100" lvl="1" indent="-342900">
              <a:buClr>
                <a:schemeClr val="accent6"/>
              </a:buClr>
              <a:buFont typeface="Wingdings" panose="05000000000000000000" pitchFamily="2" charset="2"/>
              <a:buChar char="Ø"/>
            </a:pPr>
            <a:r>
              <a:rPr lang="en-GB" sz="2800" dirty="0"/>
              <a:t> </a:t>
            </a:r>
            <a:r>
              <a:rPr lang="en-GB" sz="2800" dirty="0" smtClean="0"/>
              <a:t>	Move Play &amp; Grow </a:t>
            </a:r>
          </a:p>
          <a:p>
            <a:pPr marL="800100" lvl="1" indent="-342900">
              <a:buClr>
                <a:schemeClr val="accent6"/>
              </a:buClr>
              <a:buFont typeface="Wingdings" panose="05000000000000000000" pitchFamily="2" charset="2"/>
              <a:buChar char="Ø"/>
            </a:pPr>
            <a:r>
              <a:rPr lang="en-GB" sz="2800" dirty="0"/>
              <a:t> </a:t>
            </a:r>
            <a:r>
              <a:rPr lang="en-GB" sz="2800" dirty="0" smtClean="0"/>
              <a:t>	Sling Libraries </a:t>
            </a:r>
          </a:p>
          <a:p>
            <a:pPr marL="457200" indent="-457200">
              <a:buFont typeface="Wingdings" panose="05000000000000000000" pitchFamily="2" charset="2"/>
              <a:buChar char="Ø"/>
            </a:pPr>
            <a:endParaRPr lang="en-GB" sz="2800" dirty="0" smtClean="0"/>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endParaRPr lang="en-GB" sz="2400" b="1" dirty="0" smtClean="0"/>
          </a:p>
          <a:p>
            <a:endParaRPr lang="en-GB" sz="2400" b="1" dirty="0" smtClean="0"/>
          </a:p>
          <a:p>
            <a:pPr marL="285750" indent="-285750">
              <a:buFont typeface="Arial" panose="020B0604020202020204" pitchFamily="34" charset="0"/>
              <a:buChar char="•"/>
            </a:pPr>
            <a:endParaRPr lang="en-GB" dirty="0"/>
          </a:p>
        </p:txBody>
      </p:sp>
      <p:sp>
        <p:nvSpPr>
          <p:cNvPr id="7" name="Freeform 5"/>
          <p:cNvSpPr>
            <a:spLocks/>
          </p:cNvSpPr>
          <p:nvPr/>
        </p:nvSpPr>
        <p:spPr bwMode="auto">
          <a:xfrm>
            <a:off x="1" y="6427973"/>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825" y="5373216"/>
            <a:ext cx="1382194" cy="53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868144" y="6074459"/>
            <a:ext cx="30257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spTree>
    <p:extLst>
      <p:ext uri="{BB962C8B-B14F-4D97-AF65-F5344CB8AC3E}">
        <p14:creationId xmlns:p14="http://schemas.microsoft.com/office/powerpoint/2010/main" val="206512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3918" y="251460"/>
            <a:ext cx="8601514"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F38A00"/>
                </a:solidFill>
              </a:rPr>
              <a:t>Big Little Moments</a:t>
            </a:r>
            <a:endParaRPr lang="en-GB" b="1" dirty="0">
              <a:solidFill>
                <a:srgbClr val="F38A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420" y="3501008"/>
            <a:ext cx="2088583" cy="20885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501008"/>
            <a:ext cx="2088583" cy="208858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165060"/>
            <a:ext cx="2055264" cy="205526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5582" y="1165060"/>
            <a:ext cx="2088583" cy="2055264"/>
          </a:xfrm>
          <a:prstGeom prst="rect">
            <a:avLst/>
          </a:prstGeom>
        </p:spPr>
      </p:pic>
      <p:sp>
        <p:nvSpPr>
          <p:cNvPr id="16" name="Rectangle 15"/>
          <p:cNvSpPr/>
          <p:nvPr/>
        </p:nvSpPr>
        <p:spPr>
          <a:xfrm>
            <a:off x="408152" y="4005064"/>
            <a:ext cx="3347864" cy="2308324"/>
          </a:xfrm>
          <a:prstGeom prst="rect">
            <a:avLst/>
          </a:prstGeom>
          <a:ln w="63500" cmpd="sng">
            <a:solidFill>
              <a:srgbClr val="7030A0"/>
            </a:solidFill>
          </a:ln>
        </p:spPr>
        <p:txBody>
          <a:bodyPr wrap="square">
            <a:spAutoFit/>
          </a:bodyPr>
          <a:lstStyle/>
          <a:p>
            <a:r>
              <a:rPr lang="en-GB" b="1" dirty="0" smtClean="0">
                <a:solidFill>
                  <a:srgbClr val="652786"/>
                </a:solidFill>
              </a:rPr>
              <a:t>Campaign messages</a:t>
            </a:r>
          </a:p>
          <a:p>
            <a:pPr marL="342900" indent="-342900">
              <a:buFont typeface="Arial" panose="020B0604020202020204" pitchFamily="34" charset="0"/>
              <a:buChar char="•"/>
            </a:pPr>
            <a:r>
              <a:rPr lang="en-GB" dirty="0" smtClean="0">
                <a:solidFill>
                  <a:srgbClr val="652786"/>
                </a:solidFill>
              </a:rPr>
              <a:t>Everyday activities can help your child to learn and grow</a:t>
            </a:r>
          </a:p>
          <a:p>
            <a:pPr marL="342900" indent="-342900">
              <a:buFont typeface="Arial" panose="020B0604020202020204" pitchFamily="34" charset="0"/>
              <a:buChar char="•"/>
            </a:pPr>
            <a:r>
              <a:rPr lang="en-GB" dirty="0" smtClean="0">
                <a:solidFill>
                  <a:srgbClr val="652786"/>
                </a:solidFill>
              </a:rPr>
              <a:t>Babies and Children’s brains need building </a:t>
            </a:r>
          </a:p>
          <a:p>
            <a:pPr marL="342900" indent="-342900">
              <a:buFont typeface="Arial" panose="020B0604020202020204" pitchFamily="34" charset="0"/>
              <a:buChar char="•"/>
            </a:pPr>
            <a:r>
              <a:rPr lang="en-GB" dirty="0" smtClean="0">
                <a:solidFill>
                  <a:srgbClr val="652786"/>
                </a:solidFill>
              </a:rPr>
              <a:t>Interactions with children everyday help them to develop</a:t>
            </a:r>
          </a:p>
        </p:txBody>
      </p:sp>
      <p:sp>
        <p:nvSpPr>
          <p:cNvPr id="18" name="Rectangle 17"/>
          <p:cNvSpPr/>
          <p:nvPr/>
        </p:nvSpPr>
        <p:spPr>
          <a:xfrm>
            <a:off x="408152" y="1165060"/>
            <a:ext cx="3257962" cy="2585323"/>
          </a:xfrm>
          <a:prstGeom prst="rect">
            <a:avLst/>
          </a:prstGeom>
        </p:spPr>
        <p:txBody>
          <a:bodyPr wrap="square">
            <a:spAutoFit/>
          </a:bodyPr>
          <a:lstStyle/>
          <a:p>
            <a:pPr>
              <a:buFont typeface="Arial" charset="0"/>
              <a:buChar char="•"/>
            </a:pPr>
            <a:r>
              <a:rPr lang="en-GB" altLang="en-US" dirty="0" smtClean="0">
                <a:solidFill>
                  <a:srgbClr val="652786"/>
                </a:solidFill>
              </a:rPr>
              <a:t> </a:t>
            </a:r>
            <a:r>
              <a:rPr lang="en-GB" altLang="en-US" dirty="0" smtClean="0">
                <a:solidFill>
                  <a:srgbClr val="652786"/>
                </a:solidFill>
                <a:latin typeface="Calibri" panose="020F0502020204030204" pitchFamily="34" charset="0"/>
              </a:rPr>
              <a:t>Social Emotional, Speech and Language Campaign</a:t>
            </a:r>
          </a:p>
          <a:p>
            <a:pPr>
              <a:buFont typeface="Arial" charset="0"/>
              <a:buChar char="•"/>
            </a:pPr>
            <a:r>
              <a:rPr lang="en-GB" dirty="0" smtClean="0">
                <a:solidFill>
                  <a:srgbClr val="652786"/>
                </a:solidFill>
                <a:latin typeface="Calibri" panose="020F0502020204030204" pitchFamily="34" charset="0"/>
              </a:rPr>
              <a:t> Developed with all 5 ABS sites and Frameworks</a:t>
            </a:r>
          </a:p>
          <a:p>
            <a:pPr>
              <a:buFont typeface="Arial" charset="0"/>
              <a:buChar char="•"/>
            </a:pPr>
            <a:r>
              <a:rPr lang="en-GB" dirty="0" smtClean="0">
                <a:solidFill>
                  <a:srgbClr val="652786"/>
                </a:solidFill>
                <a:latin typeface="Calibri" panose="020F0502020204030204" pitchFamily="34" charset="0"/>
              </a:rPr>
              <a:t> Based around the metaphors of Early Child Development of </a:t>
            </a:r>
          </a:p>
          <a:p>
            <a:pPr lvl="2">
              <a:buFont typeface="Arial" charset="0"/>
              <a:buChar char="•"/>
            </a:pPr>
            <a:r>
              <a:rPr lang="en-GB" dirty="0" smtClean="0">
                <a:solidFill>
                  <a:srgbClr val="652786"/>
                </a:solidFill>
                <a:latin typeface="Calibri" panose="020F0502020204030204" pitchFamily="34" charset="0"/>
              </a:rPr>
              <a:t> Serve and Return</a:t>
            </a:r>
          </a:p>
          <a:p>
            <a:pPr lvl="2">
              <a:buFont typeface="Arial" charset="0"/>
              <a:buChar char="•"/>
            </a:pPr>
            <a:r>
              <a:rPr lang="en-GB" dirty="0" smtClean="0">
                <a:solidFill>
                  <a:srgbClr val="652786"/>
                </a:solidFill>
                <a:latin typeface="Calibri" panose="020F0502020204030204" pitchFamily="34" charset="0"/>
              </a:rPr>
              <a:t> Brain Architecture</a:t>
            </a:r>
          </a:p>
          <a:p>
            <a:pPr lvl="2">
              <a:buFont typeface="Arial" charset="0"/>
              <a:buChar char="•"/>
            </a:pPr>
            <a:r>
              <a:rPr lang="en-GB" dirty="0" smtClean="0">
                <a:solidFill>
                  <a:srgbClr val="652786"/>
                </a:solidFill>
                <a:latin typeface="Calibri" panose="020F0502020204030204" pitchFamily="34" charset="0"/>
              </a:rPr>
              <a:t> Skills Rope</a:t>
            </a:r>
          </a:p>
        </p:txBody>
      </p:sp>
      <p:sp>
        <p:nvSpPr>
          <p:cNvPr id="20" name="TextBox 19"/>
          <p:cNvSpPr txBox="1"/>
          <p:nvPr/>
        </p:nvSpPr>
        <p:spPr>
          <a:xfrm>
            <a:off x="4290420" y="5805263"/>
            <a:ext cx="4458395" cy="646331"/>
          </a:xfrm>
          <a:prstGeom prst="rect">
            <a:avLst/>
          </a:prstGeom>
          <a:noFill/>
        </p:spPr>
        <p:txBody>
          <a:bodyPr wrap="square" rtlCol="0">
            <a:spAutoFit/>
          </a:bodyPr>
          <a:lstStyle/>
          <a:p>
            <a:r>
              <a:rPr lang="en-GB" b="1" dirty="0" smtClean="0">
                <a:solidFill>
                  <a:srgbClr val="FF33CC"/>
                </a:solidFill>
                <a:hlinkClick r:id="rId7"/>
              </a:rPr>
              <a:t>https://blackpoolbetterstart.org.uk/biglittlemoments/</a:t>
            </a:r>
            <a:endParaRPr lang="en-GB" b="1" dirty="0">
              <a:solidFill>
                <a:srgbClr val="FF33CC"/>
              </a:solidFill>
            </a:endParaRPr>
          </a:p>
        </p:txBody>
      </p:sp>
    </p:spTree>
    <p:extLst>
      <p:ext uri="{BB962C8B-B14F-4D97-AF65-F5344CB8AC3E}">
        <p14:creationId xmlns:p14="http://schemas.microsoft.com/office/powerpoint/2010/main" val="417489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581065" y="88521"/>
            <a:ext cx="2541270" cy="181229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566591133"/>
              </p:ext>
            </p:extLst>
          </p:nvPr>
        </p:nvGraphicFramePr>
        <p:xfrm>
          <a:off x="107504" y="1240429"/>
          <a:ext cx="6909435" cy="2009775"/>
        </p:xfrm>
        <a:graphic>
          <a:graphicData uri="http://schemas.openxmlformats.org/drawingml/2006/table">
            <a:tbl>
              <a:tblPr firstRow="1" firstCol="1" bandRow="1">
                <a:tableStyleId>{5C22544A-7EE6-4342-B048-85BDC9FD1C3A}</a:tableStyleId>
              </a:tblPr>
              <a:tblGrid>
                <a:gridCol w="2994660"/>
                <a:gridCol w="1124585"/>
                <a:gridCol w="2790190"/>
              </a:tblGrid>
              <a:tr h="0">
                <a:tc gridSpan="3">
                  <a:txBody>
                    <a:bodyPr/>
                    <a:lstStyle/>
                    <a:p>
                      <a:pPr algn="just">
                        <a:spcAft>
                          <a:spcPts val="0"/>
                        </a:spcAft>
                      </a:pPr>
                      <a:r>
                        <a:rPr lang="en-GB" sz="1200" dirty="0">
                          <a:effectLst/>
                        </a:rPr>
                        <a:t>Total Community Connector Contacts</a:t>
                      </a:r>
                      <a:endParaRPr lang="en-GB" sz="1200" dirty="0">
                        <a:effectLst/>
                        <a:latin typeface="Calibri"/>
                        <a:ea typeface="Calibri"/>
                        <a:cs typeface="Calibri"/>
                      </a:endParaRPr>
                    </a:p>
                  </a:txBody>
                  <a:tcPr marL="68580" marR="68580" marT="0" marB="0">
                    <a:lnB w="12700" cap="flat" cmpd="sng" algn="ctr">
                      <a:solidFill>
                        <a:srgbClr val="652786"/>
                      </a:solidFill>
                      <a:prstDash val="solid"/>
                      <a:round/>
                      <a:headEnd type="none" w="med" len="med"/>
                      <a:tailEnd type="none" w="med" len="med"/>
                    </a:lnB>
                    <a:solidFill>
                      <a:srgbClr val="652786"/>
                    </a:solidFill>
                  </a:tcPr>
                </a:tc>
                <a:tc hMerge="1">
                  <a:txBody>
                    <a:bodyPr/>
                    <a:lstStyle/>
                    <a:p>
                      <a:endParaRPr lang="en-GB"/>
                    </a:p>
                  </a:txBody>
                  <a:tcPr/>
                </a:tc>
                <a:tc hMerge="1">
                  <a:txBody>
                    <a:bodyPr/>
                    <a:lstStyle/>
                    <a:p>
                      <a:endParaRPr lang="en-GB"/>
                    </a:p>
                  </a:txBody>
                  <a:tcPr/>
                </a:tc>
              </a:tr>
              <a:tr h="0">
                <a:tc>
                  <a:txBody>
                    <a:bodyPr/>
                    <a:lstStyle/>
                    <a:p>
                      <a:pPr algn="just">
                        <a:spcAft>
                          <a:spcPts val="0"/>
                        </a:spcAft>
                      </a:pPr>
                      <a:r>
                        <a:rPr lang="en-GB" sz="1200" dirty="0">
                          <a:solidFill>
                            <a:schemeClr val="tx1"/>
                          </a:solidFill>
                          <a:effectLst/>
                        </a:rPr>
                        <a:t>Unique Individual contacts</a:t>
                      </a:r>
                      <a:endParaRPr lang="en-GB" sz="1200" dirty="0">
                        <a:solidFill>
                          <a:schemeClr val="tx1"/>
                        </a:solidFill>
                        <a:effectLst/>
                        <a:latin typeface="Calibri"/>
                        <a:ea typeface="Calibri"/>
                        <a:cs typeface="Calibri"/>
                      </a:endParaRPr>
                    </a:p>
                  </a:txBody>
                  <a:tcPr marL="68580" marR="68580" marT="0" marB="0">
                    <a:lnR w="12700" cap="flat" cmpd="sng" algn="ctr">
                      <a:solidFill>
                        <a:srgbClr val="652786"/>
                      </a:solidFill>
                      <a:prstDash val="solid"/>
                      <a:round/>
                      <a:headEnd type="none" w="med" len="med"/>
                      <a:tailEnd type="none" w="med" len="med"/>
                    </a:lnR>
                    <a:lnT w="12700" cap="flat" cmpd="sng" algn="ctr">
                      <a:solidFill>
                        <a:srgbClr val="652786"/>
                      </a:solidFill>
                      <a:prstDash val="solid"/>
                      <a:round/>
                      <a:headEnd type="none" w="med" len="med"/>
                      <a:tailEnd type="none" w="med" len="med"/>
                    </a:lnT>
                    <a:lnB w="12700" cmpd="sng">
                      <a:noFill/>
                    </a:lnB>
                    <a:solidFill>
                      <a:srgbClr val="E1C9EF"/>
                    </a:solidFill>
                  </a:tcPr>
                </a:tc>
                <a:tc rowSpan="2">
                  <a:txBody>
                    <a:bodyPr/>
                    <a:lstStyle/>
                    <a:p>
                      <a:pPr algn="ctr">
                        <a:spcAft>
                          <a:spcPts val="0"/>
                        </a:spcAft>
                      </a:pPr>
                      <a:r>
                        <a:rPr lang="en-GB" sz="1200" dirty="0">
                          <a:effectLst/>
                        </a:rPr>
                        <a:t>Maximum days difference</a:t>
                      </a:r>
                    </a:p>
                    <a:p>
                      <a:pPr algn="ctr">
                        <a:spcAft>
                          <a:spcPts val="0"/>
                        </a:spcAft>
                      </a:pPr>
                      <a:r>
                        <a:rPr lang="en-GB" sz="3300" dirty="0">
                          <a:effectLst/>
                        </a:rPr>
                        <a:t>4122</a:t>
                      </a:r>
                      <a:endParaRPr lang="en-GB" sz="1200" dirty="0">
                        <a:effectLst/>
                        <a:latin typeface="Calibri"/>
                        <a:ea typeface="Calibri"/>
                        <a:cs typeface="Calibri"/>
                      </a:endParaRPr>
                    </a:p>
                  </a:txBody>
                  <a:tcPr marL="68580" marR="68580" marT="0" marB="0">
                    <a:lnL w="12700" cap="flat" cmpd="sng" algn="ctr">
                      <a:solidFill>
                        <a:srgbClr val="652786"/>
                      </a:solidFill>
                      <a:prstDash val="solid"/>
                      <a:round/>
                      <a:headEnd type="none" w="med" len="med"/>
                      <a:tailEnd type="none" w="med" len="med"/>
                    </a:lnL>
                    <a:lnR w="12700" cap="flat" cmpd="sng" algn="ctr">
                      <a:solidFill>
                        <a:srgbClr val="652786"/>
                      </a:solidFill>
                      <a:prstDash val="solid"/>
                      <a:round/>
                      <a:headEnd type="none" w="med" len="med"/>
                      <a:tailEnd type="none" w="med" len="med"/>
                    </a:lnR>
                    <a:lnT w="12700" cap="flat" cmpd="sng" algn="ctr">
                      <a:solidFill>
                        <a:srgbClr val="652786"/>
                      </a:solidFill>
                      <a:prstDash val="solid"/>
                      <a:round/>
                      <a:headEnd type="none" w="med" len="med"/>
                      <a:tailEnd type="none" w="med" len="med"/>
                    </a:lnT>
                    <a:lnB w="12700" cap="flat" cmpd="sng" algn="ctr">
                      <a:solidFill>
                        <a:srgbClr val="652786"/>
                      </a:solidFill>
                      <a:prstDash val="solid"/>
                      <a:round/>
                      <a:headEnd type="none" w="med" len="med"/>
                      <a:tailEnd type="none" w="med" len="med"/>
                    </a:lnB>
                    <a:solidFill>
                      <a:srgbClr val="E1C9EF"/>
                    </a:solidFill>
                  </a:tcPr>
                </a:tc>
                <a:tc>
                  <a:txBody>
                    <a:bodyPr/>
                    <a:lstStyle/>
                    <a:p>
                      <a:pPr algn="just">
                        <a:spcAft>
                          <a:spcPts val="0"/>
                        </a:spcAft>
                      </a:pPr>
                      <a:r>
                        <a:rPr lang="en-GB" sz="1200" b="1" dirty="0">
                          <a:effectLst/>
                        </a:rPr>
                        <a:t>Length of time since last interaction with Children’s Centre</a:t>
                      </a:r>
                      <a:endParaRPr lang="en-GB" sz="1200" b="1" dirty="0">
                        <a:effectLst/>
                        <a:latin typeface="Calibri"/>
                        <a:ea typeface="Calibri"/>
                        <a:cs typeface="Calibri"/>
                      </a:endParaRPr>
                    </a:p>
                  </a:txBody>
                  <a:tcPr marL="68580" marR="68580" marT="0" marB="0">
                    <a:lnL w="12700" cap="flat" cmpd="sng" algn="ctr">
                      <a:solidFill>
                        <a:srgbClr val="652786"/>
                      </a:solidFill>
                      <a:prstDash val="solid"/>
                      <a:round/>
                      <a:headEnd type="none" w="med" len="med"/>
                      <a:tailEnd type="none" w="med" len="med"/>
                    </a:lnL>
                    <a:lnT w="12700" cap="flat" cmpd="sng" algn="ctr">
                      <a:solidFill>
                        <a:srgbClr val="652786"/>
                      </a:solidFill>
                      <a:prstDash val="solid"/>
                      <a:round/>
                      <a:headEnd type="none" w="med" len="med"/>
                      <a:tailEnd type="none" w="med" len="med"/>
                    </a:lnT>
                    <a:lnB w="12700" cmpd="sng">
                      <a:noFill/>
                    </a:lnB>
                    <a:solidFill>
                      <a:srgbClr val="E1C9EF"/>
                    </a:solidFill>
                  </a:tcPr>
                </a:tc>
              </a:tr>
              <a:tr h="0">
                <a:tc rowSpan="2">
                  <a:txBody>
                    <a:bodyPr/>
                    <a:lstStyle/>
                    <a:p>
                      <a:pPr algn="ctr">
                        <a:spcAft>
                          <a:spcPts val="0"/>
                        </a:spcAft>
                      </a:pPr>
                      <a:endParaRPr lang="en-GB" sz="1200" dirty="0">
                        <a:effectLst/>
                        <a:latin typeface="Calibri"/>
                        <a:ea typeface="Calibri"/>
                        <a:cs typeface="Calibri"/>
                      </a:endParaRPr>
                    </a:p>
                  </a:txBody>
                  <a:tcPr marL="68580" marR="68580" marT="0" marB="0" anchor="ctr">
                    <a:lnR w="12700" cap="flat" cmpd="sng" algn="ctr">
                      <a:solidFill>
                        <a:srgbClr val="652786"/>
                      </a:solidFill>
                      <a:prstDash val="solid"/>
                      <a:round/>
                      <a:headEnd type="none" w="med" len="med"/>
                      <a:tailEnd type="none" w="med" len="med"/>
                    </a:lnR>
                    <a:lnT w="12700" cmpd="sng">
                      <a:noFill/>
                    </a:lnT>
                    <a:solidFill>
                      <a:srgbClr val="E1C9EF"/>
                    </a:solidFill>
                  </a:tcPr>
                </a:tc>
                <a:tc vMerge="1">
                  <a:txBody>
                    <a:bodyPr/>
                    <a:lstStyle/>
                    <a:p>
                      <a:endParaRPr lang="en-GB"/>
                    </a:p>
                  </a:txBody>
                  <a:tcPr/>
                </a:tc>
                <a:tc rowSpan="2">
                  <a:txBody>
                    <a:bodyPr/>
                    <a:lstStyle/>
                    <a:p>
                      <a:pPr marL="914400" indent="-914400" algn="ctr">
                        <a:spcAft>
                          <a:spcPts val="0"/>
                        </a:spcAft>
                      </a:pPr>
                      <a:endParaRPr lang="en-GB" sz="1200" dirty="0">
                        <a:effectLst/>
                        <a:latin typeface="Calibri"/>
                        <a:ea typeface="Calibri"/>
                        <a:cs typeface="Calibri"/>
                      </a:endParaRPr>
                    </a:p>
                  </a:txBody>
                  <a:tcPr marL="68580" marR="68580" marT="0" marB="0" anchor="ctr">
                    <a:lnL w="12700" cap="flat" cmpd="sng" algn="ctr">
                      <a:solidFill>
                        <a:srgbClr val="652786"/>
                      </a:solidFill>
                      <a:prstDash val="solid"/>
                      <a:round/>
                      <a:headEnd type="none" w="med" len="med"/>
                      <a:tailEnd type="none" w="med" len="med"/>
                    </a:lnL>
                    <a:lnT w="12700" cmpd="sng">
                      <a:noFill/>
                    </a:lnT>
                    <a:solidFill>
                      <a:srgbClr val="E1C9EF"/>
                    </a:solidFill>
                  </a:tcPr>
                </a:tc>
              </a:tr>
              <a:tr h="958215">
                <a:tc vMerge="1">
                  <a:txBody>
                    <a:bodyPr/>
                    <a:lstStyle/>
                    <a:p>
                      <a:endParaRPr lang="en-GB"/>
                    </a:p>
                  </a:txBody>
                  <a:tcPr/>
                </a:tc>
                <a:tc>
                  <a:txBody>
                    <a:bodyPr/>
                    <a:lstStyle/>
                    <a:p>
                      <a:pPr algn="ctr">
                        <a:spcAft>
                          <a:spcPts val="0"/>
                        </a:spcAft>
                      </a:pPr>
                      <a:r>
                        <a:rPr lang="en-GB" sz="1200" dirty="0">
                          <a:effectLst/>
                        </a:rPr>
                        <a:t>Average days difference</a:t>
                      </a:r>
                    </a:p>
                    <a:p>
                      <a:pPr algn="ctr">
                        <a:spcAft>
                          <a:spcPts val="0"/>
                        </a:spcAft>
                      </a:pPr>
                      <a:r>
                        <a:rPr lang="en-GB" sz="3300" dirty="0">
                          <a:effectLst/>
                        </a:rPr>
                        <a:t>124</a:t>
                      </a:r>
                      <a:endParaRPr lang="en-GB" sz="1200" dirty="0">
                        <a:effectLst/>
                        <a:latin typeface="Calibri"/>
                        <a:ea typeface="Calibri"/>
                        <a:cs typeface="Calibri"/>
                      </a:endParaRPr>
                    </a:p>
                  </a:txBody>
                  <a:tcPr marL="68580" marR="68580" marT="0" marB="0">
                    <a:lnL w="12700" cap="flat" cmpd="sng" algn="ctr">
                      <a:solidFill>
                        <a:srgbClr val="652786"/>
                      </a:solidFill>
                      <a:prstDash val="solid"/>
                      <a:round/>
                      <a:headEnd type="none" w="med" len="med"/>
                      <a:tailEnd type="none" w="med" len="med"/>
                    </a:lnL>
                    <a:lnR w="12700" cap="flat" cmpd="sng" algn="ctr">
                      <a:solidFill>
                        <a:srgbClr val="652786"/>
                      </a:solidFill>
                      <a:prstDash val="solid"/>
                      <a:round/>
                      <a:headEnd type="none" w="med" len="med"/>
                      <a:tailEnd type="none" w="med" len="med"/>
                    </a:lnR>
                    <a:lnT w="12700" cap="flat" cmpd="sng" algn="ctr">
                      <a:solidFill>
                        <a:srgbClr val="652786"/>
                      </a:solidFill>
                      <a:prstDash val="solid"/>
                      <a:round/>
                      <a:headEnd type="none" w="med" len="med"/>
                      <a:tailEnd type="none" w="med" len="med"/>
                    </a:lnT>
                    <a:solidFill>
                      <a:srgbClr val="E1C9EF"/>
                    </a:solidFill>
                  </a:tcPr>
                </a:tc>
                <a:tc vMerge="1">
                  <a:txBody>
                    <a:bodyPr/>
                    <a:lstStyle/>
                    <a:p>
                      <a:endParaRPr lang="en-GB"/>
                    </a:p>
                  </a:txBody>
                  <a:tcPr/>
                </a:tc>
              </a:tr>
            </a:tbl>
          </a:graphicData>
        </a:graphic>
      </p:graphicFrame>
      <p:grpSp>
        <p:nvGrpSpPr>
          <p:cNvPr id="11" name="Group 10"/>
          <p:cNvGrpSpPr/>
          <p:nvPr/>
        </p:nvGrpSpPr>
        <p:grpSpPr>
          <a:xfrm>
            <a:off x="311467" y="1658966"/>
            <a:ext cx="6323048" cy="1525502"/>
            <a:chOff x="311467" y="2243899"/>
            <a:chExt cx="6323048" cy="1525502"/>
          </a:xfrm>
        </p:grpSpPr>
        <p:pic>
          <p:nvPicPr>
            <p:cNvPr id="2061"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467" y="2243899"/>
              <a:ext cx="26098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291" y="2348880"/>
              <a:ext cx="2016224" cy="142052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Table 11"/>
          <p:cNvGraphicFramePr>
            <a:graphicFrameLocks noGrp="1"/>
          </p:cNvGraphicFramePr>
          <p:nvPr>
            <p:extLst>
              <p:ext uri="{D42A27DB-BD31-4B8C-83A1-F6EECF244321}">
                <p14:modId xmlns:p14="http://schemas.microsoft.com/office/powerpoint/2010/main" val="3248820480"/>
              </p:ext>
            </p:extLst>
          </p:nvPr>
        </p:nvGraphicFramePr>
        <p:xfrm>
          <a:off x="107504" y="3204107"/>
          <a:ext cx="6909435" cy="2097101"/>
        </p:xfrm>
        <a:graphic>
          <a:graphicData uri="http://schemas.openxmlformats.org/drawingml/2006/table">
            <a:tbl>
              <a:tblPr firstRow="1" firstCol="1" bandRow="1">
                <a:tableStyleId>{5C22544A-7EE6-4342-B048-85BDC9FD1C3A}</a:tableStyleId>
              </a:tblPr>
              <a:tblGrid>
                <a:gridCol w="2994660"/>
                <a:gridCol w="1124585"/>
                <a:gridCol w="2790190"/>
              </a:tblGrid>
              <a:tr h="169071">
                <a:tc gridSpan="3">
                  <a:txBody>
                    <a:bodyPr/>
                    <a:lstStyle/>
                    <a:p>
                      <a:pPr algn="just">
                        <a:spcAft>
                          <a:spcPts val="0"/>
                        </a:spcAft>
                      </a:pPr>
                      <a:r>
                        <a:rPr lang="en-GB" sz="1200" dirty="0">
                          <a:effectLst/>
                        </a:rPr>
                        <a:t>Locality Community Connector Contacts</a:t>
                      </a:r>
                      <a:endParaRPr lang="en-GB" sz="1200" dirty="0">
                        <a:effectLst/>
                        <a:latin typeface="Calibri"/>
                        <a:ea typeface="Calibri"/>
                        <a:cs typeface="Calibri"/>
                      </a:endParaRPr>
                    </a:p>
                  </a:txBody>
                  <a:tcPr marL="68580" marR="68580" marT="0" marB="0">
                    <a:lnB w="12700" cap="flat" cmpd="sng" algn="ctr">
                      <a:solidFill>
                        <a:srgbClr val="D3006B"/>
                      </a:solidFill>
                      <a:prstDash val="solid"/>
                      <a:round/>
                      <a:headEnd type="none" w="med" len="med"/>
                      <a:tailEnd type="none" w="med" len="med"/>
                    </a:lnB>
                    <a:solidFill>
                      <a:srgbClr val="D3006B"/>
                    </a:solidFill>
                  </a:tcPr>
                </a:tc>
                <a:tc hMerge="1">
                  <a:txBody>
                    <a:bodyPr/>
                    <a:lstStyle/>
                    <a:p>
                      <a:endParaRPr lang="en-GB"/>
                    </a:p>
                  </a:txBody>
                  <a:tcPr/>
                </a:tc>
                <a:tc hMerge="1">
                  <a:txBody>
                    <a:bodyPr/>
                    <a:lstStyle/>
                    <a:p>
                      <a:endParaRPr lang="en-GB"/>
                    </a:p>
                  </a:txBody>
                  <a:tcPr/>
                </a:tc>
              </a:tr>
              <a:tr h="338143">
                <a:tc>
                  <a:txBody>
                    <a:bodyPr/>
                    <a:lstStyle/>
                    <a:p>
                      <a:pPr algn="just">
                        <a:spcAft>
                          <a:spcPts val="0"/>
                        </a:spcAft>
                      </a:pPr>
                      <a:r>
                        <a:rPr lang="en-GB" sz="1200" b="0" dirty="0">
                          <a:solidFill>
                            <a:schemeClr val="tx1"/>
                          </a:solidFill>
                          <a:effectLst/>
                        </a:rPr>
                        <a:t>Unique Individual contacts</a:t>
                      </a:r>
                      <a:endParaRPr lang="en-GB" sz="1200" b="0" dirty="0">
                        <a:solidFill>
                          <a:schemeClr val="tx1"/>
                        </a:solidFill>
                        <a:effectLst/>
                        <a:latin typeface="Calibri"/>
                        <a:ea typeface="Calibri"/>
                        <a:cs typeface="Calibri"/>
                      </a:endParaRPr>
                    </a:p>
                  </a:txBody>
                  <a:tcPr marL="68580" marR="68580" marT="0" marB="0">
                    <a:lnR w="12700" cap="flat" cmpd="sng" algn="ctr">
                      <a:solidFill>
                        <a:srgbClr val="D3006B"/>
                      </a:solidFill>
                      <a:prstDash val="solid"/>
                      <a:round/>
                      <a:headEnd type="none" w="med" len="med"/>
                      <a:tailEnd type="none" w="med" len="med"/>
                    </a:lnR>
                    <a:lnT w="12700" cap="flat" cmpd="sng" algn="ctr">
                      <a:solidFill>
                        <a:srgbClr val="D3006B"/>
                      </a:solidFill>
                      <a:prstDash val="solid"/>
                      <a:round/>
                      <a:headEnd type="none" w="med" len="med"/>
                      <a:tailEnd type="none" w="med" len="med"/>
                    </a:lnT>
                    <a:lnB w="12700" cmpd="sng">
                      <a:noFill/>
                    </a:lnB>
                    <a:solidFill>
                      <a:srgbClr val="FFBDDE"/>
                    </a:solidFill>
                  </a:tcPr>
                </a:tc>
                <a:tc rowSpan="2">
                  <a:txBody>
                    <a:bodyPr/>
                    <a:lstStyle/>
                    <a:p>
                      <a:pPr algn="ctr">
                        <a:spcAft>
                          <a:spcPts val="0"/>
                        </a:spcAft>
                      </a:pPr>
                      <a:r>
                        <a:rPr lang="en-GB" sz="1200" dirty="0">
                          <a:effectLst/>
                        </a:rPr>
                        <a:t>Maximum days difference</a:t>
                      </a:r>
                    </a:p>
                    <a:p>
                      <a:pPr algn="ctr">
                        <a:spcAft>
                          <a:spcPts val="0"/>
                        </a:spcAft>
                      </a:pPr>
                      <a:r>
                        <a:rPr lang="en-GB" sz="3300" dirty="0">
                          <a:effectLst/>
                        </a:rPr>
                        <a:t>4122</a:t>
                      </a:r>
                      <a:endParaRPr lang="en-GB" sz="1200" dirty="0">
                        <a:effectLst/>
                        <a:latin typeface="Calibri"/>
                        <a:ea typeface="Calibri"/>
                        <a:cs typeface="Calibri"/>
                      </a:endParaRPr>
                    </a:p>
                  </a:txBody>
                  <a:tcPr marL="68580" marR="68580" marT="0" marB="0">
                    <a:lnL w="12700" cap="flat" cmpd="sng" algn="ctr">
                      <a:solidFill>
                        <a:srgbClr val="D3006B"/>
                      </a:solidFill>
                      <a:prstDash val="solid"/>
                      <a:round/>
                      <a:headEnd type="none" w="med" len="med"/>
                      <a:tailEnd type="none" w="med" len="med"/>
                    </a:lnL>
                    <a:lnR w="12700" cap="flat" cmpd="sng" algn="ctr">
                      <a:solidFill>
                        <a:srgbClr val="D3006B"/>
                      </a:solidFill>
                      <a:prstDash val="solid"/>
                      <a:round/>
                      <a:headEnd type="none" w="med" len="med"/>
                      <a:tailEnd type="none" w="med" len="med"/>
                    </a:lnR>
                    <a:lnT w="12700" cap="flat" cmpd="sng" algn="ctr">
                      <a:solidFill>
                        <a:srgbClr val="D3006B"/>
                      </a:solidFill>
                      <a:prstDash val="solid"/>
                      <a:round/>
                      <a:headEnd type="none" w="med" len="med"/>
                      <a:tailEnd type="none" w="med" len="med"/>
                    </a:lnT>
                    <a:lnB w="12700" cap="flat" cmpd="sng" algn="ctr">
                      <a:solidFill>
                        <a:srgbClr val="D3006B"/>
                      </a:solidFill>
                      <a:prstDash val="solid"/>
                      <a:round/>
                      <a:headEnd type="none" w="med" len="med"/>
                      <a:tailEnd type="none" w="med" len="med"/>
                    </a:lnB>
                    <a:solidFill>
                      <a:srgbClr val="FFBDDE"/>
                    </a:solidFill>
                  </a:tcPr>
                </a:tc>
                <a:tc>
                  <a:txBody>
                    <a:bodyPr/>
                    <a:lstStyle/>
                    <a:p>
                      <a:pPr algn="just">
                        <a:spcAft>
                          <a:spcPts val="0"/>
                        </a:spcAft>
                      </a:pPr>
                      <a:r>
                        <a:rPr lang="en-GB" sz="1200" dirty="0">
                          <a:effectLst/>
                        </a:rPr>
                        <a:t>Length of time since last interaction with Children’s Centre</a:t>
                      </a:r>
                      <a:endParaRPr lang="en-GB" sz="1200" dirty="0">
                        <a:effectLst/>
                        <a:latin typeface="Calibri"/>
                        <a:ea typeface="Calibri"/>
                        <a:cs typeface="Calibri"/>
                      </a:endParaRPr>
                    </a:p>
                  </a:txBody>
                  <a:tcPr marL="68580" marR="68580" marT="0" marB="0">
                    <a:lnL w="12700" cap="flat" cmpd="sng" algn="ctr">
                      <a:solidFill>
                        <a:srgbClr val="D3006B"/>
                      </a:solidFill>
                      <a:prstDash val="solid"/>
                      <a:round/>
                      <a:headEnd type="none" w="med" len="med"/>
                      <a:tailEnd type="none" w="med" len="med"/>
                    </a:lnL>
                    <a:lnT w="12700" cap="flat" cmpd="sng" algn="ctr">
                      <a:solidFill>
                        <a:srgbClr val="D3006B"/>
                      </a:solidFill>
                      <a:prstDash val="solid"/>
                      <a:round/>
                      <a:headEnd type="none" w="med" len="med"/>
                      <a:tailEnd type="none" w="med" len="med"/>
                    </a:lnT>
                    <a:lnB w="12700" cmpd="sng">
                      <a:noFill/>
                    </a:lnB>
                    <a:solidFill>
                      <a:srgbClr val="FFBDDE"/>
                    </a:solidFill>
                  </a:tcPr>
                </a:tc>
              </a:tr>
              <a:tr h="464946">
                <a:tc rowSpan="2">
                  <a:txBody>
                    <a:bodyPr/>
                    <a:lstStyle/>
                    <a:p>
                      <a:pPr algn="ctr">
                        <a:spcAft>
                          <a:spcPts val="0"/>
                        </a:spcAft>
                      </a:pPr>
                      <a:endParaRPr lang="en-GB" sz="1200" dirty="0">
                        <a:effectLst/>
                        <a:latin typeface="Calibri"/>
                        <a:ea typeface="Calibri"/>
                        <a:cs typeface="Calibri"/>
                      </a:endParaRPr>
                    </a:p>
                  </a:txBody>
                  <a:tcPr marL="68580" marR="68580" marT="0" marB="0" anchor="ctr">
                    <a:lnR w="12700" cap="flat" cmpd="sng" algn="ctr">
                      <a:solidFill>
                        <a:srgbClr val="D3006B"/>
                      </a:solidFill>
                      <a:prstDash val="solid"/>
                      <a:round/>
                      <a:headEnd type="none" w="med" len="med"/>
                      <a:tailEnd type="none" w="med" len="med"/>
                    </a:lnR>
                    <a:lnT w="12700" cmpd="sng">
                      <a:noFill/>
                    </a:lnT>
                    <a:solidFill>
                      <a:srgbClr val="FFBDDE"/>
                    </a:solidFill>
                  </a:tcPr>
                </a:tc>
                <a:tc vMerge="1">
                  <a:txBody>
                    <a:bodyPr/>
                    <a:lstStyle/>
                    <a:p>
                      <a:endParaRPr lang="en-GB"/>
                    </a:p>
                  </a:txBody>
                  <a:tcPr/>
                </a:tc>
                <a:tc rowSpan="2">
                  <a:txBody>
                    <a:bodyPr/>
                    <a:lstStyle/>
                    <a:p>
                      <a:pPr marL="914400" indent="-914400" algn="ctr">
                        <a:spcAft>
                          <a:spcPts val="0"/>
                        </a:spcAft>
                      </a:pPr>
                      <a:endParaRPr lang="en-GB" sz="1200" dirty="0">
                        <a:effectLst/>
                        <a:latin typeface="Calibri"/>
                        <a:ea typeface="Calibri"/>
                        <a:cs typeface="Calibri"/>
                      </a:endParaRPr>
                    </a:p>
                  </a:txBody>
                  <a:tcPr marL="68580" marR="68580" marT="0" marB="0" anchor="ctr">
                    <a:lnL w="12700" cap="flat" cmpd="sng" algn="ctr">
                      <a:solidFill>
                        <a:srgbClr val="D3006B"/>
                      </a:solidFill>
                      <a:prstDash val="solid"/>
                      <a:round/>
                      <a:headEnd type="none" w="med" len="med"/>
                      <a:tailEnd type="none" w="med" len="med"/>
                    </a:lnL>
                    <a:lnT w="12700" cmpd="sng">
                      <a:noFill/>
                    </a:lnT>
                    <a:solidFill>
                      <a:srgbClr val="FFBDDE"/>
                    </a:solidFill>
                  </a:tcPr>
                </a:tc>
              </a:tr>
              <a:tr h="1045541">
                <a:tc vMerge="1">
                  <a:txBody>
                    <a:bodyPr/>
                    <a:lstStyle/>
                    <a:p>
                      <a:endParaRPr lang="en-GB"/>
                    </a:p>
                  </a:txBody>
                  <a:tcPr/>
                </a:tc>
                <a:tc>
                  <a:txBody>
                    <a:bodyPr/>
                    <a:lstStyle/>
                    <a:p>
                      <a:pPr algn="ctr">
                        <a:spcAft>
                          <a:spcPts val="0"/>
                        </a:spcAft>
                      </a:pPr>
                      <a:r>
                        <a:rPr lang="en-GB" sz="1200" dirty="0">
                          <a:effectLst/>
                        </a:rPr>
                        <a:t>Average days difference</a:t>
                      </a:r>
                    </a:p>
                    <a:p>
                      <a:pPr algn="ctr">
                        <a:spcAft>
                          <a:spcPts val="0"/>
                        </a:spcAft>
                      </a:pPr>
                      <a:r>
                        <a:rPr lang="en-GB" sz="3300" dirty="0">
                          <a:effectLst/>
                        </a:rPr>
                        <a:t>127</a:t>
                      </a:r>
                      <a:endParaRPr lang="en-GB" sz="1200" dirty="0">
                        <a:effectLst/>
                        <a:latin typeface="Calibri"/>
                        <a:ea typeface="Calibri"/>
                        <a:cs typeface="Calibri"/>
                      </a:endParaRPr>
                    </a:p>
                  </a:txBody>
                  <a:tcPr marL="68580" marR="68580" marT="0" marB="0">
                    <a:lnL w="12700" cap="flat" cmpd="sng" algn="ctr">
                      <a:solidFill>
                        <a:srgbClr val="D3006B"/>
                      </a:solidFill>
                      <a:prstDash val="solid"/>
                      <a:round/>
                      <a:headEnd type="none" w="med" len="med"/>
                      <a:tailEnd type="none" w="med" len="med"/>
                    </a:lnL>
                    <a:lnR w="12700" cap="flat" cmpd="sng" algn="ctr">
                      <a:solidFill>
                        <a:srgbClr val="D3006B"/>
                      </a:solidFill>
                      <a:prstDash val="solid"/>
                      <a:round/>
                      <a:headEnd type="none" w="med" len="med"/>
                      <a:tailEnd type="none" w="med" len="med"/>
                    </a:lnR>
                    <a:lnT w="12700" cap="flat" cmpd="sng" algn="ctr">
                      <a:solidFill>
                        <a:srgbClr val="D3006B"/>
                      </a:solidFill>
                      <a:prstDash val="solid"/>
                      <a:round/>
                      <a:headEnd type="none" w="med" len="med"/>
                      <a:tailEnd type="none" w="med" len="med"/>
                    </a:lnT>
                    <a:solidFill>
                      <a:srgbClr val="FFBDDE"/>
                    </a:solidFill>
                  </a:tcPr>
                </a:tc>
                <a:tc vMerge="1">
                  <a:txBody>
                    <a:bodyPr/>
                    <a:lstStyle/>
                    <a:p>
                      <a:endParaRPr lang="en-GB"/>
                    </a:p>
                  </a:txBody>
                  <a:tcPr/>
                </a:tc>
              </a:tr>
            </a:tbl>
          </a:graphicData>
        </a:graphic>
      </p:graphicFrame>
      <p:pic>
        <p:nvPicPr>
          <p:cNvPr id="2063" name="Picture 143"/>
          <p:cNvPicPr>
            <a:picLocks noChangeAspect="1" noChangeArrowheads="1"/>
          </p:cNvPicPr>
          <p:nvPr/>
        </p:nvPicPr>
        <p:blipFill>
          <a:blip r:embed="rId6" cstate="print">
            <a:extLst>
              <a:ext uri="{28A0092B-C50C-407E-A947-70E740481C1C}">
                <a14:useLocalDpi xmlns:a14="http://schemas.microsoft.com/office/drawing/2010/main" val="0"/>
              </a:ext>
            </a:extLst>
          </a:blip>
          <a:srcRect b="8896"/>
          <a:stretch>
            <a:fillRect/>
          </a:stretch>
        </p:blipFill>
        <p:spPr bwMode="auto">
          <a:xfrm>
            <a:off x="319459" y="3695086"/>
            <a:ext cx="26098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9103" y="3780171"/>
            <a:ext cx="2075105" cy="1399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70187323"/>
              </p:ext>
            </p:extLst>
          </p:nvPr>
        </p:nvGraphicFramePr>
        <p:xfrm>
          <a:off x="1623005" y="4477975"/>
          <a:ext cx="6909435" cy="2191385"/>
        </p:xfrm>
        <a:graphic>
          <a:graphicData uri="http://schemas.openxmlformats.org/drawingml/2006/table">
            <a:tbl>
              <a:tblPr firstRow="1" firstCol="1" bandRow="1">
                <a:tableStyleId>{5C22544A-7EE6-4342-B048-85BDC9FD1C3A}</a:tableStyleId>
              </a:tblPr>
              <a:tblGrid>
                <a:gridCol w="2994660"/>
                <a:gridCol w="1124585"/>
                <a:gridCol w="2790190"/>
              </a:tblGrid>
              <a:tr h="0">
                <a:tc>
                  <a:txBody>
                    <a:bodyPr/>
                    <a:lstStyle/>
                    <a:p>
                      <a:pPr algn="just">
                        <a:spcAft>
                          <a:spcPts val="0"/>
                        </a:spcAft>
                      </a:pPr>
                      <a:r>
                        <a:rPr lang="en-GB" sz="1200" dirty="0">
                          <a:effectLst/>
                        </a:rPr>
                        <a:t>Health Connector Contacts</a:t>
                      </a:r>
                      <a:endParaRPr lang="en-GB" sz="1200" dirty="0">
                        <a:effectLst/>
                        <a:latin typeface="Calibri"/>
                        <a:ea typeface="Calibri"/>
                        <a:cs typeface="Calibri"/>
                      </a:endParaRPr>
                    </a:p>
                  </a:txBody>
                  <a:tcPr marL="68580" marR="68580" marT="0" marB="0">
                    <a:lnR w="12700" cap="flat" cmpd="sng" algn="ctr">
                      <a:solidFill>
                        <a:srgbClr val="4FAF4E"/>
                      </a:solidFill>
                      <a:prstDash val="solid"/>
                      <a:round/>
                      <a:headEnd type="none" w="med" len="med"/>
                      <a:tailEnd type="none" w="med" len="med"/>
                    </a:lnR>
                    <a:lnB w="12700" cap="flat" cmpd="sng" algn="ctr">
                      <a:solidFill>
                        <a:srgbClr val="4FAF4E"/>
                      </a:solidFill>
                      <a:prstDash val="solid"/>
                      <a:round/>
                      <a:headEnd type="none" w="med" len="med"/>
                      <a:tailEnd type="none" w="med" len="med"/>
                    </a:lnB>
                    <a:solidFill>
                      <a:srgbClr val="4FAF4E"/>
                    </a:solidFill>
                  </a:tcPr>
                </a:tc>
                <a:tc>
                  <a:txBody>
                    <a:bodyPr/>
                    <a:lstStyle/>
                    <a:p>
                      <a:pPr algn="just">
                        <a:spcAft>
                          <a:spcPts val="0"/>
                        </a:spcAft>
                      </a:pPr>
                      <a:r>
                        <a:rPr lang="en-GB" sz="1200" dirty="0">
                          <a:effectLst/>
                        </a:rPr>
                        <a:t> </a:t>
                      </a:r>
                      <a:endParaRPr lang="en-GB" sz="1200" dirty="0">
                        <a:effectLst/>
                        <a:latin typeface="Calibri"/>
                        <a:ea typeface="Calibri"/>
                        <a:cs typeface="Calibri"/>
                      </a:endParaRPr>
                    </a:p>
                  </a:txBody>
                  <a:tcPr marL="68580" marR="68580" marT="0" marB="0">
                    <a:lnL w="12700" cap="flat" cmpd="sng" algn="ctr">
                      <a:solidFill>
                        <a:srgbClr val="4FAF4E"/>
                      </a:solidFill>
                      <a:prstDash val="solid"/>
                      <a:round/>
                      <a:headEnd type="none" w="med" len="med"/>
                      <a:tailEnd type="none" w="med" len="med"/>
                    </a:lnL>
                    <a:lnR w="12700" cap="flat" cmpd="sng" algn="ctr">
                      <a:solidFill>
                        <a:srgbClr val="4FAF4E"/>
                      </a:solidFill>
                      <a:prstDash val="solid"/>
                      <a:round/>
                      <a:headEnd type="none" w="med" len="med"/>
                      <a:tailEnd type="none" w="med" len="med"/>
                    </a:lnR>
                    <a:lnB w="12700" cap="flat" cmpd="sng" algn="ctr">
                      <a:solidFill>
                        <a:srgbClr val="4FAF4E"/>
                      </a:solidFill>
                      <a:prstDash val="solid"/>
                      <a:round/>
                      <a:headEnd type="none" w="med" len="med"/>
                      <a:tailEnd type="none" w="med" len="med"/>
                    </a:lnB>
                    <a:solidFill>
                      <a:srgbClr val="4FAF4E"/>
                    </a:solidFill>
                  </a:tcPr>
                </a:tc>
                <a:tc>
                  <a:txBody>
                    <a:bodyPr/>
                    <a:lstStyle/>
                    <a:p>
                      <a:pPr algn="just">
                        <a:spcAft>
                          <a:spcPts val="0"/>
                        </a:spcAft>
                      </a:pPr>
                      <a:r>
                        <a:rPr lang="en-GB" sz="1200">
                          <a:effectLst/>
                        </a:rPr>
                        <a:t> </a:t>
                      </a:r>
                      <a:endParaRPr lang="en-GB" sz="1200">
                        <a:effectLst/>
                        <a:latin typeface="Calibri"/>
                        <a:ea typeface="Calibri"/>
                        <a:cs typeface="Calibri"/>
                      </a:endParaRPr>
                    </a:p>
                  </a:txBody>
                  <a:tcPr marL="68580" marR="68580" marT="0" marB="0">
                    <a:lnL w="12700" cap="flat" cmpd="sng" algn="ctr">
                      <a:solidFill>
                        <a:srgbClr val="4FAF4E"/>
                      </a:solidFill>
                      <a:prstDash val="solid"/>
                      <a:round/>
                      <a:headEnd type="none" w="med" len="med"/>
                      <a:tailEnd type="none" w="med" len="med"/>
                    </a:lnL>
                    <a:lnB w="12700" cap="flat" cmpd="sng" algn="ctr">
                      <a:solidFill>
                        <a:srgbClr val="4FAF4E"/>
                      </a:solidFill>
                      <a:prstDash val="solid"/>
                      <a:round/>
                      <a:headEnd type="none" w="med" len="med"/>
                      <a:tailEnd type="none" w="med" len="med"/>
                    </a:lnB>
                    <a:solidFill>
                      <a:srgbClr val="4FAF4E"/>
                    </a:solidFill>
                  </a:tcPr>
                </a:tc>
              </a:tr>
              <a:tr h="0">
                <a:tc>
                  <a:txBody>
                    <a:bodyPr/>
                    <a:lstStyle/>
                    <a:p>
                      <a:pPr algn="just">
                        <a:spcAft>
                          <a:spcPts val="0"/>
                        </a:spcAft>
                      </a:pPr>
                      <a:r>
                        <a:rPr lang="en-GB" sz="1200" b="0" dirty="0">
                          <a:solidFill>
                            <a:schemeClr val="tx1"/>
                          </a:solidFill>
                          <a:effectLst/>
                        </a:rPr>
                        <a:t>Unique Individual contacts</a:t>
                      </a:r>
                      <a:endParaRPr lang="en-GB" sz="1200" b="0" dirty="0">
                        <a:solidFill>
                          <a:schemeClr val="tx1"/>
                        </a:solidFill>
                        <a:effectLst/>
                        <a:latin typeface="Calibri"/>
                        <a:ea typeface="Calibri"/>
                        <a:cs typeface="Calibri"/>
                      </a:endParaRPr>
                    </a:p>
                  </a:txBody>
                  <a:tcPr marL="68580" marR="68580" marT="0" marB="0">
                    <a:lnR w="12700" cap="flat" cmpd="sng" algn="ctr">
                      <a:solidFill>
                        <a:srgbClr val="4FAF4E"/>
                      </a:solidFill>
                      <a:prstDash val="solid"/>
                      <a:round/>
                      <a:headEnd type="none" w="med" len="med"/>
                      <a:tailEnd type="none" w="med" len="med"/>
                    </a:lnR>
                    <a:lnT w="12700" cap="flat" cmpd="sng" algn="ctr">
                      <a:solidFill>
                        <a:srgbClr val="4FAF4E"/>
                      </a:solidFill>
                      <a:prstDash val="solid"/>
                      <a:round/>
                      <a:headEnd type="none" w="med" len="med"/>
                      <a:tailEnd type="none" w="med" len="med"/>
                    </a:lnT>
                    <a:lnB w="12700" cmpd="sng">
                      <a:noFill/>
                    </a:lnB>
                    <a:solidFill>
                      <a:srgbClr val="C5E5C5"/>
                    </a:solidFill>
                  </a:tcPr>
                </a:tc>
                <a:tc rowSpan="2">
                  <a:txBody>
                    <a:bodyPr/>
                    <a:lstStyle/>
                    <a:p>
                      <a:pPr algn="ctr">
                        <a:spcAft>
                          <a:spcPts val="0"/>
                        </a:spcAft>
                      </a:pPr>
                      <a:r>
                        <a:rPr lang="en-GB" sz="1200" dirty="0">
                          <a:effectLst/>
                        </a:rPr>
                        <a:t>Maximum days difference</a:t>
                      </a:r>
                    </a:p>
                    <a:p>
                      <a:pPr algn="ctr">
                        <a:spcAft>
                          <a:spcPts val="0"/>
                        </a:spcAft>
                      </a:pPr>
                      <a:r>
                        <a:rPr lang="en-GB" sz="3300" dirty="0">
                          <a:effectLst/>
                        </a:rPr>
                        <a:t>1534</a:t>
                      </a:r>
                      <a:endParaRPr lang="en-GB" sz="1200" dirty="0">
                        <a:effectLst/>
                        <a:latin typeface="Calibri"/>
                        <a:ea typeface="Calibri"/>
                        <a:cs typeface="Calibri"/>
                      </a:endParaRPr>
                    </a:p>
                  </a:txBody>
                  <a:tcPr marL="68580" marR="68580" marT="0" marB="0">
                    <a:lnL w="12700" cap="flat" cmpd="sng" algn="ctr">
                      <a:solidFill>
                        <a:srgbClr val="4FAF4E"/>
                      </a:solidFill>
                      <a:prstDash val="solid"/>
                      <a:round/>
                      <a:headEnd type="none" w="med" len="med"/>
                      <a:tailEnd type="none" w="med" len="med"/>
                    </a:lnL>
                    <a:lnR w="12700" cap="flat" cmpd="sng" algn="ctr">
                      <a:solidFill>
                        <a:srgbClr val="4FAF4E"/>
                      </a:solidFill>
                      <a:prstDash val="solid"/>
                      <a:round/>
                      <a:headEnd type="none" w="med" len="med"/>
                      <a:tailEnd type="none" w="med" len="med"/>
                    </a:lnR>
                    <a:lnT w="12700" cap="flat" cmpd="sng" algn="ctr">
                      <a:solidFill>
                        <a:srgbClr val="4FAF4E"/>
                      </a:solidFill>
                      <a:prstDash val="solid"/>
                      <a:round/>
                      <a:headEnd type="none" w="med" len="med"/>
                      <a:tailEnd type="none" w="med" len="med"/>
                    </a:lnT>
                    <a:lnB w="12700" cap="flat" cmpd="sng" algn="ctr">
                      <a:solidFill>
                        <a:srgbClr val="4FAF4E"/>
                      </a:solidFill>
                      <a:prstDash val="solid"/>
                      <a:round/>
                      <a:headEnd type="none" w="med" len="med"/>
                      <a:tailEnd type="none" w="med" len="med"/>
                    </a:lnB>
                    <a:solidFill>
                      <a:srgbClr val="C5E5C5"/>
                    </a:solidFill>
                  </a:tcPr>
                </a:tc>
                <a:tc>
                  <a:txBody>
                    <a:bodyPr/>
                    <a:lstStyle/>
                    <a:p>
                      <a:pPr algn="just">
                        <a:spcAft>
                          <a:spcPts val="0"/>
                        </a:spcAft>
                      </a:pPr>
                      <a:r>
                        <a:rPr lang="en-GB" sz="1200" dirty="0">
                          <a:effectLst/>
                        </a:rPr>
                        <a:t>Length of time since last interaction with Children’s Centre</a:t>
                      </a:r>
                      <a:endParaRPr lang="en-GB" sz="1200" dirty="0">
                        <a:effectLst/>
                        <a:latin typeface="Calibri"/>
                        <a:ea typeface="Calibri"/>
                        <a:cs typeface="Calibri"/>
                      </a:endParaRPr>
                    </a:p>
                  </a:txBody>
                  <a:tcPr marL="68580" marR="68580" marT="0" marB="0">
                    <a:lnL w="12700" cap="flat" cmpd="sng" algn="ctr">
                      <a:solidFill>
                        <a:srgbClr val="4FAF4E"/>
                      </a:solidFill>
                      <a:prstDash val="solid"/>
                      <a:round/>
                      <a:headEnd type="none" w="med" len="med"/>
                      <a:tailEnd type="none" w="med" len="med"/>
                    </a:lnL>
                    <a:lnT w="12700" cap="flat" cmpd="sng" algn="ctr">
                      <a:solidFill>
                        <a:srgbClr val="4FAF4E"/>
                      </a:solidFill>
                      <a:prstDash val="solid"/>
                      <a:round/>
                      <a:headEnd type="none" w="med" len="med"/>
                      <a:tailEnd type="none" w="med" len="med"/>
                    </a:lnT>
                    <a:lnB w="12700" cmpd="sng">
                      <a:noFill/>
                    </a:lnB>
                    <a:solidFill>
                      <a:srgbClr val="C5E5C5"/>
                    </a:solidFill>
                  </a:tcPr>
                </a:tc>
              </a:tr>
              <a:tr h="0">
                <a:tc rowSpan="2">
                  <a:txBody>
                    <a:bodyPr/>
                    <a:lstStyle/>
                    <a:p>
                      <a:pPr algn="ctr">
                        <a:spcAft>
                          <a:spcPts val="0"/>
                        </a:spcAft>
                      </a:pPr>
                      <a:endParaRPr lang="en-GB" sz="1200" dirty="0">
                        <a:effectLst/>
                        <a:latin typeface="Calibri"/>
                        <a:ea typeface="Calibri"/>
                        <a:cs typeface="Calibri"/>
                      </a:endParaRPr>
                    </a:p>
                  </a:txBody>
                  <a:tcPr marL="68580" marR="68580" marT="0" marB="0" anchor="ctr">
                    <a:lnR w="12700" cap="flat" cmpd="sng" algn="ctr">
                      <a:solidFill>
                        <a:srgbClr val="4FAF4E"/>
                      </a:solidFill>
                      <a:prstDash val="solid"/>
                      <a:round/>
                      <a:headEnd type="none" w="med" len="med"/>
                      <a:tailEnd type="none" w="med" len="med"/>
                    </a:lnR>
                    <a:lnT w="12700" cmpd="sng">
                      <a:noFill/>
                    </a:lnT>
                    <a:solidFill>
                      <a:srgbClr val="C5E5C5"/>
                    </a:solidFill>
                  </a:tcPr>
                </a:tc>
                <a:tc vMerge="1">
                  <a:txBody>
                    <a:bodyPr/>
                    <a:lstStyle/>
                    <a:p>
                      <a:endParaRPr lang="en-GB"/>
                    </a:p>
                  </a:txBody>
                  <a:tcPr/>
                </a:tc>
                <a:tc rowSpan="2">
                  <a:txBody>
                    <a:bodyPr/>
                    <a:lstStyle/>
                    <a:p>
                      <a:pPr marL="914400" indent="-914400" algn="ctr">
                        <a:spcAft>
                          <a:spcPts val="0"/>
                        </a:spcAft>
                      </a:pPr>
                      <a:endParaRPr lang="en-GB" sz="1200" dirty="0">
                        <a:effectLst/>
                        <a:latin typeface="Calibri"/>
                        <a:ea typeface="Calibri"/>
                        <a:cs typeface="Calibri"/>
                      </a:endParaRPr>
                    </a:p>
                  </a:txBody>
                  <a:tcPr marL="68580" marR="68580" marT="0" marB="0" anchor="ctr">
                    <a:lnL w="12700" cap="flat" cmpd="sng" algn="ctr">
                      <a:solidFill>
                        <a:srgbClr val="4FAF4E"/>
                      </a:solidFill>
                      <a:prstDash val="solid"/>
                      <a:round/>
                      <a:headEnd type="none" w="med" len="med"/>
                      <a:tailEnd type="none" w="med" len="med"/>
                    </a:lnL>
                    <a:lnT w="12700" cmpd="sng">
                      <a:noFill/>
                    </a:lnT>
                    <a:solidFill>
                      <a:srgbClr val="C5E5C5"/>
                    </a:solidFill>
                  </a:tcPr>
                </a:tc>
              </a:tr>
              <a:tr h="1139825">
                <a:tc vMerge="1">
                  <a:txBody>
                    <a:bodyPr/>
                    <a:lstStyle/>
                    <a:p>
                      <a:endParaRPr lang="en-GB"/>
                    </a:p>
                  </a:txBody>
                  <a:tcPr/>
                </a:tc>
                <a:tc>
                  <a:txBody>
                    <a:bodyPr/>
                    <a:lstStyle/>
                    <a:p>
                      <a:pPr algn="ctr">
                        <a:spcAft>
                          <a:spcPts val="0"/>
                        </a:spcAft>
                      </a:pPr>
                      <a:r>
                        <a:rPr lang="en-GB" sz="1200" dirty="0">
                          <a:effectLst/>
                        </a:rPr>
                        <a:t>Average days difference</a:t>
                      </a:r>
                    </a:p>
                    <a:p>
                      <a:pPr algn="ctr">
                        <a:spcAft>
                          <a:spcPts val="0"/>
                        </a:spcAft>
                      </a:pPr>
                      <a:r>
                        <a:rPr lang="en-GB" sz="3300" dirty="0">
                          <a:effectLst/>
                        </a:rPr>
                        <a:t>99</a:t>
                      </a:r>
                      <a:endParaRPr lang="en-GB" sz="1200" dirty="0">
                        <a:effectLst/>
                        <a:latin typeface="Calibri"/>
                        <a:ea typeface="Calibri"/>
                        <a:cs typeface="Calibri"/>
                      </a:endParaRPr>
                    </a:p>
                  </a:txBody>
                  <a:tcPr marL="68580" marR="68580" marT="0" marB="0">
                    <a:lnL w="12700" cap="flat" cmpd="sng" algn="ctr">
                      <a:solidFill>
                        <a:srgbClr val="4FAF4E"/>
                      </a:solidFill>
                      <a:prstDash val="solid"/>
                      <a:round/>
                      <a:headEnd type="none" w="med" len="med"/>
                      <a:tailEnd type="none" w="med" len="med"/>
                    </a:lnL>
                    <a:lnR w="12700" cap="flat" cmpd="sng" algn="ctr">
                      <a:solidFill>
                        <a:srgbClr val="4FAF4E"/>
                      </a:solidFill>
                      <a:prstDash val="solid"/>
                      <a:round/>
                      <a:headEnd type="none" w="med" len="med"/>
                      <a:tailEnd type="none" w="med" len="med"/>
                    </a:lnR>
                    <a:lnT w="12700" cap="flat" cmpd="sng" algn="ctr">
                      <a:solidFill>
                        <a:srgbClr val="4FAF4E"/>
                      </a:solidFill>
                      <a:prstDash val="solid"/>
                      <a:round/>
                      <a:headEnd type="none" w="med" len="med"/>
                      <a:tailEnd type="none" w="med" len="med"/>
                    </a:lnT>
                    <a:solidFill>
                      <a:srgbClr val="C5E5C5"/>
                    </a:solidFill>
                  </a:tcPr>
                </a:tc>
                <a:tc vMerge="1">
                  <a:txBody>
                    <a:bodyPr/>
                    <a:lstStyle/>
                    <a:p>
                      <a:endParaRPr lang="en-GB"/>
                    </a:p>
                  </a:txBody>
                  <a:tcPr/>
                </a:tc>
              </a:tr>
            </a:tbl>
          </a:graphicData>
        </a:graphic>
      </p:graphicFrame>
      <p:pic>
        <p:nvPicPr>
          <p:cNvPr id="2065" name="Picture 1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379" y="5053090"/>
            <a:ext cx="24098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4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826" y="5082935"/>
            <a:ext cx="2232732" cy="1554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59964"/>
            <a:ext cx="6696744" cy="1077218"/>
          </a:xfrm>
          <a:prstGeom prst="rect">
            <a:avLst/>
          </a:prstGeom>
          <a:noFill/>
        </p:spPr>
        <p:txBody>
          <a:bodyPr wrap="square" rtlCol="0">
            <a:spAutoFit/>
          </a:bodyPr>
          <a:lstStyle/>
          <a:p>
            <a:pPr algn="ctr"/>
            <a:r>
              <a:rPr lang="en-GB" sz="3200" b="1" dirty="0" smtClean="0">
                <a:solidFill>
                  <a:schemeClr val="accent6"/>
                </a:solidFill>
                <a:latin typeface="Arial" panose="020B0604020202020204" pitchFamily="34" charset="0"/>
                <a:cs typeface="Arial" panose="020B0604020202020204" pitchFamily="34" charset="0"/>
              </a:rPr>
              <a:t>Community Connector Contacts 2018 – 2019 </a:t>
            </a:r>
            <a:endParaRPr lang="en-GB" sz="32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74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FC6C030-B92B-42C3-B7A3-AEC51BAEFA0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547" b="4733"/>
          <a:stretch/>
        </p:blipFill>
        <p:spPr>
          <a:xfrm>
            <a:off x="72008" y="-113948"/>
            <a:ext cx="9144000" cy="6061010"/>
          </a:xfrm>
        </p:spPr>
      </p:pic>
      <p:sp>
        <p:nvSpPr>
          <p:cNvPr id="3" name="Rectangle 2"/>
          <p:cNvSpPr/>
          <p:nvPr/>
        </p:nvSpPr>
        <p:spPr>
          <a:xfrm>
            <a:off x="1619672" y="4869160"/>
            <a:ext cx="1800200" cy="1015663"/>
          </a:xfrm>
          <a:prstGeom prst="rect">
            <a:avLst/>
          </a:prstGeom>
        </p:spPr>
        <p:txBody>
          <a:bodyPr wrap="square">
            <a:spAutoFit/>
          </a:bodyPr>
          <a:lstStyle/>
          <a:p>
            <a:r>
              <a:rPr lang="en-US" sz="1200" b="1" dirty="0" smtClean="0"/>
              <a:t>CECD is First in UK</a:t>
            </a:r>
          </a:p>
          <a:p>
            <a:r>
              <a:rPr lang="en-US" sz="1200" b="1" u="sng" dirty="0" smtClean="0">
                <a:hlinkClick r:id="rId4"/>
              </a:rPr>
              <a:t>(30 </a:t>
            </a:r>
            <a:r>
              <a:rPr lang="en-US" sz="1200" b="1" u="sng" dirty="0">
                <a:hlinkClick r:id="rId4"/>
              </a:rPr>
              <a:t>projects</a:t>
            </a:r>
            <a:r>
              <a:rPr lang="en-US" sz="1200" b="1" dirty="0"/>
              <a:t> </a:t>
            </a:r>
            <a:r>
              <a:rPr lang="en-US" sz="1200" b="1" dirty="0" smtClean="0"/>
              <a:t> across </a:t>
            </a:r>
            <a:r>
              <a:rPr lang="en-US" sz="1200" b="1" dirty="0"/>
              <a:t>the United States, Brazil, Canada, Mexico, and the </a:t>
            </a:r>
            <a:r>
              <a:rPr lang="en-US" sz="1200" b="1" dirty="0" smtClean="0"/>
              <a:t>Netherlands)</a:t>
            </a:r>
            <a:endParaRPr lang="en-GB" sz="1200" b="1" dirty="0"/>
          </a:p>
        </p:txBody>
      </p:sp>
      <p:sp>
        <p:nvSpPr>
          <p:cNvPr id="4" name="Rectangle 3"/>
          <p:cNvSpPr/>
          <p:nvPr/>
        </p:nvSpPr>
        <p:spPr>
          <a:xfrm>
            <a:off x="3995936" y="3816316"/>
            <a:ext cx="1905744" cy="1938992"/>
          </a:xfrm>
          <a:prstGeom prst="rect">
            <a:avLst/>
          </a:prstGeom>
        </p:spPr>
        <p:txBody>
          <a:bodyPr wrap="square">
            <a:spAutoFit/>
          </a:bodyPr>
          <a:lstStyle/>
          <a:p>
            <a:r>
              <a:rPr lang="en-US" sz="1200" b="1" dirty="0"/>
              <a:t>The Frontiers of Innovation (FOI) portfolio includes projects that are supported by FOI through ongoing consultation on the </a:t>
            </a:r>
            <a:r>
              <a:rPr lang="en-US" sz="1200" b="1" u="sng" dirty="0">
                <a:hlinkClick r:id="rId5"/>
              </a:rPr>
              <a:t>IDEAS Impact </a:t>
            </a:r>
            <a:r>
              <a:rPr lang="en-US" sz="1200" b="1" u="sng" dirty="0" err="1">
                <a:hlinkClick r:id="rId5"/>
              </a:rPr>
              <a:t>Framework</a:t>
            </a:r>
            <a:r>
              <a:rPr lang="en-US" sz="1200" b="1" u="sng" baseline="30000" dirty="0" err="1">
                <a:hlinkClick r:id="rId5"/>
              </a:rPr>
              <a:t>TM</a:t>
            </a:r>
            <a:r>
              <a:rPr lang="en-US" sz="1200" b="1" dirty="0"/>
              <a:t>, FOI’s approach to program development and evaluation. </a:t>
            </a:r>
          </a:p>
        </p:txBody>
      </p:sp>
      <p:sp>
        <p:nvSpPr>
          <p:cNvPr id="2" name="TextBox 1"/>
          <p:cNvSpPr txBox="1"/>
          <p:nvPr/>
        </p:nvSpPr>
        <p:spPr>
          <a:xfrm>
            <a:off x="6444208" y="3006244"/>
            <a:ext cx="2160240" cy="2862322"/>
          </a:xfrm>
          <a:prstGeom prst="rect">
            <a:avLst/>
          </a:prstGeom>
          <a:noFill/>
        </p:spPr>
        <p:txBody>
          <a:bodyPr wrap="square" rtlCol="0">
            <a:spAutoFit/>
          </a:bodyPr>
          <a:lstStyle/>
          <a:p>
            <a:r>
              <a:rPr lang="en-GB" sz="1200" b="1" dirty="0" smtClean="0"/>
              <a:t>KEY RESEARCH QUESTIONS</a:t>
            </a:r>
          </a:p>
          <a:p>
            <a:endParaRPr lang="en-GB" sz="1200" b="1" dirty="0"/>
          </a:p>
          <a:p>
            <a:pPr marL="228600" indent="-228600">
              <a:buAutoNum type="arabicPeriod"/>
            </a:pPr>
            <a:r>
              <a:rPr lang="en-GB" sz="1200" b="1" dirty="0" smtClean="0"/>
              <a:t>Do parents connect with the families and services they are pointed to?</a:t>
            </a:r>
          </a:p>
          <a:p>
            <a:pPr marL="228600" indent="-228600">
              <a:buAutoNum type="arabicPeriod"/>
            </a:pPr>
            <a:r>
              <a:rPr lang="en-GB" sz="1200" b="1" dirty="0" smtClean="0"/>
              <a:t>Do these connections last over time? </a:t>
            </a:r>
          </a:p>
          <a:p>
            <a:pPr marL="228600" indent="-228600">
              <a:buAutoNum type="arabicPeriod"/>
            </a:pPr>
            <a:r>
              <a:rPr lang="en-GB" sz="1200" b="1" dirty="0" smtClean="0"/>
              <a:t>Do parents better understand their needs  and what their community offers them? </a:t>
            </a:r>
          </a:p>
          <a:p>
            <a:pPr marL="228600" indent="-228600">
              <a:buAutoNum type="arabicPeriod"/>
            </a:pPr>
            <a:r>
              <a:rPr lang="en-GB" sz="1200" b="1" dirty="0" smtClean="0"/>
              <a:t>Do  parents feel better connected, better supported and more confident ? </a:t>
            </a:r>
            <a:endParaRPr lang="en-GB" sz="1200" b="1" dirty="0"/>
          </a:p>
        </p:txBody>
      </p:sp>
      <p:pic>
        <p:nvPicPr>
          <p:cNvPr id="7" name="Picture 2" descr="ABS FOI logo v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6040330"/>
            <a:ext cx="4464496" cy="77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87624" y="-20888"/>
            <a:ext cx="6480720" cy="954107"/>
          </a:xfrm>
          <a:prstGeom prst="rect">
            <a:avLst/>
          </a:prstGeom>
          <a:noFill/>
        </p:spPr>
        <p:txBody>
          <a:bodyPr wrap="square" rtlCol="0">
            <a:spAutoFit/>
          </a:bodyPr>
          <a:lstStyle/>
          <a:p>
            <a:pPr algn="ctr"/>
            <a:r>
              <a:rPr lang="en-GB" sz="2800" b="1" dirty="0" smtClean="0">
                <a:solidFill>
                  <a:schemeClr val="accent6"/>
                </a:solidFill>
                <a:latin typeface="Arial" panose="020B0604020202020204" pitchFamily="34" charset="0"/>
                <a:cs typeface="Arial" panose="020B0604020202020204" pitchFamily="34" charset="0"/>
              </a:rPr>
              <a:t>Connectors and the Harvard Frontier of Innovation </a:t>
            </a:r>
            <a:endParaRPr lang="en-GB"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865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913"/>
            <a:ext cx="5919788" cy="641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970588"/>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itle 1"/>
          <p:cNvSpPr txBox="1">
            <a:spLocks/>
          </p:cNvSpPr>
          <p:nvPr/>
        </p:nvSpPr>
        <p:spPr bwMode="auto">
          <a:xfrm>
            <a:off x="611188" y="188913"/>
            <a:ext cx="7772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dirty="0">
                <a:solidFill>
                  <a:srgbClr val="652786"/>
                </a:solidFill>
              </a:rPr>
              <a:t>Contacts</a:t>
            </a:r>
          </a:p>
        </p:txBody>
      </p:sp>
      <p:sp>
        <p:nvSpPr>
          <p:cNvPr id="9" name="Subtitle 2"/>
          <p:cNvSpPr txBox="1">
            <a:spLocks/>
          </p:cNvSpPr>
          <p:nvPr/>
        </p:nvSpPr>
        <p:spPr bwMode="auto">
          <a:xfrm>
            <a:off x="534988" y="1474691"/>
            <a:ext cx="7848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7050" indent="0">
              <a:buFont typeface="Arial" charset="0"/>
              <a:buNone/>
              <a:defRPr/>
            </a:pPr>
            <a:r>
              <a:rPr lang="en-GB" altLang="en-US" sz="2800" b="1" dirty="0" smtClean="0">
                <a:solidFill>
                  <a:srgbClr val="652786"/>
                </a:solidFill>
                <a:hlinkClick r:id="rId4"/>
              </a:rPr>
              <a:t>Debra.cecd@nspcc.org.uk</a:t>
            </a:r>
          </a:p>
          <a:p>
            <a:pPr marL="1797050" indent="0">
              <a:buFont typeface="Arial" charset="0"/>
              <a:buNone/>
              <a:defRPr/>
            </a:pPr>
            <a:r>
              <a:rPr lang="en-GB" altLang="en-US" sz="2800" b="1" dirty="0" smtClean="0">
                <a:solidFill>
                  <a:srgbClr val="652786"/>
                </a:solidFill>
                <a:hlinkClick r:id="rId4"/>
              </a:rPr>
              <a:t>BetterStart.cecd@nspcc.org.uk</a:t>
            </a:r>
            <a:endParaRPr lang="en-GB" altLang="en-US" sz="2800" b="1" dirty="0" smtClean="0">
              <a:solidFill>
                <a:srgbClr val="652786"/>
              </a:solidFill>
            </a:endParaRPr>
          </a:p>
          <a:p>
            <a:pPr marL="0" indent="0" algn="ctr">
              <a:buFont typeface="Arial" charset="0"/>
              <a:buNone/>
              <a:defRPr/>
            </a:pPr>
            <a:endParaRPr lang="en-GB" altLang="en-US" sz="1800" dirty="0" smtClean="0">
              <a:solidFill>
                <a:srgbClr val="0070C0"/>
              </a:solidFill>
            </a:endParaRPr>
          </a:p>
          <a:p>
            <a:pPr marL="0" indent="0">
              <a:buFont typeface="Arial" charset="0"/>
              <a:buNone/>
              <a:defRPr/>
            </a:pPr>
            <a:endParaRPr lang="en-GB" altLang="en-US" sz="800" dirty="0" smtClean="0">
              <a:solidFill>
                <a:srgbClr val="0070C0"/>
              </a:solidFill>
            </a:endParaRPr>
          </a:p>
          <a:p>
            <a:pPr marL="0" indent="0">
              <a:buFont typeface="Arial" charset="0"/>
              <a:buNone/>
              <a:defRPr/>
            </a:pPr>
            <a:endParaRPr lang="en-GB" altLang="en-US" sz="800" dirty="0">
              <a:solidFill>
                <a:srgbClr val="0070C0"/>
              </a:solidFill>
            </a:endParaRPr>
          </a:p>
          <a:p>
            <a:pPr marL="0" indent="0">
              <a:buFont typeface="Arial" charset="0"/>
              <a:buNone/>
              <a:defRPr/>
            </a:pPr>
            <a:endParaRPr lang="en-GB" altLang="en-US" sz="800" dirty="0" smtClean="0">
              <a:solidFill>
                <a:srgbClr val="0070C0"/>
              </a:solidFill>
            </a:endParaRPr>
          </a:p>
          <a:p>
            <a:pPr marL="0" indent="0">
              <a:buFont typeface="Arial" charset="0"/>
              <a:buNone/>
              <a:defRPr/>
            </a:pPr>
            <a:endParaRPr lang="en-GB" altLang="en-US" sz="800" dirty="0">
              <a:solidFill>
                <a:srgbClr val="0070C0"/>
              </a:solidFill>
            </a:endParaRPr>
          </a:p>
          <a:p>
            <a:pPr marL="0" indent="0">
              <a:buFont typeface="Arial" charset="0"/>
              <a:buNone/>
              <a:defRPr/>
            </a:pPr>
            <a:endParaRPr lang="en-GB" altLang="en-US" sz="800" dirty="0" smtClean="0">
              <a:solidFill>
                <a:srgbClr val="0070C0"/>
              </a:solidFill>
            </a:endParaRPr>
          </a:p>
          <a:p>
            <a:pPr marL="0" indent="0">
              <a:buFont typeface="Arial" charset="0"/>
              <a:buNone/>
              <a:defRPr/>
            </a:pPr>
            <a:endParaRPr lang="en-GB" altLang="en-US" sz="800" dirty="0">
              <a:solidFill>
                <a:srgbClr val="0070C0"/>
              </a:solidFill>
            </a:endParaRPr>
          </a:p>
          <a:p>
            <a:pPr marL="0" indent="0">
              <a:buFont typeface="Arial" charset="0"/>
              <a:buNone/>
              <a:defRPr/>
            </a:pPr>
            <a:endParaRPr lang="en-GB" altLang="en-US" sz="800" dirty="0" smtClean="0">
              <a:solidFill>
                <a:srgbClr val="0070C0"/>
              </a:solidFill>
            </a:endParaRPr>
          </a:p>
        </p:txBody>
      </p:sp>
      <p:pic>
        <p:nvPicPr>
          <p:cNvPr id="614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5516563"/>
            <a:ext cx="65024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40386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8713" y="1620838"/>
            <a:ext cx="11334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37224" y="4036277"/>
            <a:ext cx="2870173" cy="830997"/>
          </a:xfrm>
          <a:prstGeom prst="rect">
            <a:avLst/>
          </a:prstGeom>
        </p:spPr>
        <p:txBody>
          <a:bodyPr wrap="square">
            <a:spAutoFit/>
          </a:bodyPr>
          <a:lstStyle/>
          <a:p>
            <a:pPr lvl="0">
              <a:spcBef>
                <a:spcPct val="20000"/>
              </a:spcBef>
            </a:pPr>
            <a:r>
              <a:rPr lang="en-GB" sz="2400" b="1" i="1" dirty="0" smtClean="0">
                <a:solidFill>
                  <a:srgbClr val="002060"/>
                </a:solidFill>
              </a:rPr>
              <a:t>@</a:t>
            </a:r>
            <a:r>
              <a:rPr lang="en-GB" sz="2400" b="1" i="1" dirty="0" err="1" smtClean="0">
                <a:solidFill>
                  <a:srgbClr val="002060"/>
                </a:solidFill>
              </a:rPr>
              <a:t>debra_CECD</a:t>
            </a:r>
            <a:r>
              <a:rPr lang="en-GB" sz="2400" b="1" i="1" dirty="0" smtClean="0">
                <a:solidFill>
                  <a:srgbClr val="002060"/>
                </a:solidFill>
              </a:rPr>
              <a:t> </a:t>
            </a:r>
            <a:br>
              <a:rPr lang="en-GB" sz="2400" b="1" i="1" dirty="0" smtClean="0">
                <a:solidFill>
                  <a:srgbClr val="002060"/>
                </a:solidFill>
              </a:rPr>
            </a:br>
            <a:r>
              <a:rPr lang="en-GB" sz="2400" b="1" i="1" dirty="0" smtClean="0">
                <a:solidFill>
                  <a:srgbClr val="002060"/>
                </a:solidFill>
              </a:rPr>
              <a:t>@</a:t>
            </a:r>
            <a:r>
              <a:rPr lang="en-GB" sz="2400" b="1" i="1" dirty="0">
                <a:solidFill>
                  <a:srgbClr val="002060"/>
                </a:solidFill>
              </a:rPr>
              <a:t>CECDBlackpool </a:t>
            </a:r>
          </a:p>
        </p:txBody>
      </p:sp>
    </p:spTree>
    <p:extLst>
      <p:ext uri="{BB962C8B-B14F-4D97-AF65-F5344CB8AC3E}">
        <p14:creationId xmlns:p14="http://schemas.microsoft.com/office/powerpoint/2010/main" val="4235056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GazetteCopyright1"/>
          <p:cNvPicPr>
            <a:picLocks noChangeAspect="1" noChangeArrowheads="1"/>
          </p:cNvPicPr>
          <p:nvPr/>
        </p:nvPicPr>
        <p:blipFill rotWithShape="1">
          <a:blip r:embed="rId3">
            <a:extLst>
              <a:ext uri="{28A0092B-C50C-407E-A947-70E740481C1C}">
                <a14:useLocalDpi xmlns:a14="http://schemas.microsoft.com/office/drawing/2010/main" val="0"/>
              </a:ext>
            </a:extLst>
          </a:blip>
          <a:srcRect l="124" t="10667" r="62114" b="12151"/>
          <a:stretch/>
        </p:blipFill>
        <p:spPr bwMode="auto">
          <a:xfrm>
            <a:off x="7164290" y="3053410"/>
            <a:ext cx="1784943" cy="2751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31" y="6021289"/>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3637" y="6190149"/>
            <a:ext cx="302576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pic>
        <p:nvPicPr>
          <p:cNvPr id="8" name="Picture 2" descr="5325_09"/>
          <p:cNvPicPr>
            <a:picLocks noChangeAspect="1" noChangeArrowheads="1"/>
          </p:cNvPicPr>
          <p:nvPr/>
        </p:nvPicPr>
        <p:blipFill>
          <a:blip r:embed="rId5" cstate="print">
            <a:extLst>
              <a:ext uri="{28A0092B-C50C-407E-A947-70E740481C1C}">
                <a14:useLocalDpi xmlns:a14="http://schemas.microsoft.com/office/drawing/2010/main" val="0"/>
              </a:ext>
            </a:extLst>
          </a:blip>
          <a:srcRect l="19395" t="20006" r="17502"/>
          <a:stretch>
            <a:fillRect/>
          </a:stretch>
        </p:blipFill>
        <p:spPr bwMode="auto">
          <a:xfrm>
            <a:off x="4396978" y="3053409"/>
            <a:ext cx="2695302" cy="2776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M:\Communications\Photography\Photos by Event + Category\Blackpool Tower\Blackpool Tower Shoreline.jpg"/>
          <p:cNvPicPr>
            <a:picLocks noChangeAspect="1" noChangeArrowheads="1"/>
          </p:cNvPicPr>
          <p:nvPr/>
        </p:nvPicPr>
        <p:blipFill rotWithShape="1">
          <a:blip r:embed="rId6">
            <a:extLst>
              <a:ext uri="{28A0092B-C50C-407E-A947-70E740481C1C}">
                <a14:useLocalDpi xmlns:a14="http://schemas.microsoft.com/office/drawing/2010/main" val="0"/>
              </a:ext>
            </a:extLst>
          </a:blip>
          <a:srcRect l="1600" t="14416" b="2589"/>
          <a:stretch/>
        </p:blipFill>
        <p:spPr bwMode="auto">
          <a:xfrm>
            <a:off x="4396830" y="123112"/>
            <a:ext cx="4567658" cy="2889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Communications\Photography\Photos by Event + Category\Blackpool Tower\Blackpool Towe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49"/>
          <a:stretch/>
        </p:blipFill>
        <p:spPr bwMode="auto">
          <a:xfrm>
            <a:off x="179512" y="116633"/>
            <a:ext cx="4141106" cy="5712817"/>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p:cNvSpPr>
            <a:spLocks/>
          </p:cNvSpPr>
          <p:nvPr/>
        </p:nvSpPr>
        <p:spPr bwMode="auto">
          <a:xfrm>
            <a:off x="5828" y="6491577"/>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spTree>
    <p:extLst>
      <p:ext uri="{BB962C8B-B14F-4D97-AF65-F5344CB8AC3E}">
        <p14:creationId xmlns:p14="http://schemas.microsoft.com/office/powerpoint/2010/main" val="29498901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985374"/>
            <a:ext cx="850305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260648"/>
            <a:ext cx="5112568" cy="954107"/>
          </a:xfrm>
          <a:prstGeom prst="rect">
            <a:avLst/>
          </a:prstGeom>
        </p:spPr>
        <p:txBody>
          <a:bodyPr wrap="square">
            <a:spAutoFit/>
          </a:bodyPr>
          <a:lstStyle/>
          <a:p>
            <a:pPr algn="ctr"/>
            <a:r>
              <a:rPr lang="en-GB" sz="2800" b="1" i="1" dirty="0">
                <a:solidFill>
                  <a:schemeClr val="accent6"/>
                </a:solidFill>
              </a:rPr>
              <a:t>What is it like raising a family in Blackpool? </a:t>
            </a:r>
            <a:endParaRPr lang="en-GB" sz="2800" b="1" dirty="0">
              <a:solidFill>
                <a:schemeClr val="accent6"/>
              </a:solidFill>
            </a:endParaRPr>
          </a:p>
        </p:txBody>
      </p:sp>
    </p:spTree>
    <p:extLst>
      <p:ext uri="{BB962C8B-B14F-4D97-AF65-F5344CB8AC3E}">
        <p14:creationId xmlns:p14="http://schemas.microsoft.com/office/powerpoint/2010/main" val="41532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 y="980728"/>
            <a:ext cx="8229600" cy="177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35" y="3068960"/>
            <a:ext cx="8136904" cy="339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535" y="404664"/>
            <a:ext cx="5367751" cy="461665"/>
          </a:xfrm>
          <a:prstGeom prst="rect">
            <a:avLst/>
          </a:prstGeom>
        </p:spPr>
        <p:txBody>
          <a:bodyPr wrap="none">
            <a:spAutoFit/>
          </a:bodyPr>
          <a:lstStyle/>
          <a:p>
            <a:r>
              <a:rPr lang="en-GB" sz="2400" b="1" i="1" dirty="0">
                <a:solidFill>
                  <a:schemeClr val="accent6"/>
                </a:solidFill>
              </a:rPr>
              <a:t>What we know about pregnant women! </a:t>
            </a:r>
            <a:endParaRPr lang="en-GB" sz="2400" dirty="0">
              <a:solidFill>
                <a:schemeClr val="accent6"/>
              </a:solidFill>
            </a:endParaRPr>
          </a:p>
        </p:txBody>
      </p:sp>
      <p:sp>
        <p:nvSpPr>
          <p:cNvPr id="7" name="Rectangle 6"/>
          <p:cNvSpPr/>
          <p:nvPr/>
        </p:nvSpPr>
        <p:spPr>
          <a:xfrm>
            <a:off x="539552" y="2889248"/>
            <a:ext cx="4589205" cy="461665"/>
          </a:xfrm>
          <a:prstGeom prst="rect">
            <a:avLst/>
          </a:prstGeom>
        </p:spPr>
        <p:txBody>
          <a:bodyPr wrap="none">
            <a:spAutoFit/>
          </a:bodyPr>
          <a:lstStyle/>
          <a:p>
            <a:r>
              <a:rPr lang="en-GB" sz="2400" b="1" i="1" dirty="0">
                <a:solidFill>
                  <a:schemeClr val="accent6"/>
                </a:solidFill>
              </a:rPr>
              <a:t>What about Children’s Outcomes? </a:t>
            </a:r>
            <a:endParaRPr lang="en-GB" sz="2400" dirty="0">
              <a:solidFill>
                <a:schemeClr val="accent6"/>
              </a:solidFill>
            </a:endParaRPr>
          </a:p>
        </p:txBody>
      </p:sp>
    </p:spTree>
    <p:extLst>
      <p:ext uri="{BB962C8B-B14F-4D97-AF65-F5344CB8AC3E}">
        <p14:creationId xmlns:p14="http://schemas.microsoft.com/office/powerpoint/2010/main" val="225105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9" y="6021287"/>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24128" y="6194358"/>
            <a:ext cx="30257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pic>
        <p:nvPicPr>
          <p:cNvPr id="1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0387"/>
          <a:stretch/>
        </p:blipFill>
        <p:spPr bwMode="auto">
          <a:xfrm>
            <a:off x="168127" y="908721"/>
            <a:ext cx="853879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a:spLocks noGrp="1"/>
          </p:cNvSpPr>
          <p:nvPr>
            <p:ph type="title"/>
          </p:nvPr>
        </p:nvSpPr>
        <p:spPr>
          <a:xfrm>
            <a:off x="518864" y="116632"/>
            <a:ext cx="8229600" cy="1143000"/>
          </a:xfrm>
        </p:spPr>
        <p:txBody>
          <a:bodyPr>
            <a:normAutofit/>
          </a:bodyPr>
          <a:lstStyle/>
          <a:p>
            <a:r>
              <a:rPr lang="en-GB" b="1" dirty="0" smtClean="0">
                <a:solidFill>
                  <a:schemeClr val="accent6"/>
                </a:solidFill>
              </a:rPr>
              <a:t>A Better Start</a:t>
            </a:r>
            <a:endParaRPr lang="en-GB" dirty="0">
              <a:solidFill>
                <a:schemeClr val="accent6"/>
              </a:solidFill>
            </a:endParaRPr>
          </a:p>
        </p:txBody>
      </p:sp>
      <p:sp>
        <p:nvSpPr>
          <p:cNvPr id="6" name="Rectangle 5"/>
          <p:cNvSpPr/>
          <p:nvPr/>
        </p:nvSpPr>
        <p:spPr>
          <a:xfrm>
            <a:off x="1086475" y="4437112"/>
            <a:ext cx="7128966" cy="1584176"/>
          </a:xfrm>
          <a:prstGeom prst="rect">
            <a:avLst/>
          </a:prstGeom>
          <a:solidFill>
            <a:srgbClr val="F38A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n>
                  <a:solidFill>
                    <a:srgbClr val="F38A00"/>
                  </a:solidFill>
                </a:ln>
              </a:rPr>
              <a:t>   </a:t>
            </a:r>
          </a:p>
        </p:txBody>
      </p:sp>
      <p:sp>
        <p:nvSpPr>
          <p:cNvPr id="8" name="TextBox 7"/>
          <p:cNvSpPr txBox="1">
            <a:spLocks noChangeArrowheads="1"/>
          </p:cNvSpPr>
          <p:nvPr/>
        </p:nvSpPr>
        <p:spPr bwMode="auto">
          <a:xfrm>
            <a:off x="2410291" y="4906978"/>
            <a:ext cx="4481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dirty="0" smtClean="0">
                <a:solidFill>
                  <a:schemeClr val="bg1"/>
                </a:solidFill>
              </a:rPr>
              <a:t>Breaking the cycle of intergenerational poor outcomes</a:t>
            </a:r>
            <a:endParaRPr lang="en-GB" altLang="en-US" sz="2000" dirty="0">
              <a:solidFill>
                <a:schemeClr val="bg1"/>
              </a:solidFill>
            </a:endParaRPr>
          </a:p>
        </p:txBody>
      </p:sp>
      <p:sp>
        <p:nvSpPr>
          <p:cNvPr id="9" name="Freeform 5"/>
          <p:cNvSpPr>
            <a:spLocks/>
          </p:cNvSpPr>
          <p:nvPr/>
        </p:nvSpPr>
        <p:spPr bwMode="auto">
          <a:xfrm>
            <a:off x="1" y="6491576"/>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spTree>
    <p:extLst>
      <p:ext uri="{BB962C8B-B14F-4D97-AF65-F5344CB8AC3E}">
        <p14:creationId xmlns:p14="http://schemas.microsoft.com/office/powerpoint/2010/main" val="3508531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51" t="10186" r="9175" b="9187"/>
          <a:stretch/>
        </p:blipFill>
        <p:spPr bwMode="auto">
          <a:xfrm>
            <a:off x="217808" y="122491"/>
            <a:ext cx="8640960" cy="5661248"/>
          </a:xfrm>
          <a:prstGeom prst="rect">
            <a:avLst/>
          </a:prstGeom>
          <a:noFill/>
          <a:ln>
            <a:noFill/>
          </a:ln>
        </p:spPr>
      </p:pic>
      <p:sp>
        <p:nvSpPr>
          <p:cNvPr id="13" name="TextBox 12"/>
          <p:cNvSpPr txBox="1"/>
          <p:nvPr/>
        </p:nvSpPr>
        <p:spPr>
          <a:xfrm>
            <a:off x="5700930" y="1242918"/>
            <a:ext cx="1490665" cy="646331"/>
          </a:xfrm>
          <a:prstGeom prst="rect">
            <a:avLst/>
          </a:prstGeom>
          <a:solidFill>
            <a:schemeClr val="bg1"/>
          </a:solidFill>
        </p:spPr>
        <p:txBody>
          <a:bodyPr wrap="square" rtlCol="0">
            <a:spAutoFit/>
          </a:bodyPr>
          <a:lstStyle/>
          <a:p>
            <a:pPr algn="ctr"/>
            <a:r>
              <a:rPr lang="en-GB" sz="3600" b="1" dirty="0" smtClean="0">
                <a:solidFill>
                  <a:srgbClr val="4FAF4E"/>
                </a:solidFill>
              </a:rPr>
              <a:t>NSPCC</a:t>
            </a:r>
            <a:endParaRPr lang="en-GB" sz="3600" b="1" dirty="0">
              <a:solidFill>
                <a:srgbClr val="4FAF4E"/>
              </a:solidFill>
            </a:endParaRPr>
          </a:p>
        </p:txBody>
      </p:sp>
      <p:sp>
        <p:nvSpPr>
          <p:cNvPr id="8" name="Oval 7"/>
          <p:cNvSpPr/>
          <p:nvPr/>
        </p:nvSpPr>
        <p:spPr>
          <a:xfrm>
            <a:off x="1380404" y="918012"/>
            <a:ext cx="1800200" cy="1296144"/>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596428" y="1107783"/>
            <a:ext cx="1368152" cy="923330"/>
          </a:xfrm>
          <a:prstGeom prst="rect">
            <a:avLst/>
          </a:prstGeom>
          <a:noFill/>
        </p:spPr>
        <p:txBody>
          <a:bodyPr wrap="square" rtlCol="0">
            <a:spAutoFit/>
          </a:bodyPr>
          <a:lstStyle/>
          <a:p>
            <a:pPr algn="ctr"/>
            <a:r>
              <a:rPr lang="en-GB" b="1" dirty="0" smtClean="0"/>
              <a:t>Blackpool Local Authority</a:t>
            </a:r>
            <a:endParaRPr lang="en-GB" b="1" dirty="0"/>
          </a:p>
        </p:txBody>
      </p:sp>
      <p:sp>
        <p:nvSpPr>
          <p:cNvPr id="26" name="Oval 25"/>
          <p:cNvSpPr/>
          <p:nvPr/>
        </p:nvSpPr>
        <p:spPr>
          <a:xfrm>
            <a:off x="5652120" y="956433"/>
            <a:ext cx="1800200" cy="1296144"/>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6173182" y="1419839"/>
            <a:ext cx="813043" cy="369332"/>
          </a:xfrm>
          <a:prstGeom prst="rect">
            <a:avLst/>
          </a:prstGeom>
        </p:spPr>
        <p:txBody>
          <a:bodyPr wrap="none">
            <a:spAutoFit/>
          </a:bodyPr>
          <a:lstStyle/>
          <a:p>
            <a:pPr algn="ctr"/>
            <a:r>
              <a:rPr lang="en-GB" b="1" dirty="0" smtClean="0"/>
              <a:t>NSPCC</a:t>
            </a:r>
            <a:endParaRPr lang="en-GB" b="1" dirty="0"/>
          </a:p>
        </p:txBody>
      </p:sp>
      <p:sp>
        <p:nvSpPr>
          <p:cNvPr id="29" name="Oval 28"/>
          <p:cNvSpPr/>
          <p:nvPr/>
        </p:nvSpPr>
        <p:spPr>
          <a:xfrm>
            <a:off x="436680" y="3275110"/>
            <a:ext cx="1800200" cy="1296144"/>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3851920" y="4107848"/>
            <a:ext cx="1800200" cy="1296144"/>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960972" y="3738516"/>
            <a:ext cx="751616" cy="369332"/>
          </a:xfrm>
          <a:prstGeom prst="rect">
            <a:avLst/>
          </a:prstGeom>
        </p:spPr>
        <p:txBody>
          <a:bodyPr wrap="none">
            <a:spAutoFit/>
          </a:bodyPr>
          <a:lstStyle/>
          <a:p>
            <a:pPr algn="ctr"/>
            <a:r>
              <a:rPr lang="en-GB" b="1" dirty="0" smtClean="0"/>
              <a:t>Police</a:t>
            </a:r>
            <a:endParaRPr lang="en-GB" b="1" dirty="0"/>
          </a:p>
        </p:txBody>
      </p:sp>
      <p:sp>
        <p:nvSpPr>
          <p:cNvPr id="25" name="Oval 24"/>
          <p:cNvSpPr/>
          <p:nvPr/>
        </p:nvSpPr>
        <p:spPr>
          <a:xfrm>
            <a:off x="3203848" y="2420888"/>
            <a:ext cx="2668880" cy="1440160"/>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130135" y="4294255"/>
            <a:ext cx="1243770" cy="923330"/>
          </a:xfrm>
          <a:prstGeom prst="rect">
            <a:avLst/>
          </a:prstGeom>
        </p:spPr>
        <p:txBody>
          <a:bodyPr wrap="square">
            <a:spAutoFit/>
          </a:bodyPr>
          <a:lstStyle/>
          <a:p>
            <a:pPr algn="ctr"/>
            <a:r>
              <a:rPr lang="en-GB" b="1" dirty="0" smtClean="0"/>
              <a:t>Blackpool Hospital Trust</a:t>
            </a:r>
            <a:endParaRPr lang="en-GB" b="1" dirty="0"/>
          </a:p>
        </p:txBody>
      </p:sp>
      <p:sp>
        <p:nvSpPr>
          <p:cNvPr id="27" name="Oval 26"/>
          <p:cNvSpPr/>
          <p:nvPr/>
        </p:nvSpPr>
        <p:spPr>
          <a:xfrm>
            <a:off x="6835246" y="3459776"/>
            <a:ext cx="1800200" cy="1296144"/>
          </a:xfrm>
          <a:prstGeom prst="ellipse">
            <a:avLst/>
          </a:prstGeom>
          <a:solidFill>
            <a:schemeClr val="bg1"/>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6835246" y="3646183"/>
            <a:ext cx="1854458" cy="923330"/>
          </a:xfrm>
          <a:prstGeom prst="rect">
            <a:avLst/>
          </a:prstGeom>
        </p:spPr>
        <p:txBody>
          <a:bodyPr wrap="square">
            <a:spAutoFit/>
          </a:bodyPr>
          <a:lstStyle/>
          <a:p>
            <a:pPr algn="ctr"/>
            <a:r>
              <a:rPr lang="en-GB" b="1" dirty="0" smtClean="0"/>
              <a:t>Clinical Commissioning Group</a:t>
            </a:r>
            <a:endParaRPr lang="en-GB" b="1" dirty="0"/>
          </a:p>
        </p:txBody>
      </p:sp>
      <p:sp>
        <p:nvSpPr>
          <p:cNvPr id="17" name="TextBox 16"/>
          <p:cNvSpPr txBox="1"/>
          <p:nvPr/>
        </p:nvSpPr>
        <p:spPr>
          <a:xfrm>
            <a:off x="3400562" y="2602359"/>
            <a:ext cx="2278343" cy="1077218"/>
          </a:xfrm>
          <a:prstGeom prst="rect">
            <a:avLst/>
          </a:prstGeom>
          <a:noFill/>
        </p:spPr>
        <p:txBody>
          <a:bodyPr wrap="square" rtlCol="0">
            <a:spAutoFit/>
          </a:bodyPr>
          <a:lstStyle/>
          <a:p>
            <a:pPr algn="ctr"/>
            <a:r>
              <a:rPr lang="en-GB" sz="3200" b="1" dirty="0" smtClean="0"/>
              <a:t>Parents and Community</a:t>
            </a:r>
            <a:endParaRPr lang="en-GB" sz="3200" b="1" dirty="0"/>
          </a:p>
        </p:txBody>
      </p:sp>
      <p:sp>
        <p:nvSpPr>
          <p:cNvPr id="19" name="Freeform 5"/>
          <p:cNvSpPr>
            <a:spLocks/>
          </p:cNvSpPr>
          <p:nvPr/>
        </p:nvSpPr>
        <p:spPr bwMode="auto">
          <a:xfrm>
            <a:off x="1" y="6293815"/>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8" y="5648020"/>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872728" y="6025081"/>
            <a:ext cx="30257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spTree>
    <p:extLst>
      <p:ext uri="{BB962C8B-B14F-4D97-AF65-F5344CB8AC3E}">
        <p14:creationId xmlns:p14="http://schemas.microsoft.com/office/powerpoint/2010/main" val="3108610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412776"/>
            <a:ext cx="7848872" cy="4226024"/>
          </a:xfrm>
        </p:spPr>
        <p:txBody>
          <a:bodyPr/>
          <a:lstStyle/>
          <a:p>
            <a:endParaRPr lang="en-GB" dirty="0"/>
          </a:p>
        </p:txBody>
      </p:sp>
      <p:sp>
        <p:nvSpPr>
          <p:cNvPr id="4" name="Title 1"/>
          <p:cNvSpPr>
            <a:spLocks noGrp="1"/>
          </p:cNvSpPr>
          <p:nvPr>
            <p:ph type="ctrTitle"/>
          </p:nvPr>
        </p:nvSpPr>
        <p:spPr>
          <a:xfrm>
            <a:off x="539552" y="188641"/>
            <a:ext cx="7772400" cy="1008112"/>
          </a:xfrm>
        </p:spPr>
        <p:txBody>
          <a:bodyPr>
            <a:normAutofit/>
          </a:bodyPr>
          <a:lstStyle/>
          <a:p>
            <a:r>
              <a:rPr lang="en-GB" b="1" dirty="0">
                <a:solidFill>
                  <a:schemeClr val="accent6"/>
                </a:solidFill>
              </a:rPr>
              <a:t>A </a:t>
            </a:r>
            <a:r>
              <a:rPr lang="en-GB" b="1" dirty="0" smtClean="0">
                <a:solidFill>
                  <a:schemeClr val="accent6"/>
                </a:solidFill>
              </a:rPr>
              <a:t>Developmental </a:t>
            </a:r>
            <a:r>
              <a:rPr lang="en-GB" b="1" dirty="0">
                <a:solidFill>
                  <a:schemeClr val="accent6"/>
                </a:solidFill>
              </a:rPr>
              <a:t>A</a:t>
            </a:r>
            <a:r>
              <a:rPr lang="en-GB" b="1" dirty="0" smtClean="0">
                <a:solidFill>
                  <a:schemeClr val="accent6"/>
                </a:solidFill>
              </a:rPr>
              <a:t>pproach</a:t>
            </a:r>
            <a:endParaRPr lang="en-GB" b="1" dirty="0">
              <a:solidFill>
                <a:schemeClr val="accent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22685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177" y="1563431"/>
            <a:ext cx="1981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377" y="1556791"/>
            <a:ext cx="21764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242426"/>
            <a:ext cx="55403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322" y="2242424"/>
            <a:ext cx="55403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242425"/>
            <a:ext cx="55403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8" y="2849563"/>
            <a:ext cx="48101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5277" y="4419600"/>
            <a:ext cx="48101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5"/>
          <p:cNvSpPr>
            <a:spLocks/>
          </p:cNvSpPr>
          <p:nvPr/>
        </p:nvSpPr>
        <p:spPr bwMode="auto">
          <a:xfrm>
            <a:off x="0" y="6480424"/>
            <a:ext cx="9143999" cy="411973"/>
          </a:xfrm>
          <a:custGeom>
            <a:avLst/>
            <a:gdLst>
              <a:gd name="T0" fmla="*/ 0 w 21600"/>
              <a:gd name="T1" fmla="*/ 2147483647 h 21166"/>
              <a:gd name="T2" fmla="*/ 2147483647 w 21600"/>
              <a:gd name="T3" fmla="*/ 2147483647 h 21166"/>
              <a:gd name="T4" fmla="*/ 2147483647 w 21600"/>
              <a:gd name="T5" fmla="*/ 2147483647 h 21166"/>
              <a:gd name="T6" fmla="*/ 0 w 21600"/>
              <a:gd name="T7" fmla="*/ 2147483647 h 21166"/>
              <a:gd name="T8" fmla="*/ 0 w 21600"/>
              <a:gd name="T9" fmla="*/ 2147483647 h 2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66">
                <a:moveTo>
                  <a:pt x="0" y="19805"/>
                </a:moveTo>
                <a:cubicBezTo>
                  <a:pt x="0" y="19805"/>
                  <a:pt x="4152" y="-434"/>
                  <a:pt x="10586" y="7"/>
                </a:cubicBezTo>
                <a:cubicBezTo>
                  <a:pt x="17020" y="447"/>
                  <a:pt x="21600" y="21166"/>
                  <a:pt x="21600" y="21166"/>
                </a:cubicBezTo>
                <a:lnTo>
                  <a:pt x="0" y="19805"/>
                </a:lnTo>
                <a:close/>
                <a:moveTo>
                  <a:pt x="0" y="19805"/>
                </a:moveTo>
              </a:path>
            </a:pathLst>
          </a:custGeom>
          <a:solidFill>
            <a:schemeClr val="accent6">
              <a:lumMod val="75000"/>
            </a:schemeClr>
          </a:solidFill>
          <a:ln>
            <a:noFill/>
          </a:ln>
        </p:spPr>
        <p:txBody>
          <a:bodyPr lIns="0" tIns="0" rIns="0" bIns="0"/>
          <a:lstStyle/>
          <a:p>
            <a:endParaRPr lang="en-GB"/>
          </a:p>
        </p:txBody>
      </p:sp>
      <p:pic>
        <p:nvPicPr>
          <p:cNvPr id="1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29" y="5800011"/>
            <a:ext cx="1755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692332" y="6137732"/>
            <a:ext cx="30257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38A00"/>
                </a:solidFill>
                <a:effectLst/>
                <a:uLnTx/>
                <a:uFillTx/>
                <a:latin typeface="+mn-lt"/>
              </a:rPr>
              <a:t>www.blackpoolbetterstart.org.uk</a:t>
            </a:r>
            <a:endParaRPr kumimoji="0" lang="en-GB" sz="1600" b="1" i="0" u="none" strike="noStrike" kern="1200" cap="none" spc="0" normalizeH="0" baseline="0" noProof="0" dirty="0">
              <a:ln>
                <a:noFill/>
              </a:ln>
              <a:solidFill>
                <a:srgbClr val="F38A00"/>
              </a:solidFill>
              <a:effectLst/>
              <a:uLnTx/>
              <a:uFillTx/>
              <a:latin typeface="+mn-lt"/>
            </a:endParaRPr>
          </a:p>
        </p:txBody>
      </p:sp>
    </p:spTree>
    <p:extLst>
      <p:ext uri="{BB962C8B-B14F-4D97-AF65-F5344CB8AC3E}">
        <p14:creationId xmlns:p14="http://schemas.microsoft.com/office/powerpoint/2010/main" val="1059081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7134" r="5413"/>
          <a:stretch/>
        </p:blipFill>
        <p:spPr>
          <a:xfrm>
            <a:off x="-2293" y="-99391"/>
            <a:ext cx="9144000" cy="6957391"/>
          </a:xfrm>
          <a:prstGeom prst="rect">
            <a:avLst/>
          </a:prstGeom>
        </p:spPr>
      </p:pic>
      <p:sp>
        <p:nvSpPr>
          <p:cNvPr id="3076" name="Rectangle 4"/>
          <p:cNvSpPr>
            <a:spLocks noChangeArrowheads="1"/>
          </p:cNvSpPr>
          <p:nvPr/>
        </p:nvSpPr>
        <p:spPr bwMode="auto">
          <a:xfrm>
            <a:off x="-501650" y="3300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8" name="Rounded Rectangle 13"/>
          <p:cNvSpPr>
            <a:spLocks noChangeArrowheads="1"/>
          </p:cNvSpPr>
          <p:nvPr/>
        </p:nvSpPr>
        <p:spPr bwMode="auto">
          <a:xfrm>
            <a:off x="4038600" y="5589240"/>
            <a:ext cx="4752528" cy="936104"/>
          </a:xfrm>
          <a:prstGeom prst="roundRect">
            <a:avLst>
              <a:gd name="adj" fmla="val 16667"/>
            </a:avLst>
          </a:prstGeom>
          <a:solidFill>
            <a:srgbClr val="00206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lnSpc>
                <a:spcPct val="90000"/>
              </a:lnSpc>
              <a:defRPr/>
            </a:pPr>
            <a:r>
              <a:rPr lang="en-GB" sz="2800" dirty="0" smtClean="0">
                <a:solidFill>
                  <a:schemeClr val="bg1"/>
                </a:solidFill>
                <a:latin typeface="Calibri" pitchFamily="34" charset="0"/>
                <a:cs typeface="Calibri" pitchFamily="34" charset="0"/>
              </a:rPr>
              <a:t>A </a:t>
            </a:r>
            <a:r>
              <a:rPr lang="en-GB" sz="2800" dirty="0">
                <a:solidFill>
                  <a:schemeClr val="bg1"/>
                </a:solidFill>
                <a:latin typeface="Calibri" pitchFamily="34" charset="0"/>
                <a:cs typeface="Calibri" pitchFamily="34" charset="0"/>
              </a:rPr>
              <a:t>B</a:t>
            </a:r>
            <a:r>
              <a:rPr lang="en-GB" sz="2800" dirty="0" smtClean="0">
                <a:solidFill>
                  <a:schemeClr val="bg1"/>
                </a:solidFill>
                <a:latin typeface="Calibri" pitchFamily="34" charset="0"/>
                <a:cs typeface="Calibri" pitchFamily="34" charset="0"/>
              </a:rPr>
              <a:t>etter </a:t>
            </a:r>
            <a:r>
              <a:rPr lang="en-GB" sz="2800" dirty="0">
                <a:solidFill>
                  <a:schemeClr val="bg1"/>
                </a:solidFill>
                <a:latin typeface="Calibri" pitchFamily="34" charset="0"/>
                <a:cs typeface="Calibri" pitchFamily="34" charset="0"/>
              </a:rPr>
              <a:t>Start</a:t>
            </a:r>
          </a:p>
          <a:p>
            <a:pPr algn="ctr">
              <a:lnSpc>
                <a:spcPct val="90000"/>
              </a:lnSpc>
              <a:defRPr/>
            </a:pPr>
            <a:r>
              <a:rPr lang="en-GB" dirty="0">
                <a:solidFill>
                  <a:schemeClr val="bg1"/>
                </a:solidFill>
                <a:latin typeface="Calibri" pitchFamily="34" charset="0"/>
                <a:cs typeface="Calibri" pitchFamily="34" charset="0"/>
              </a:rPr>
              <a:t>A Better Future </a:t>
            </a:r>
            <a:r>
              <a:rPr lang="en-GB" dirty="0" smtClean="0">
                <a:solidFill>
                  <a:schemeClr val="bg1"/>
                </a:solidFill>
                <a:latin typeface="Calibri" pitchFamily="34" charset="0"/>
                <a:cs typeface="Calibri" pitchFamily="34" charset="0"/>
              </a:rPr>
              <a:t>for the </a:t>
            </a:r>
            <a:r>
              <a:rPr lang="en-GB" dirty="0">
                <a:solidFill>
                  <a:schemeClr val="bg1"/>
                </a:solidFill>
                <a:latin typeface="Calibri" pitchFamily="34" charset="0"/>
                <a:cs typeface="Calibri" pitchFamily="34" charset="0"/>
              </a:rPr>
              <a:t>Children of Blackpool</a:t>
            </a:r>
            <a:endParaRPr kumimoji="0" lang="en-US" sz="1400" b="0"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p:txBody>
      </p:sp>
      <p:sp>
        <p:nvSpPr>
          <p:cNvPr id="2" name="Rectangle 1"/>
          <p:cNvSpPr/>
          <p:nvPr/>
        </p:nvSpPr>
        <p:spPr>
          <a:xfrm>
            <a:off x="755576" y="2413338"/>
            <a:ext cx="7704856" cy="1605568"/>
          </a:xfrm>
          <a:prstGeom prst="rect">
            <a:avLst/>
          </a:prstGeom>
        </p:spPr>
        <p:txBody>
          <a:bodyPr wrap="square">
            <a:spAutoFit/>
          </a:bodyPr>
          <a:lstStyle/>
          <a:p>
            <a:pPr lvl="0">
              <a:spcAft>
                <a:spcPts val="1000"/>
              </a:spcAft>
            </a:pPr>
            <a:r>
              <a:rPr lang="en-GB" i="1" dirty="0" smtClean="0">
                <a:solidFill>
                  <a:schemeClr val="bg1"/>
                </a:solidFill>
                <a:latin typeface="Calibri" panose="020F0502020204030204" pitchFamily="34" charset="0"/>
                <a:cs typeface="Calibri" panose="020F0502020204030204" pitchFamily="34" charset="0"/>
              </a:rPr>
              <a:t>‘’Our pledge is……</a:t>
            </a:r>
          </a:p>
          <a:p>
            <a:pPr lvl="0">
              <a:spcAft>
                <a:spcPts val="1000"/>
              </a:spcAft>
            </a:pPr>
            <a:r>
              <a:rPr lang="en-GB" i="1" dirty="0" smtClean="0">
                <a:solidFill>
                  <a:schemeClr val="bg1"/>
                </a:solidFill>
                <a:latin typeface="Calibri" panose="020F0502020204030204" pitchFamily="34" charset="0"/>
                <a:cs typeface="Calibri" panose="020F0502020204030204" pitchFamily="34" charset="0"/>
              </a:rPr>
              <a:t>…</a:t>
            </a:r>
            <a:r>
              <a:rPr lang="en-GB" i="1" dirty="0">
                <a:solidFill>
                  <a:schemeClr val="bg1"/>
                </a:solidFill>
                <a:latin typeface="Calibri" panose="020F0502020204030204" pitchFamily="34" charset="0"/>
                <a:cs typeface="Calibri" panose="020F0502020204030204" pitchFamily="34" charset="0"/>
              </a:rPr>
              <a:t>is to make a </a:t>
            </a:r>
            <a:r>
              <a:rPr lang="en-GB" b="1" i="1" dirty="0">
                <a:solidFill>
                  <a:schemeClr val="bg1"/>
                </a:solidFill>
                <a:latin typeface="Calibri" panose="020F0502020204030204" pitchFamily="34" charset="0"/>
                <a:cs typeface="Calibri" panose="020F0502020204030204" pitchFamily="34" charset="0"/>
              </a:rPr>
              <a:t>generational shift</a:t>
            </a:r>
            <a:r>
              <a:rPr lang="en-GB" i="1" dirty="0">
                <a:solidFill>
                  <a:schemeClr val="bg1"/>
                </a:solidFill>
                <a:latin typeface="Calibri" panose="020F0502020204030204" pitchFamily="34" charset="0"/>
                <a:cs typeface="Calibri" panose="020F0502020204030204" pitchFamily="34" charset="0"/>
              </a:rPr>
              <a:t>, ensuring today’s babies enjoy the early care and nurture they need for healthy development and to be ready for school.  And that in turn, as they grow up and become parents themselves, they will </a:t>
            </a:r>
            <a:r>
              <a:rPr lang="en-GB" b="1" i="1" dirty="0">
                <a:solidFill>
                  <a:schemeClr val="bg1"/>
                </a:solidFill>
                <a:latin typeface="Calibri" panose="020F0502020204030204" pitchFamily="34" charset="0"/>
                <a:cs typeface="Calibri" panose="020F0502020204030204" pitchFamily="34" charset="0"/>
              </a:rPr>
              <a:t>pass on the Better Start legacy </a:t>
            </a:r>
            <a:r>
              <a:rPr lang="en-GB" i="1" dirty="0">
                <a:solidFill>
                  <a:schemeClr val="bg1"/>
                </a:solidFill>
                <a:latin typeface="Calibri" panose="020F0502020204030204" pitchFamily="34" charset="0"/>
                <a:cs typeface="Calibri" panose="020F0502020204030204" pitchFamily="34" charset="0"/>
              </a:rPr>
              <a:t>to the </a:t>
            </a:r>
            <a:r>
              <a:rPr lang="en-GB" i="1" dirty="0" smtClean="0">
                <a:solidFill>
                  <a:schemeClr val="bg1"/>
                </a:solidFill>
                <a:latin typeface="Calibri" panose="020F0502020204030204" pitchFamily="34" charset="0"/>
                <a:cs typeface="Calibri" panose="020F0502020204030204" pitchFamily="34" charset="0"/>
              </a:rPr>
              <a:t>next </a:t>
            </a:r>
            <a:r>
              <a:rPr lang="en-GB" i="1" dirty="0">
                <a:solidFill>
                  <a:schemeClr val="bg1"/>
                </a:solidFill>
                <a:latin typeface="Calibri" panose="020F0502020204030204" pitchFamily="34" charset="0"/>
                <a:cs typeface="Calibri" panose="020F0502020204030204" pitchFamily="34" charset="0"/>
              </a:rPr>
              <a:t>generation”</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97227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0"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p>
        </p:txBody>
      </p:sp>
      <p:sp>
        <p:nvSpPr>
          <p:cNvPr id="8195" name="TextBox 23"/>
          <p:cNvSpPr txBox="1">
            <a:spLocks noChangeArrowheads="1"/>
          </p:cNvSpPr>
          <p:nvPr/>
        </p:nvSpPr>
        <p:spPr bwMode="auto">
          <a:xfrm>
            <a:off x="900113" y="273050"/>
            <a:ext cx="7488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4400" b="1" dirty="0">
                <a:solidFill>
                  <a:srgbClr val="652786"/>
                </a:solidFill>
                <a:latin typeface="Arial" charset="0"/>
              </a:rPr>
              <a:t>4 Cornerstones</a:t>
            </a:r>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3569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5673</TotalTime>
  <Words>541</Words>
  <Application>Microsoft Office PowerPoint</Application>
  <PresentationFormat>On-screen Show (4:3)</PresentationFormat>
  <Paragraphs>173</Paragraphs>
  <Slides>17</Slides>
  <Notes>16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Template PresentationGo</vt:lpstr>
      <vt:lpstr>1_Template PresentationGo</vt:lpstr>
      <vt:lpstr>++</vt:lpstr>
      <vt:lpstr>PowerPoint Presentation</vt:lpstr>
      <vt:lpstr>PowerPoint Presentation</vt:lpstr>
      <vt:lpstr>PowerPoint Presentation</vt:lpstr>
      <vt:lpstr>A Better Start</vt:lpstr>
      <vt:lpstr>PowerPoint Presentation</vt:lpstr>
      <vt:lpstr>A Developmental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NSPCC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#itmatters</dc:title>
  <dc:creator>Wolfenden, Lauren</dc:creator>
  <cp:lastModifiedBy>Davies, Debra</cp:lastModifiedBy>
  <cp:revision>825</cp:revision>
  <cp:lastPrinted>2018-11-21T18:00:58Z</cp:lastPrinted>
  <dcterms:created xsi:type="dcterms:W3CDTF">2018-10-29T12:14:34Z</dcterms:created>
  <dcterms:modified xsi:type="dcterms:W3CDTF">2019-09-04T09:39:00Z</dcterms:modified>
</cp:coreProperties>
</file>