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  <p:sldMasterId id="2147483664" r:id="rId4"/>
  </p:sldMasterIdLst>
  <p:notesMasterIdLst>
    <p:notesMasterId r:id="rId19"/>
  </p:notesMasterIdLst>
  <p:handoutMasterIdLst>
    <p:handoutMasterId r:id="rId20"/>
  </p:handoutMasterIdLst>
  <p:sldIdLst>
    <p:sldId id="285" r:id="rId5"/>
    <p:sldId id="289" r:id="rId6"/>
    <p:sldId id="353" r:id="rId7"/>
    <p:sldId id="291" r:id="rId8"/>
    <p:sldId id="286" r:id="rId9"/>
    <p:sldId id="311" r:id="rId10"/>
    <p:sldId id="351" r:id="rId11"/>
    <p:sldId id="334" r:id="rId12"/>
    <p:sldId id="329" r:id="rId13"/>
    <p:sldId id="317" r:id="rId14"/>
    <p:sldId id="335" r:id="rId15"/>
    <p:sldId id="350" r:id="rId16"/>
    <p:sldId id="321" r:id="rId17"/>
    <p:sldId id="316" r:id="rId18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D3006B"/>
    <a:srgbClr val="652786"/>
    <a:srgbClr val="4FAF4E"/>
    <a:srgbClr val="005FB0"/>
    <a:srgbClr val="4CAA4C"/>
    <a:srgbClr val="007ADE"/>
    <a:srgbClr val="6EBE6E"/>
    <a:srgbClr val="60B860"/>
    <a:srgbClr val="0049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63" autoAdjust="0"/>
    <p:restoredTop sz="79817" autoAdjust="0"/>
  </p:normalViewPr>
  <p:slideViewPr>
    <p:cSldViewPr>
      <p:cViewPr>
        <p:scale>
          <a:sx n="70" d="100"/>
          <a:sy n="70" d="100"/>
        </p:scale>
        <p:origin x="-990" y="-4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136" y="-10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9BD6C5-1B38-4654-9ADC-4F3819B4545D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DECD9C-060E-4D66-B6DE-0BBAB179B365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xfrm>
          <a:off x="2514471" y="1579138"/>
          <a:ext cx="1050912" cy="1050912"/>
        </a:xfrm>
        <a:prstGeom prst="ellipse">
          <a:avLst/>
        </a:prstGeom>
        <a:solidFill>
          <a:sysClr val="windowText" lastClr="000000">
            <a:lumMod val="50000"/>
            <a:lumOff val="50000"/>
          </a:sysClr>
        </a:solidFill>
        <a:ln w="76200" cap="flat" cmpd="sng" algn="ctr">
          <a:solidFill>
            <a:srgbClr val="F0EEEF">
              <a:lumMod val="75000"/>
            </a:srgbClr>
          </a:solidFill>
          <a:prstDash val="solid"/>
          <a:miter lim="800000"/>
        </a:ln>
        <a:effectLst/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</a:bodyPr>
        <a:lstStyle/>
        <a:p>
          <a:pPr marL="0" algn="ctr" defTabSz="914400" rtl="0" eaLnBrk="1" latinLnBrk="0" hangingPunct="1"/>
          <a:endParaRPr lang="en-US" sz="3200" b="1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B381DE4D-9164-40DD-A10C-BA5E3362E1FD}" type="parTrans" cxnId="{1D7E11E1-6A00-41FF-881E-7D620FD820F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1077520-9AF4-40D6-928D-C7498DE6F166}" type="sibTrans" cxnId="{1D7E11E1-6A00-41FF-881E-7D620FD820F8}">
      <dgm:prSet/>
      <dgm:spPr>
        <a:noFill/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E121B0A-2606-4BD7-8401-2D4DE2AC03E0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xfrm>
          <a:off x="2738788" y="228670"/>
          <a:ext cx="602278" cy="602278"/>
        </a:xfrm>
        <a:prstGeom prst="ellipse">
          <a:avLst/>
        </a:prstGeom>
        <a:solidFill>
          <a:srgbClr val="063951">
            <a:lumMod val="90000"/>
            <a:lumOff val="10000"/>
          </a:srgbClr>
        </a:solidFill>
        <a:ln w="57150" cap="flat" cmpd="sng" algn="ctr">
          <a:solidFill>
            <a:srgbClr val="063951"/>
          </a:solidFill>
          <a:prstDash val="solid"/>
          <a:miter lim="800000"/>
        </a:ln>
        <a:effectLst/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</a:bodyPr>
        <a:lstStyle/>
        <a:p>
          <a:pPr marL="0" algn="ctr" defTabSz="914400" rtl="0" eaLnBrk="1" latinLnBrk="0" hangingPunct="1"/>
          <a:endParaRPr lang="en-US" sz="32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6BC73C20-21A3-4192-A8C5-97516D0A265F}" type="parTrans" cxnId="{A3123B86-7994-4945-9DF0-D67D7438FEA0}">
      <dgm:prSet/>
      <dgm:spPr>
        <a:xfrm rot="16200000">
          <a:off x="2665832" y="1189486"/>
          <a:ext cx="748190" cy="31113"/>
        </a:xfrm>
        <a:custGeom>
          <a:avLst/>
          <a:gdLst/>
          <a:ahLst/>
          <a:cxnLst/>
          <a:rect l="0" t="0" r="0" b="0"/>
          <a:pathLst>
            <a:path>
              <a:moveTo>
                <a:pt x="0" y="15556"/>
              </a:moveTo>
              <a:lnTo>
                <a:pt x="748190" y="15556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8BE0F6EF-1A01-46F1-9FBE-9A6732450BA5}" type="sibTrans" cxnId="{A3123B86-7994-4945-9DF0-D67D7438FEA0}">
      <dgm:prSet/>
      <dgm:spPr>
        <a:noFill/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0C73CE91-13C9-47F9-B9E6-337A1879555C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xfrm>
          <a:off x="3970006" y="821593"/>
          <a:ext cx="602278" cy="602278"/>
        </a:xfrm>
        <a:prstGeom prst="ellipse">
          <a:avLst/>
        </a:prstGeom>
        <a:solidFill>
          <a:srgbClr val="00B09B"/>
        </a:solidFill>
        <a:ln w="57150" cap="flat" cmpd="sng" algn="ctr">
          <a:solidFill>
            <a:srgbClr val="00B09B">
              <a:lumMod val="75000"/>
            </a:srgbClr>
          </a:solidFill>
          <a:prstDash val="solid"/>
          <a:miter lim="800000"/>
        </a:ln>
        <a:effectLst/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</a:bodyPr>
        <a:lstStyle/>
        <a:p>
          <a:pPr marL="0" algn="ctr" defTabSz="914400" rtl="0" eaLnBrk="1" latinLnBrk="0" hangingPunct="1"/>
          <a:r>
            <a:rPr lang="en-US" sz="32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2</a:t>
          </a:r>
        </a:p>
      </dgm:t>
    </dgm:pt>
    <dgm:pt modelId="{7AACAB3A-1CA6-437E-A22C-2DED2E5BC709}" type="parTrans" cxnId="{AD4B77C2-BA63-422C-BAB0-53F3F3C3B178}">
      <dgm:prSet/>
      <dgm:spPr>
        <a:xfrm rot="19285714">
          <a:off x="3369130" y="1528177"/>
          <a:ext cx="748190" cy="31113"/>
        </a:xfrm>
        <a:custGeom>
          <a:avLst/>
          <a:gdLst/>
          <a:ahLst/>
          <a:cxnLst/>
          <a:rect l="0" t="0" r="0" b="0"/>
          <a:pathLst>
            <a:path>
              <a:moveTo>
                <a:pt x="0" y="15556"/>
              </a:moveTo>
              <a:lnTo>
                <a:pt x="748190" y="15556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BB0E9D27-2C62-4A23-BFE0-BAF5D1DE7A50}" type="sibTrans" cxnId="{AD4B77C2-BA63-422C-BAB0-53F3F3C3B178}">
      <dgm:prSet/>
      <dgm:spPr>
        <a:noFill/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FBF1BEC-34B5-49F0-BC8A-DA2CE09BC7BF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xfrm>
          <a:off x="4274091" y="2153878"/>
          <a:ext cx="602278" cy="602278"/>
        </a:xfrm>
        <a:prstGeom prst="ellipse">
          <a:avLst/>
        </a:prstGeom>
        <a:solidFill>
          <a:srgbClr val="F36F13"/>
        </a:solidFill>
        <a:ln w="57150" cap="flat" cmpd="sng" algn="ctr">
          <a:solidFill>
            <a:srgbClr val="F36F13">
              <a:lumMod val="75000"/>
            </a:srgbClr>
          </a:solidFill>
          <a:prstDash val="solid"/>
          <a:miter lim="800000"/>
        </a:ln>
        <a:effectLst/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</a:bodyPr>
        <a:lstStyle/>
        <a:p>
          <a:pPr marL="0" algn="ctr" defTabSz="914400" rtl="0" eaLnBrk="1" latinLnBrk="0" hangingPunct="1"/>
          <a:endParaRPr lang="en-US" sz="32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5F6BE6C4-38A4-403E-AD33-6B233D0BD313}" type="parTrans" cxnId="{9E7EBD9B-B765-4B87-88F4-95FA253DF799}">
      <dgm:prSet/>
      <dgm:spPr>
        <a:xfrm rot="771429">
          <a:off x="3542830" y="2289207"/>
          <a:ext cx="748190" cy="31113"/>
        </a:xfrm>
        <a:custGeom>
          <a:avLst/>
          <a:gdLst/>
          <a:ahLst/>
          <a:cxnLst/>
          <a:rect l="0" t="0" r="0" b="0"/>
          <a:pathLst>
            <a:path>
              <a:moveTo>
                <a:pt x="0" y="15556"/>
              </a:moveTo>
              <a:lnTo>
                <a:pt x="748190" y="15556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BDE90464-4BF3-444C-949F-670DB097DF17}" type="sibTrans" cxnId="{9E7EBD9B-B765-4B87-88F4-95FA253DF799}">
      <dgm:prSet/>
      <dgm:spPr>
        <a:noFill/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615990E-480C-45E4-849D-312318170B2C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xfrm>
          <a:off x="3422062" y="3222288"/>
          <a:ext cx="602278" cy="602278"/>
        </a:xfrm>
        <a:prstGeom prst="ellipse">
          <a:avLst/>
        </a:prstGeom>
        <a:solidFill>
          <a:srgbClr val="0D95BC"/>
        </a:solidFill>
        <a:ln w="57150" cap="flat" cmpd="sng" algn="ctr">
          <a:solidFill>
            <a:srgbClr val="0D95BC">
              <a:lumMod val="75000"/>
            </a:srgbClr>
          </a:solidFill>
          <a:prstDash val="solid"/>
          <a:miter lim="800000"/>
        </a:ln>
        <a:effectLst/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</a:bodyPr>
        <a:lstStyle/>
        <a:p>
          <a:endParaRPr lang="en-US" sz="3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5819584F-DBCC-4871-8BE7-795F648355D9}" type="parTrans" cxnId="{D68ABE6A-A6D3-4079-B46D-434C6D26B0A1}">
      <dgm:prSet/>
      <dgm:spPr>
        <a:xfrm rot="3857143">
          <a:off x="3056133" y="2899506"/>
          <a:ext cx="748190" cy="31113"/>
        </a:xfrm>
        <a:custGeom>
          <a:avLst/>
          <a:gdLst/>
          <a:ahLst/>
          <a:cxnLst/>
          <a:rect l="0" t="0" r="0" b="0"/>
          <a:pathLst>
            <a:path>
              <a:moveTo>
                <a:pt x="0" y="15556"/>
              </a:moveTo>
              <a:lnTo>
                <a:pt x="748190" y="15556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929558C5-8E4C-4166-899F-A12591BE7F54}" type="sibTrans" cxnId="{D68ABE6A-A6D3-4079-B46D-434C6D26B0A1}">
      <dgm:prSet/>
      <dgm:spPr>
        <a:noFill/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C2BAA1AF-B9CA-490D-A1CD-63079D956C86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xfrm>
          <a:off x="2055515" y="3222288"/>
          <a:ext cx="602278" cy="602278"/>
        </a:xfrm>
        <a:prstGeom prst="ellipse">
          <a:avLst/>
        </a:prstGeom>
        <a:solidFill>
          <a:srgbClr val="EBCB38"/>
        </a:solidFill>
        <a:ln w="57150" cap="flat" cmpd="sng" algn="ctr">
          <a:solidFill>
            <a:srgbClr val="EBCB38">
              <a:lumMod val="75000"/>
            </a:srgbClr>
          </a:solidFill>
          <a:prstDash val="solid"/>
          <a:miter lim="800000"/>
        </a:ln>
        <a:effectLst/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</a:bodyPr>
        <a:lstStyle/>
        <a:p>
          <a:pPr marL="0" algn="ctr" defTabSz="914400" rtl="0" eaLnBrk="1" latinLnBrk="0" hangingPunct="1"/>
          <a:endParaRPr lang="en-US" sz="32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F3B38715-7B7F-43D8-B4C9-E2E0463C9D39}" type="parTrans" cxnId="{70263112-FE42-4D7E-B147-26224BC9028A}">
      <dgm:prSet/>
      <dgm:spPr>
        <a:xfrm rot="6942857">
          <a:off x="2275532" y="2899506"/>
          <a:ext cx="748190" cy="31113"/>
        </a:xfrm>
        <a:custGeom>
          <a:avLst/>
          <a:gdLst/>
          <a:ahLst/>
          <a:cxnLst/>
          <a:rect l="0" t="0" r="0" b="0"/>
          <a:pathLst>
            <a:path>
              <a:moveTo>
                <a:pt x="0" y="15556"/>
              </a:moveTo>
              <a:lnTo>
                <a:pt x="748190" y="15556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244F95FE-F38E-4A72-99F5-DF0E31237C4B}" type="sibTrans" cxnId="{70263112-FE42-4D7E-B147-26224BC9028A}">
      <dgm:prSet/>
      <dgm:spPr>
        <a:noFill/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D0DFF39-27BD-4514-99E6-ED1B0C7F89FD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xfrm>
          <a:off x="1203486" y="2153878"/>
          <a:ext cx="602278" cy="602278"/>
        </a:xfrm>
        <a:prstGeom prst="ellipse">
          <a:avLst/>
        </a:prstGeom>
        <a:solidFill>
          <a:srgbClr val="C13018"/>
        </a:solidFill>
        <a:ln w="57150" cap="flat" cmpd="sng" algn="ctr">
          <a:solidFill>
            <a:srgbClr val="C13018">
              <a:lumMod val="75000"/>
            </a:srgbClr>
          </a:solidFill>
          <a:prstDash val="solid"/>
          <a:miter lim="800000"/>
        </a:ln>
        <a:effectLst/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</a:bodyPr>
        <a:lstStyle/>
        <a:p>
          <a:pPr marL="0" algn="ctr" defTabSz="914400" rtl="0" eaLnBrk="1" latinLnBrk="0" hangingPunct="1"/>
          <a:endParaRPr lang="en-US" sz="32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4DB372E0-5BBC-48A5-AE0B-89E8D592FEFE}" type="parTrans" cxnId="{D9E5AB3A-C978-468F-8F77-C18A2AFA7FF3}">
      <dgm:prSet/>
      <dgm:spPr>
        <a:xfrm rot="10028571">
          <a:off x="1788834" y="2289207"/>
          <a:ext cx="748190" cy="31113"/>
        </a:xfrm>
        <a:custGeom>
          <a:avLst/>
          <a:gdLst/>
          <a:ahLst/>
          <a:cxnLst/>
          <a:rect l="0" t="0" r="0" b="0"/>
          <a:pathLst>
            <a:path>
              <a:moveTo>
                <a:pt x="0" y="15556"/>
              </a:moveTo>
              <a:lnTo>
                <a:pt x="748190" y="15556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4B86D5B3-E84D-477C-9B2F-B7732D005B25}" type="sibTrans" cxnId="{D9E5AB3A-C978-468F-8F77-C18A2AFA7FF3}">
      <dgm:prSet/>
      <dgm:spPr>
        <a:noFill/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F40CEFF9-C49F-4D1A-AE5C-D8D2B9971ABD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xfrm>
          <a:off x="1507571" y="821593"/>
          <a:ext cx="602278" cy="602278"/>
        </a:xfrm>
        <a:prstGeom prst="ellipse">
          <a:avLst/>
        </a:prstGeom>
        <a:solidFill>
          <a:srgbClr val="A2B969"/>
        </a:solidFill>
        <a:ln w="57150" cap="flat" cmpd="sng" algn="ctr">
          <a:solidFill>
            <a:srgbClr val="A2B969">
              <a:lumMod val="75000"/>
            </a:srgbClr>
          </a:solidFill>
          <a:prstDash val="solid"/>
          <a:miter lim="800000"/>
        </a:ln>
        <a:effectLst/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</a:bodyPr>
        <a:lstStyle/>
        <a:p>
          <a:pPr marL="0" algn="ctr" defTabSz="914400" rtl="0" eaLnBrk="1" latinLnBrk="0" hangingPunct="1"/>
          <a:r>
            <a:rPr lang="en-US" sz="32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7</a:t>
          </a:r>
        </a:p>
      </dgm:t>
    </dgm:pt>
    <dgm:pt modelId="{738F63C7-69F0-4FEA-893F-8BEF4BEA5FF6}" type="parTrans" cxnId="{06B7D766-2E4E-4221-BB14-FBA16297DE5B}">
      <dgm:prSet/>
      <dgm:spPr>
        <a:xfrm rot="13114286">
          <a:off x="1962535" y="1528177"/>
          <a:ext cx="748190" cy="31113"/>
        </a:xfrm>
        <a:custGeom>
          <a:avLst/>
          <a:gdLst/>
          <a:ahLst/>
          <a:cxnLst/>
          <a:rect l="0" t="0" r="0" b="0"/>
          <a:pathLst>
            <a:path>
              <a:moveTo>
                <a:pt x="0" y="15556"/>
              </a:moveTo>
              <a:lnTo>
                <a:pt x="748190" y="15556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9D9164C4-FC05-48E3-8D59-921CF579FE4A}" type="sibTrans" cxnId="{06B7D766-2E4E-4221-BB14-FBA16297DE5B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22DEAB6-EA35-4BDF-BCA8-2B09716F3A95}" type="pres">
      <dgm:prSet presAssocID="{9D9BD6C5-1B38-4654-9ADC-4F3819B4545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4C5EE08-8987-4976-90FC-6FED64FE0577}" type="pres">
      <dgm:prSet presAssocID="{0FDECD9C-060E-4D66-B6DE-0BBAB179B365}" presName="centerShape" presStyleLbl="node0" presStyleIdx="0" presStyleCnt="1" custLinFactNeighborX="788" custLinFactNeighborY="363"/>
      <dgm:spPr/>
      <dgm:t>
        <a:bodyPr/>
        <a:lstStyle/>
        <a:p>
          <a:endParaRPr lang="en-GB"/>
        </a:p>
      </dgm:t>
    </dgm:pt>
    <dgm:pt modelId="{B5402ADC-F7ED-460B-A9C6-D99FBECB9232}" type="pres">
      <dgm:prSet presAssocID="{6BC73C20-21A3-4192-A8C5-97516D0A265F}" presName="Name9" presStyleLbl="parChTrans1D2" presStyleIdx="0" presStyleCnt="7"/>
      <dgm:spPr/>
      <dgm:t>
        <a:bodyPr/>
        <a:lstStyle/>
        <a:p>
          <a:endParaRPr lang="en-GB"/>
        </a:p>
      </dgm:t>
    </dgm:pt>
    <dgm:pt modelId="{DFDE2FA0-3994-4599-9E33-6F4168DF3AF8}" type="pres">
      <dgm:prSet presAssocID="{6BC73C20-21A3-4192-A8C5-97516D0A265F}" presName="connTx" presStyleLbl="parChTrans1D2" presStyleIdx="0" presStyleCnt="7"/>
      <dgm:spPr/>
      <dgm:t>
        <a:bodyPr/>
        <a:lstStyle/>
        <a:p>
          <a:endParaRPr lang="en-GB"/>
        </a:p>
      </dgm:t>
    </dgm:pt>
    <dgm:pt modelId="{6AB4DF9B-6E8F-4F75-9A5F-D146A3D56669}" type="pres">
      <dgm:prSet presAssocID="{DE121B0A-2606-4BD7-8401-2D4DE2AC03E0}" presName="node" presStyleLbl="node1" presStyleIdx="0" presStyleCnt="7" custScaleX="57310" custScaleY="573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BF8EB02-37E7-4786-91FD-3103A8E76AE5}" type="pres">
      <dgm:prSet presAssocID="{7AACAB3A-1CA6-437E-A22C-2DED2E5BC709}" presName="Name9" presStyleLbl="parChTrans1D2" presStyleIdx="1" presStyleCnt="7"/>
      <dgm:spPr/>
      <dgm:t>
        <a:bodyPr/>
        <a:lstStyle/>
        <a:p>
          <a:endParaRPr lang="en-GB"/>
        </a:p>
      </dgm:t>
    </dgm:pt>
    <dgm:pt modelId="{DE179C8B-BB1B-4298-A153-79AEC735E12A}" type="pres">
      <dgm:prSet presAssocID="{7AACAB3A-1CA6-437E-A22C-2DED2E5BC709}" presName="connTx" presStyleLbl="parChTrans1D2" presStyleIdx="1" presStyleCnt="7"/>
      <dgm:spPr/>
      <dgm:t>
        <a:bodyPr/>
        <a:lstStyle/>
        <a:p>
          <a:endParaRPr lang="en-GB"/>
        </a:p>
      </dgm:t>
    </dgm:pt>
    <dgm:pt modelId="{6AD0F53D-60CF-4E05-BD9F-D7FCFF1B1164}" type="pres">
      <dgm:prSet presAssocID="{0C73CE91-13C9-47F9-B9E6-337A1879555C}" presName="node" presStyleLbl="node1" presStyleIdx="1" presStyleCnt="7" custScaleX="57310" custScaleY="573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8556FC2-1959-4697-8439-0843C5593147}" type="pres">
      <dgm:prSet presAssocID="{5F6BE6C4-38A4-403E-AD33-6B233D0BD313}" presName="Name9" presStyleLbl="parChTrans1D2" presStyleIdx="2" presStyleCnt="7"/>
      <dgm:spPr/>
      <dgm:t>
        <a:bodyPr/>
        <a:lstStyle/>
        <a:p>
          <a:endParaRPr lang="en-GB"/>
        </a:p>
      </dgm:t>
    </dgm:pt>
    <dgm:pt modelId="{DED6145F-411F-4158-BA7B-3201A1E810B1}" type="pres">
      <dgm:prSet presAssocID="{5F6BE6C4-38A4-403E-AD33-6B233D0BD313}" presName="connTx" presStyleLbl="parChTrans1D2" presStyleIdx="2" presStyleCnt="7"/>
      <dgm:spPr/>
      <dgm:t>
        <a:bodyPr/>
        <a:lstStyle/>
        <a:p>
          <a:endParaRPr lang="en-GB"/>
        </a:p>
      </dgm:t>
    </dgm:pt>
    <dgm:pt modelId="{DCC8631D-1C5B-49D6-A399-73AAB6B9A331}" type="pres">
      <dgm:prSet presAssocID="{4FBF1BEC-34B5-49F0-BC8A-DA2CE09BC7BF}" presName="node" presStyleLbl="node1" presStyleIdx="2" presStyleCnt="7" custScaleX="57310" custScaleY="57310" custRadScaleRad="99610" custRadScaleInc="-397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ACD60D0-8C65-452D-B0C4-6E9479D8DAB3}" type="pres">
      <dgm:prSet presAssocID="{5819584F-DBCC-4871-8BE7-795F648355D9}" presName="Name9" presStyleLbl="parChTrans1D2" presStyleIdx="3" presStyleCnt="7"/>
      <dgm:spPr/>
      <dgm:t>
        <a:bodyPr/>
        <a:lstStyle/>
        <a:p>
          <a:endParaRPr lang="en-GB"/>
        </a:p>
      </dgm:t>
    </dgm:pt>
    <dgm:pt modelId="{207F11E5-A55B-4736-9864-2E2313BBD81F}" type="pres">
      <dgm:prSet presAssocID="{5819584F-DBCC-4871-8BE7-795F648355D9}" presName="connTx" presStyleLbl="parChTrans1D2" presStyleIdx="3" presStyleCnt="7"/>
      <dgm:spPr/>
      <dgm:t>
        <a:bodyPr/>
        <a:lstStyle/>
        <a:p>
          <a:endParaRPr lang="en-GB"/>
        </a:p>
      </dgm:t>
    </dgm:pt>
    <dgm:pt modelId="{3ADF440F-FCFA-4D1A-B92B-6A5821700A10}" type="pres">
      <dgm:prSet presAssocID="{B615990E-480C-45E4-849D-312318170B2C}" presName="node" presStyleLbl="node1" presStyleIdx="3" presStyleCnt="7" custScaleX="57310" custScaleY="573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7248FEC-CA5D-4D81-A4AF-161808C552FB}" type="pres">
      <dgm:prSet presAssocID="{F3B38715-7B7F-43D8-B4C9-E2E0463C9D39}" presName="Name9" presStyleLbl="parChTrans1D2" presStyleIdx="4" presStyleCnt="7"/>
      <dgm:spPr/>
      <dgm:t>
        <a:bodyPr/>
        <a:lstStyle/>
        <a:p>
          <a:endParaRPr lang="en-GB"/>
        </a:p>
      </dgm:t>
    </dgm:pt>
    <dgm:pt modelId="{6B344E1D-791F-4A44-ACF3-A7BBEC86063C}" type="pres">
      <dgm:prSet presAssocID="{F3B38715-7B7F-43D8-B4C9-E2E0463C9D39}" presName="connTx" presStyleLbl="parChTrans1D2" presStyleIdx="4" presStyleCnt="7"/>
      <dgm:spPr/>
      <dgm:t>
        <a:bodyPr/>
        <a:lstStyle/>
        <a:p>
          <a:endParaRPr lang="en-GB"/>
        </a:p>
      </dgm:t>
    </dgm:pt>
    <dgm:pt modelId="{6CCE99C3-DB8B-4A60-BC36-FB3D2C49071A}" type="pres">
      <dgm:prSet presAssocID="{C2BAA1AF-B9CA-490D-A1CD-63079D956C86}" presName="node" presStyleLbl="node1" presStyleIdx="4" presStyleCnt="7" custScaleX="57310" custScaleY="573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0E9B6E3-2ABA-474E-B6C3-F3659FBDF2A8}" type="pres">
      <dgm:prSet presAssocID="{4DB372E0-5BBC-48A5-AE0B-89E8D592FEFE}" presName="Name9" presStyleLbl="parChTrans1D2" presStyleIdx="5" presStyleCnt="7"/>
      <dgm:spPr/>
      <dgm:t>
        <a:bodyPr/>
        <a:lstStyle/>
        <a:p>
          <a:endParaRPr lang="en-GB"/>
        </a:p>
      </dgm:t>
    </dgm:pt>
    <dgm:pt modelId="{A27EF12C-8EDC-4544-A61E-B41457CB09E9}" type="pres">
      <dgm:prSet presAssocID="{4DB372E0-5BBC-48A5-AE0B-89E8D592FEFE}" presName="connTx" presStyleLbl="parChTrans1D2" presStyleIdx="5" presStyleCnt="7"/>
      <dgm:spPr/>
      <dgm:t>
        <a:bodyPr/>
        <a:lstStyle/>
        <a:p>
          <a:endParaRPr lang="en-GB"/>
        </a:p>
      </dgm:t>
    </dgm:pt>
    <dgm:pt modelId="{1224D329-AB6D-47BE-89B7-C75DD6558D52}" type="pres">
      <dgm:prSet presAssocID="{4D0DFF39-27BD-4514-99E6-ED1B0C7F89FD}" presName="node" presStyleLbl="node1" presStyleIdx="5" presStyleCnt="7" custScaleX="57310" custScaleY="573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6675D40-010E-427F-8333-7A5AFAE8C748}" type="pres">
      <dgm:prSet presAssocID="{738F63C7-69F0-4FEA-893F-8BEF4BEA5FF6}" presName="Name9" presStyleLbl="parChTrans1D2" presStyleIdx="6" presStyleCnt="7"/>
      <dgm:spPr/>
      <dgm:t>
        <a:bodyPr/>
        <a:lstStyle/>
        <a:p>
          <a:endParaRPr lang="en-GB"/>
        </a:p>
      </dgm:t>
    </dgm:pt>
    <dgm:pt modelId="{144CF9E3-52AE-4749-A369-0816368F0265}" type="pres">
      <dgm:prSet presAssocID="{738F63C7-69F0-4FEA-893F-8BEF4BEA5FF6}" presName="connTx" presStyleLbl="parChTrans1D2" presStyleIdx="6" presStyleCnt="7"/>
      <dgm:spPr/>
      <dgm:t>
        <a:bodyPr/>
        <a:lstStyle/>
        <a:p>
          <a:endParaRPr lang="en-GB"/>
        </a:p>
      </dgm:t>
    </dgm:pt>
    <dgm:pt modelId="{5D511413-1BFE-43B9-B5D4-0C8095DB77F1}" type="pres">
      <dgm:prSet presAssocID="{F40CEFF9-C49F-4D1A-AE5C-D8D2B9971ABD}" presName="node" presStyleLbl="node1" presStyleIdx="6" presStyleCnt="7" custScaleX="57310" custScaleY="573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D0B64FA-E9A6-40E3-B9A2-92DA9BAAD7E0}" type="presOf" srcId="{DE121B0A-2606-4BD7-8401-2D4DE2AC03E0}" destId="{6AB4DF9B-6E8F-4F75-9A5F-D146A3D56669}" srcOrd="0" destOrd="0" presId="urn:microsoft.com/office/officeart/2005/8/layout/radial1"/>
    <dgm:cxn modelId="{70263112-FE42-4D7E-B147-26224BC9028A}" srcId="{0FDECD9C-060E-4D66-B6DE-0BBAB179B365}" destId="{C2BAA1AF-B9CA-490D-A1CD-63079D956C86}" srcOrd="4" destOrd="0" parTransId="{F3B38715-7B7F-43D8-B4C9-E2E0463C9D39}" sibTransId="{244F95FE-F38E-4A72-99F5-DF0E31237C4B}"/>
    <dgm:cxn modelId="{9E7EBD9B-B765-4B87-88F4-95FA253DF799}" srcId="{0FDECD9C-060E-4D66-B6DE-0BBAB179B365}" destId="{4FBF1BEC-34B5-49F0-BC8A-DA2CE09BC7BF}" srcOrd="2" destOrd="0" parTransId="{5F6BE6C4-38A4-403E-AD33-6B233D0BD313}" sibTransId="{BDE90464-4BF3-444C-949F-670DB097DF17}"/>
    <dgm:cxn modelId="{4C892A36-2076-41CA-B7E6-5678A3F4F7B3}" type="presOf" srcId="{B615990E-480C-45E4-849D-312318170B2C}" destId="{3ADF440F-FCFA-4D1A-B92B-6A5821700A10}" srcOrd="0" destOrd="0" presId="urn:microsoft.com/office/officeart/2005/8/layout/radial1"/>
    <dgm:cxn modelId="{3C89D2DE-AE31-4717-A3EC-ED7A1574892D}" type="presOf" srcId="{9D9BD6C5-1B38-4654-9ADC-4F3819B4545D}" destId="{A22DEAB6-EA35-4BDF-BCA8-2B09716F3A95}" srcOrd="0" destOrd="0" presId="urn:microsoft.com/office/officeart/2005/8/layout/radial1"/>
    <dgm:cxn modelId="{B62EAAB8-8510-4A70-BED8-F586F77F4D09}" type="presOf" srcId="{4D0DFF39-27BD-4514-99E6-ED1B0C7F89FD}" destId="{1224D329-AB6D-47BE-89B7-C75DD6558D52}" srcOrd="0" destOrd="0" presId="urn:microsoft.com/office/officeart/2005/8/layout/radial1"/>
    <dgm:cxn modelId="{8A28D76E-966A-475F-A5C8-5BF2AF8E24F2}" type="presOf" srcId="{F40CEFF9-C49F-4D1A-AE5C-D8D2B9971ABD}" destId="{5D511413-1BFE-43B9-B5D4-0C8095DB77F1}" srcOrd="0" destOrd="0" presId="urn:microsoft.com/office/officeart/2005/8/layout/radial1"/>
    <dgm:cxn modelId="{D68ABE6A-A6D3-4079-B46D-434C6D26B0A1}" srcId="{0FDECD9C-060E-4D66-B6DE-0BBAB179B365}" destId="{B615990E-480C-45E4-849D-312318170B2C}" srcOrd="3" destOrd="0" parTransId="{5819584F-DBCC-4871-8BE7-795F648355D9}" sibTransId="{929558C5-8E4C-4166-899F-A12591BE7F54}"/>
    <dgm:cxn modelId="{06B7D766-2E4E-4221-BB14-FBA16297DE5B}" srcId="{0FDECD9C-060E-4D66-B6DE-0BBAB179B365}" destId="{F40CEFF9-C49F-4D1A-AE5C-D8D2B9971ABD}" srcOrd="6" destOrd="0" parTransId="{738F63C7-69F0-4FEA-893F-8BEF4BEA5FF6}" sibTransId="{9D9164C4-FC05-48E3-8D59-921CF579FE4A}"/>
    <dgm:cxn modelId="{E0009A90-995F-4A3E-92C3-591A581EB075}" type="presOf" srcId="{F3B38715-7B7F-43D8-B4C9-E2E0463C9D39}" destId="{6B344E1D-791F-4A44-ACF3-A7BBEC86063C}" srcOrd="1" destOrd="0" presId="urn:microsoft.com/office/officeart/2005/8/layout/radial1"/>
    <dgm:cxn modelId="{8E40E615-BC70-4F52-81FF-EF2DE85457E8}" type="presOf" srcId="{0C73CE91-13C9-47F9-B9E6-337A1879555C}" destId="{6AD0F53D-60CF-4E05-BD9F-D7FCFF1B1164}" srcOrd="0" destOrd="0" presId="urn:microsoft.com/office/officeart/2005/8/layout/radial1"/>
    <dgm:cxn modelId="{AD4B77C2-BA63-422C-BAB0-53F3F3C3B178}" srcId="{0FDECD9C-060E-4D66-B6DE-0BBAB179B365}" destId="{0C73CE91-13C9-47F9-B9E6-337A1879555C}" srcOrd="1" destOrd="0" parTransId="{7AACAB3A-1CA6-437E-A22C-2DED2E5BC709}" sibTransId="{BB0E9D27-2C62-4A23-BFE0-BAF5D1DE7A50}"/>
    <dgm:cxn modelId="{D9E5AB3A-C978-468F-8F77-C18A2AFA7FF3}" srcId="{0FDECD9C-060E-4D66-B6DE-0BBAB179B365}" destId="{4D0DFF39-27BD-4514-99E6-ED1B0C7F89FD}" srcOrd="5" destOrd="0" parTransId="{4DB372E0-5BBC-48A5-AE0B-89E8D592FEFE}" sibTransId="{4B86D5B3-E84D-477C-9B2F-B7732D005B25}"/>
    <dgm:cxn modelId="{6874974E-D738-411C-9957-6AFFC1447805}" type="presOf" srcId="{5F6BE6C4-38A4-403E-AD33-6B233D0BD313}" destId="{E8556FC2-1959-4697-8439-0843C5593147}" srcOrd="0" destOrd="0" presId="urn:microsoft.com/office/officeart/2005/8/layout/radial1"/>
    <dgm:cxn modelId="{35A399FE-93B1-4E9B-ABD9-37C0A71874A5}" type="presOf" srcId="{7AACAB3A-1CA6-437E-A22C-2DED2E5BC709}" destId="{DBF8EB02-37E7-4786-91FD-3103A8E76AE5}" srcOrd="0" destOrd="0" presId="urn:microsoft.com/office/officeart/2005/8/layout/radial1"/>
    <dgm:cxn modelId="{DF625411-5F6D-40F6-9011-515CD8D74F60}" type="presOf" srcId="{4DB372E0-5BBC-48A5-AE0B-89E8D592FEFE}" destId="{A27EF12C-8EDC-4544-A61E-B41457CB09E9}" srcOrd="1" destOrd="0" presId="urn:microsoft.com/office/officeart/2005/8/layout/radial1"/>
    <dgm:cxn modelId="{0F860AF6-A632-488C-AB5A-EC0B4F8C0582}" type="presOf" srcId="{738F63C7-69F0-4FEA-893F-8BEF4BEA5FF6}" destId="{96675D40-010E-427F-8333-7A5AFAE8C748}" srcOrd="0" destOrd="0" presId="urn:microsoft.com/office/officeart/2005/8/layout/radial1"/>
    <dgm:cxn modelId="{35625908-8111-49ED-90A9-3D6A7F13D362}" type="presOf" srcId="{5F6BE6C4-38A4-403E-AD33-6B233D0BD313}" destId="{DED6145F-411F-4158-BA7B-3201A1E810B1}" srcOrd="1" destOrd="0" presId="urn:microsoft.com/office/officeart/2005/8/layout/radial1"/>
    <dgm:cxn modelId="{A8CE745A-3730-4CCC-9578-2F9316D0895D}" type="presOf" srcId="{0FDECD9C-060E-4D66-B6DE-0BBAB179B365}" destId="{34C5EE08-8987-4976-90FC-6FED64FE0577}" srcOrd="0" destOrd="0" presId="urn:microsoft.com/office/officeart/2005/8/layout/radial1"/>
    <dgm:cxn modelId="{8189F1A7-5A09-4DC0-9723-11ECE07CEA72}" type="presOf" srcId="{4DB372E0-5BBC-48A5-AE0B-89E8D592FEFE}" destId="{D0E9B6E3-2ABA-474E-B6C3-F3659FBDF2A8}" srcOrd="0" destOrd="0" presId="urn:microsoft.com/office/officeart/2005/8/layout/radial1"/>
    <dgm:cxn modelId="{1D7E11E1-6A00-41FF-881E-7D620FD820F8}" srcId="{9D9BD6C5-1B38-4654-9ADC-4F3819B4545D}" destId="{0FDECD9C-060E-4D66-B6DE-0BBAB179B365}" srcOrd="0" destOrd="0" parTransId="{B381DE4D-9164-40DD-A10C-BA5E3362E1FD}" sibTransId="{11077520-9AF4-40D6-928D-C7498DE6F166}"/>
    <dgm:cxn modelId="{A3123B86-7994-4945-9DF0-D67D7438FEA0}" srcId="{0FDECD9C-060E-4D66-B6DE-0BBAB179B365}" destId="{DE121B0A-2606-4BD7-8401-2D4DE2AC03E0}" srcOrd="0" destOrd="0" parTransId="{6BC73C20-21A3-4192-A8C5-97516D0A265F}" sibTransId="{8BE0F6EF-1A01-46F1-9FBE-9A6732450BA5}"/>
    <dgm:cxn modelId="{33B787F1-1A70-4F90-87B1-50BB2DF6EF38}" type="presOf" srcId="{6BC73C20-21A3-4192-A8C5-97516D0A265F}" destId="{B5402ADC-F7ED-460B-A9C6-D99FBECB9232}" srcOrd="0" destOrd="0" presId="urn:microsoft.com/office/officeart/2005/8/layout/radial1"/>
    <dgm:cxn modelId="{E87A9413-4F29-4230-9495-0115CC1CDA7E}" type="presOf" srcId="{5819584F-DBCC-4871-8BE7-795F648355D9}" destId="{207F11E5-A55B-4736-9864-2E2313BBD81F}" srcOrd="1" destOrd="0" presId="urn:microsoft.com/office/officeart/2005/8/layout/radial1"/>
    <dgm:cxn modelId="{5D5FB35A-3302-42D4-A8C9-2F9B787FB9A7}" type="presOf" srcId="{6BC73C20-21A3-4192-A8C5-97516D0A265F}" destId="{DFDE2FA0-3994-4599-9E33-6F4168DF3AF8}" srcOrd="1" destOrd="0" presId="urn:microsoft.com/office/officeart/2005/8/layout/radial1"/>
    <dgm:cxn modelId="{D0BD1DE4-FA52-42C9-AB37-A87E8515FA5A}" type="presOf" srcId="{C2BAA1AF-B9CA-490D-A1CD-63079D956C86}" destId="{6CCE99C3-DB8B-4A60-BC36-FB3D2C49071A}" srcOrd="0" destOrd="0" presId="urn:microsoft.com/office/officeart/2005/8/layout/radial1"/>
    <dgm:cxn modelId="{4474F46C-8009-4236-9151-7081A2D426A8}" type="presOf" srcId="{F3B38715-7B7F-43D8-B4C9-E2E0463C9D39}" destId="{37248FEC-CA5D-4D81-A4AF-161808C552FB}" srcOrd="0" destOrd="0" presId="urn:microsoft.com/office/officeart/2005/8/layout/radial1"/>
    <dgm:cxn modelId="{85AE9881-7E43-458B-A32C-6CA0ACFC27EE}" type="presOf" srcId="{4FBF1BEC-34B5-49F0-BC8A-DA2CE09BC7BF}" destId="{DCC8631D-1C5B-49D6-A399-73AAB6B9A331}" srcOrd="0" destOrd="0" presId="urn:microsoft.com/office/officeart/2005/8/layout/radial1"/>
    <dgm:cxn modelId="{D25CC97E-A05B-454E-989D-F0E8C031CCFD}" type="presOf" srcId="{5819584F-DBCC-4871-8BE7-795F648355D9}" destId="{5ACD60D0-8C65-452D-B0C4-6E9479D8DAB3}" srcOrd="0" destOrd="0" presId="urn:microsoft.com/office/officeart/2005/8/layout/radial1"/>
    <dgm:cxn modelId="{697F4C7E-15E9-49C0-8753-BC8BACDB18D4}" type="presOf" srcId="{738F63C7-69F0-4FEA-893F-8BEF4BEA5FF6}" destId="{144CF9E3-52AE-4749-A369-0816368F0265}" srcOrd="1" destOrd="0" presId="urn:microsoft.com/office/officeart/2005/8/layout/radial1"/>
    <dgm:cxn modelId="{FE4136D8-4822-452B-8C68-B8FA0C2EC931}" type="presOf" srcId="{7AACAB3A-1CA6-437E-A22C-2DED2E5BC709}" destId="{DE179C8B-BB1B-4298-A153-79AEC735E12A}" srcOrd="1" destOrd="0" presId="urn:microsoft.com/office/officeart/2005/8/layout/radial1"/>
    <dgm:cxn modelId="{332A205B-ADFA-469B-B1EF-CD24CEFE1ADE}" type="presParOf" srcId="{A22DEAB6-EA35-4BDF-BCA8-2B09716F3A95}" destId="{34C5EE08-8987-4976-90FC-6FED64FE0577}" srcOrd="0" destOrd="0" presId="urn:microsoft.com/office/officeart/2005/8/layout/radial1"/>
    <dgm:cxn modelId="{D81CE615-FFEE-496F-8BA3-7632A600C203}" type="presParOf" srcId="{A22DEAB6-EA35-4BDF-BCA8-2B09716F3A95}" destId="{B5402ADC-F7ED-460B-A9C6-D99FBECB9232}" srcOrd="1" destOrd="0" presId="urn:microsoft.com/office/officeart/2005/8/layout/radial1"/>
    <dgm:cxn modelId="{7DE83709-474B-4A72-9650-08F3F6EB04C9}" type="presParOf" srcId="{B5402ADC-F7ED-460B-A9C6-D99FBECB9232}" destId="{DFDE2FA0-3994-4599-9E33-6F4168DF3AF8}" srcOrd="0" destOrd="0" presId="urn:microsoft.com/office/officeart/2005/8/layout/radial1"/>
    <dgm:cxn modelId="{74743F02-D6BB-413B-9F32-9B77806458E1}" type="presParOf" srcId="{A22DEAB6-EA35-4BDF-BCA8-2B09716F3A95}" destId="{6AB4DF9B-6E8F-4F75-9A5F-D146A3D56669}" srcOrd="2" destOrd="0" presId="urn:microsoft.com/office/officeart/2005/8/layout/radial1"/>
    <dgm:cxn modelId="{CD58C3F2-4D0C-4DEE-9E53-BA6E292CFE1A}" type="presParOf" srcId="{A22DEAB6-EA35-4BDF-BCA8-2B09716F3A95}" destId="{DBF8EB02-37E7-4786-91FD-3103A8E76AE5}" srcOrd="3" destOrd="0" presId="urn:microsoft.com/office/officeart/2005/8/layout/radial1"/>
    <dgm:cxn modelId="{7A921427-3979-466D-89F1-63086B44577A}" type="presParOf" srcId="{DBF8EB02-37E7-4786-91FD-3103A8E76AE5}" destId="{DE179C8B-BB1B-4298-A153-79AEC735E12A}" srcOrd="0" destOrd="0" presId="urn:microsoft.com/office/officeart/2005/8/layout/radial1"/>
    <dgm:cxn modelId="{293CA957-C505-42A8-9FC0-2B8ABE68BF9F}" type="presParOf" srcId="{A22DEAB6-EA35-4BDF-BCA8-2B09716F3A95}" destId="{6AD0F53D-60CF-4E05-BD9F-D7FCFF1B1164}" srcOrd="4" destOrd="0" presId="urn:microsoft.com/office/officeart/2005/8/layout/radial1"/>
    <dgm:cxn modelId="{B99A3333-611F-464C-B9AA-D32B80780582}" type="presParOf" srcId="{A22DEAB6-EA35-4BDF-BCA8-2B09716F3A95}" destId="{E8556FC2-1959-4697-8439-0843C5593147}" srcOrd="5" destOrd="0" presId="urn:microsoft.com/office/officeart/2005/8/layout/radial1"/>
    <dgm:cxn modelId="{DF51DA21-7396-465B-84CB-259F39271DDE}" type="presParOf" srcId="{E8556FC2-1959-4697-8439-0843C5593147}" destId="{DED6145F-411F-4158-BA7B-3201A1E810B1}" srcOrd="0" destOrd="0" presId="urn:microsoft.com/office/officeart/2005/8/layout/radial1"/>
    <dgm:cxn modelId="{AFD72304-9783-4298-8D28-8C3D5852349F}" type="presParOf" srcId="{A22DEAB6-EA35-4BDF-BCA8-2B09716F3A95}" destId="{DCC8631D-1C5B-49D6-A399-73AAB6B9A331}" srcOrd="6" destOrd="0" presId="urn:microsoft.com/office/officeart/2005/8/layout/radial1"/>
    <dgm:cxn modelId="{FE3FF30B-5CE4-44BD-9A38-683152627C2C}" type="presParOf" srcId="{A22DEAB6-EA35-4BDF-BCA8-2B09716F3A95}" destId="{5ACD60D0-8C65-452D-B0C4-6E9479D8DAB3}" srcOrd="7" destOrd="0" presId="urn:microsoft.com/office/officeart/2005/8/layout/radial1"/>
    <dgm:cxn modelId="{803BE648-81FE-4C1F-AA26-2FAC19251E34}" type="presParOf" srcId="{5ACD60D0-8C65-452D-B0C4-6E9479D8DAB3}" destId="{207F11E5-A55B-4736-9864-2E2313BBD81F}" srcOrd="0" destOrd="0" presId="urn:microsoft.com/office/officeart/2005/8/layout/radial1"/>
    <dgm:cxn modelId="{652E935A-2A49-4734-B3DF-07B17B076D11}" type="presParOf" srcId="{A22DEAB6-EA35-4BDF-BCA8-2B09716F3A95}" destId="{3ADF440F-FCFA-4D1A-B92B-6A5821700A10}" srcOrd="8" destOrd="0" presId="urn:microsoft.com/office/officeart/2005/8/layout/radial1"/>
    <dgm:cxn modelId="{8E4F6B0F-CA83-40B4-AC00-E6538C71531A}" type="presParOf" srcId="{A22DEAB6-EA35-4BDF-BCA8-2B09716F3A95}" destId="{37248FEC-CA5D-4D81-A4AF-161808C552FB}" srcOrd="9" destOrd="0" presId="urn:microsoft.com/office/officeart/2005/8/layout/radial1"/>
    <dgm:cxn modelId="{660415E6-EDF2-4E6A-92AE-988C96D54FD0}" type="presParOf" srcId="{37248FEC-CA5D-4D81-A4AF-161808C552FB}" destId="{6B344E1D-791F-4A44-ACF3-A7BBEC86063C}" srcOrd="0" destOrd="0" presId="urn:microsoft.com/office/officeart/2005/8/layout/radial1"/>
    <dgm:cxn modelId="{CEA85629-1EFF-4A54-910A-313C0D2C7DB0}" type="presParOf" srcId="{A22DEAB6-EA35-4BDF-BCA8-2B09716F3A95}" destId="{6CCE99C3-DB8B-4A60-BC36-FB3D2C49071A}" srcOrd="10" destOrd="0" presId="urn:microsoft.com/office/officeart/2005/8/layout/radial1"/>
    <dgm:cxn modelId="{6E301E0D-C0AC-4A5F-9930-CC7936A81261}" type="presParOf" srcId="{A22DEAB6-EA35-4BDF-BCA8-2B09716F3A95}" destId="{D0E9B6E3-2ABA-474E-B6C3-F3659FBDF2A8}" srcOrd="11" destOrd="0" presId="urn:microsoft.com/office/officeart/2005/8/layout/radial1"/>
    <dgm:cxn modelId="{A95C9FFF-F1AF-4A2E-A7A0-E2A7C59B3716}" type="presParOf" srcId="{D0E9B6E3-2ABA-474E-B6C3-F3659FBDF2A8}" destId="{A27EF12C-8EDC-4544-A61E-B41457CB09E9}" srcOrd="0" destOrd="0" presId="urn:microsoft.com/office/officeart/2005/8/layout/radial1"/>
    <dgm:cxn modelId="{E77AFD8B-062B-450E-99C1-A9CB259D2A36}" type="presParOf" srcId="{A22DEAB6-EA35-4BDF-BCA8-2B09716F3A95}" destId="{1224D329-AB6D-47BE-89B7-C75DD6558D52}" srcOrd="12" destOrd="0" presId="urn:microsoft.com/office/officeart/2005/8/layout/radial1"/>
    <dgm:cxn modelId="{1D6DA5DE-3CC8-40A4-A15C-99E6C07A5A95}" type="presParOf" srcId="{A22DEAB6-EA35-4BDF-BCA8-2B09716F3A95}" destId="{96675D40-010E-427F-8333-7A5AFAE8C748}" srcOrd="13" destOrd="0" presId="urn:microsoft.com/office/officeart/2005/8/layout/radial1"/>
    <dgm:cxn modelId="{75018F60-E249-42CC-97E5-F066F034C9D8}" type="presParOf" srcId="{96675D40-010E-427F-8333-7A5AFAE8C748}" destId="{144CF9E3-52AE-4749-A369-0816368F0265}" srcOrd="0" destOrd="0" presId="urn:microsoft.com/office/officeart/2005/8/layout/radial1"/>
    <dgm:cxn modelId="{5433A1C6-1ADF-4DE5-9BE2-2C4E19B914F1}" type="presParOf" srcId="{A22DEAB6-EA35-4BDF-BCA8-2B09716F3A95}" destId="{5D511413-1BFE-43B9-B5D4-0C8095DB77F1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C5EE08-8987-4976-90FC-6FED64FE0577}">
      <dsp:nvSpPr>
        <dsp:cNvPr id="0" name=""/>
        <dsp:cNvSpPr/>
      </dsp:nvSpPr>
      <dsp:spPr>
        <a:xfrm>
          <a:off x="2665261" y="1728208"/>
          <a:ext cx="1131702" cy="1131702"/>
        </a:xfrm>
        <a:prstGeom prst="ellipse">
          <a:avLst/>
        </a:prstGeom>
        <a:solidFill>
          <a:sysClr val="windowText" lastClr="000000">
            <a:lumMod val="50000"/>
            <a:lumOff val="50000"/>
          </a:sysClr>
        </a:solidFill>
        <a:ln w="76200" cap="flat" cmpd="sng" algn="ctr">
          <a:solidFill>
            <a:srgbClr val="F0EEEF">
              <a:lumMod val="75000"/>
            </a:srgbClr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prstTxWarp prst="textNoShape">
            <a:avLst/>
          </a:prstTxWarp>
          <a:noAutofit/>
        </a:bodyPr>
        <a:lstStyle/>
        <a:p>
          <a:pPr marL="0" lvl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b="1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2830995" y="1893942"/>
        <a:ext cx="800234" cy="800234"/>
      </dsp:txXfrm>
    </dsp:sp>
    <dsp:sp modelId="{B5402ADC-F7ED-460B-A9C6-D99FBECB9232}">
      <dsp:nvSpPr>
        <dsp:cNvPr id="0" name=""/>
        <dsp:cNvSpPr/>
      </dsp:nvSpPr>
      <dsp:spPr>
        <a:xfrm rot="16146216">
          <a:off x="2805775" y="1302366"/>
          <a:ext cx="820138" cy="31785"/>
        </a:xfrm>
        <a:custGeom>
          <a:avLst/>
          <a:gdLst/>
          <a:ahLst/>
          <a:cxnLst/>
          <a:rect l="0" t="0" r="0" b="0"/>
          <a:pathLst>
            <a:path>
              <a:moveTo>
                <a:pt x="0" y="15556"/>
              </a:moveTo>
              <a:lnTo>
                <a:pt x="748190" y="15556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 rot="10800000">
        <a:off x="3195664" y="1339079"/>
        <a:ext cx="0" cy="0"/>
      </dsp:txXfrm>
    </dsp:sp>
    <dsp:sp modelId="{6AB4DF9B-6E8F-4F75-9A5F-D146A3D56669}">
      <dsp:nvSpPr>
        <dsp:cNvPr id="0" name=""/>
        <dsp:cNvSpPr/>
      </dsp:nvSpPr>
      <dsp:spPr>
        <a:xfrm>
          <a:off x="2880066" y="259701"/>
          <a:ext cx="648578" cy="648578"/>
        </a:xfrm>
        <a:prstGeom prst="ellipse">
          <a:avLst/>
        </a:prstGeom>
        <a:solidFill>
          <a:srgbClr val="063951">
            <a:lumMod val="90000"/>
            <a:lumOff val="10000"/>
          </a:srgbClr>
        </a:solidFill>
        <a:ln w="57150" cap="flat" cmpd="sng" algn="ctr">
          <a:solidFill>
            <a:srgbClr val="063951"/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prstTxWarp prst="textNoShape">
            <a:avLst/>
          </a:prstTxWarp>
          <a:noAutofit/>
        </a:bodyPr>
        <a:lstStyle/>
        <a:p>
          <a:pPr marL="0" lvl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2975048" y="354683"/>
        <a:ext cx="458614" cy="458614"/>
      </dsp:txXfrm>
    </dsp:sp>
    <dsp:sp modelId="{DBF8EB02-37E7-4786-91FD-3103A8E76AE5}">
      <dsp:nvSpPr>
        <dsp:cNvPr id="0" name=""/>
        <dsp:cNvSpPr/>
      </dsp:nvSpPr>
      <dsp:spPr>
        <a:xfrm rot="19232007">
          <a:off x="3577363" y="1665969"/>
          <a:ext cx="794574" cy="31785"/>
        </a:xfrm>
        <a:custGeom>
          <a:avLst/>
          <a:gdLst/>
          <a:ahLst/>
          <a:cxnLst/>
          <a:rect l="0" t="0" r="0" b="0"/>
          <a:pathLst>
            <a:path>
              <a:moveTo>
                <a:pt x="0" y="15556"/>
              </a:moveTo>
              <a:lnTo>
                <a:pt x="748190" y="15556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3946689" y="1679153"/>
        <a:ext cx="0" cy="0"/>
      </dsp:txXfrm>
    </dsp:sp>
    <dsp:sp modelId="{6AD0F53D-60CF-4E05-BD9F-D7FCFF1B1164}">
      <dsp:nvSpPr>
        <dsp:cNvPr id="0" name=""/>
        <dsp:cNvSpPr/>
      </dsp:nvSpPr>
      <dsp:spPr>
        <a:xfrm>
          <a:off x="4207416" y="898919"/>
          <a:ext cx="648578" cy="648578"/>
        </a:xfrm>
        <a:prstGeom prst="ellipse">
          <a:avLst/>
        </a:prstGeom>
        <a:solidFill>
          <a:srgbClr val="00B09B"/>
        </a:solidFill>
        <a:ln w="57150" cap="flat" cmpd="sng" algn="ctr">
          <a:solidFill>
            <a:srgbClr val="00B09B">
              <a:lumMod val="75000"/>
            </a:srgbClr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prstTxWarp prst="textNoShape">
            <a:avLst/>
          </a:prstTxWarp>
          <a:noAutofit/>
        </a:bodyPr>
        <a:lstStyle/>
        <a:p>
          <a:pPr marL="0" lvl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2</a:t>
          </a:r>
        </a:p>
      </dsp:txBody>
      <dsp:txXfrm>
        <a:off x="4302398" y="993901"/>
        <a:ext cx="458614" cy="458614"/>
      </dsp:txXfrm>
    </dsp:sp>
    <dsp:sp modelId="{E8556FC2-1959-4697-8439-0843C5593147}">
      <dsp:nvSpPr>
        <dsp:cNvPr id="0" name=""/>
        <dsp:cNvSpPr/>
      </dsp:nvSpPr>
      <dsp:spPr>
        <a:xfrm rot="696439">
          <a:off x="3777494" y="2469710"/>
          <a:ext cx="772279" cy="31785"/>
        </a:xfrm>
        <a:custGeom>
          <a:avLst/>
          <a:gdLst/>
          <a:ahLst/>
          <a:cxnLst/>
          <a:rect l="0" t="0" r="0" b="0"/>
          <a:pathLst>
            <a:path>
              <a:moveTo>
                <a:pt x="0" y="15556"/>
              </a:moveTo>
              <a:lnTo>
                <a:pt x="748190" y="15556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4148606" y="2462806"/>
        <a:ext cx="0" cy="0"/>
      </dsp:txXfrm>
    </dsp:sp>
    <dsp:sp modelId="{DCC8631D-1C5B-49D6-A399-73AAB6B9A331}">
      <dsp:nvSpPr>
        <dsp:cNvPr id="0" name=""/>
        <dsp:cNvSpPr/>
      </dsp:nvSpPr>
      <dsp:spPr>
        <a:xfrm>
          <a:off x="4535245" y="2304254"/>
          <a:ext cx="648578" cy="648578"/>
        </a:xfrm>
        <a:prstGeom prst="ellipse">
          <a:avLst/>
        </a:prstGeom>
        <a:solidFill>
          <a:srgbClr val="F36F13"/>
        </a:solidFill>
        <a:ln w="57150" cap="flat" cmpd="sng" algn="ctr">
          <a:solidFill>
            <a:srgbClr val="F36F13">
              <a:lumMod val="75000"/>
            </a:srgbClr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prstTxWarp prst="textNoShape">
            <a:avLst/>
          </a:prstTxWarp>
          <a:noAutofit/>
        </a:bodyPr>
        <a:lstStyle/>
        <a:p>
          <a:pPr marL="0" lvl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4630227" y="2399236"/>
        <a:ext cx="458614" cy="458614"/>
      </dsp:txXfrm>
    </dsp:sp>
    <dsp:sp modelId="{5ACD60D0-8C65-452D-B0C4-6E9479D8DAB3}">
      <dsp:nvSpPr>
        <dsp:cNvPr id="0" name=""/>
        <dsp:cNvSpPr/>
      </dsp:nvSpPr>
      <dsp:spPr>
        <a:xfrm rot="3895641">
          <a:off x="3244731" y="3146211"/>
          <a:ext cx="784994" cy="31785"/>
        </a:xfrm>
        <a:custGeom>
          <a:avLst/>
          <a:gdLst/>
          <a:ahLst/>
          <a:cxnLst/>
          <a:rect l="0" t="0" r="0" b="0"/>
          <a:pathLst>
            <a:path>
              <a:moveTo>
                <a:pt x="0" y="15556"/>
              </a:moveTo>
              <a:lnTo>
                <a:pt x="748190" y="15556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3646688" y="3136012"/>
        <a:ext cx="0" cy="0"/>
      </dsp:txXfrm>
    </dsp:sp>
    <dsp:sp modelId="{3ADF440F-FCFA-4D1A-B92B-6A5821700A10}">
      <dsp:nvSpPr>
        <dsp:cNvPr id="0" name=""/>
        <dsp:cNvSpPr/>
      </dsp:nvSpPr>
      <dsp:spPr>
        <a:xfrm>
          <a:off x="3616690" y="3487059"/>
          <a:ext cx="648578" cy="648578"/>
        </a:xfrm>
        <a:prstGeom prst="ellipse">
          <a:avLst/>
        </a:prstGeom>
        <a:solidFill>
          <a:srgbClr val="0D95BC"/>
        </a:solidFill>
        <a:ln w="57150" cap="flat" cmpd="sng" algn="ctr">
          <a:solidFill>
            <a:srgbClr val="0D95BC">
              <a:lumMod val="75000"/>
            </a:srgbClr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prstTxWarp prst="textNoShape">
            <a:avLst/>
          </a:prstTxWarp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3711672" y="3582041"/>
        <a:ext cx="458614" cy="458614"/>
      </dsp:txXfrm>
    </dsp:sp>
    <dsp:sp modelId="{37248FEC-CA5D-4D81-A4AF-161808C552FB}">
      <dsp:nvSpPr>
        <dsp:cNvPr id="0" name=""/>
        <dsp:cNvSpPr/>
      </dsp:nvSpPr>
      <dsp:spPr>
        <a:xfrm rot="7002476">
          <a:off x="2390956" y="3144705"/>
          <a:ext cx="808362" cy="31785"/>
        </a:xfrm>
        <a:custGeom>
          <a:avLst/>
          <a:gdLst/>
          <a:ahLst/>
          <a:cxnLst/>
          <a:rect l="0" t="0" r="0" b="0"/>
          <a:pathLst>
            <a:path>
              <a:moveTo>
                <a:pt x="0" y="15556"/>
              </a:moveTo>
              <a:lnTo>
                <a:pt x="748190" y="15556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 rot="10800000">
        <a:off x="2822274" y="3151628"/>
        <a:ext cx="0" cy="0"/>
      </dsp:txXfrm>
    </dsp:sp>
    <dsp:sp modelId="{6CCE99C3-DB8B-4A60-BC36-FB3D2C49071A}">
      <dsp:nvSpPr>
        <dsp:cNvPr id="0" name=""/>
        <dsp:cNvSpPr/>
      </dsp:nvSpPr>
      <dsp:spPr>
        <a:xfrm>
          <a:off x="2143443" y="3487059"/>
          <a:ext cx="648578" cy="648578"/>
        </a:xfrm>
        <a:prstGeom prst="ellipse">
          <a:avLst/>
        </a:prstGeom>
        <a:solidFill>
          <a:srgbClr val="EBCB38"/>
        </a:solidFill>
        <a:ln w="57150" cap="flat" cmpd="sng" algn="ctr">
          <a:solidFill>
            <a:srgbClr val="EBCB38">
              <a:lumMod val="75000"/>
            </a:srgbClr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prstTxWarp prst="textNoShape">
            <a:avLst/>
          </a:prstTxWarp>
          <a:noAutofit/>
        </a:bodyPr>
        <a:lstStyle/>
        <a:p>
          <a:pPr marL="0" lvl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2238425" y="3582041"/>
        <a:ext cx="458614" cy="458614"/>
      </dsp:txXfrm>
    </dsp:sp>
    <dsp:sp modelId="{D0E9B6E3-2ABA-474E-B6C3-F3659FBDF2A8}">
      <dsp:nvSpPr>
        <dsp:cNvPr id="0" name=""/>
        <dsp:cNvSpPr/>
      </dsp:nvSpPr>
      <dsp:spPr>
        <a:xfrm rot="10064465">
          <a:off x="1856598" y="2486541"/>
          <a:ext cx="831040" cy="31785"/>
        </a:xfrm>
        <a:custGeom>
          <a:avLst/>
          <a:gdLst/>
          <a:ahLst/>
          <a:cxnLst/>
          <a:rect l="0" t="0" r="0" b="0"/>
          <a:pathLst>
            <a:path>
              <a:moveTo>
                <a:pt x="0" y="15556"/>
              </a:moveTo>
              <a:lnTo>
                <a:pt x="748190" y="15556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 rot="10800000">
        <a:off x="2296832" y="2518325"/>
        <a:ext cx="0" cy="0"/>
      </dsp:txXfrm>
    </dsp:sp>
    <dsp:sp modelId="{1224D329-AB6D-47BE-89B7-C75DD6558D52}">
      <dsp:nvSpPr>
        <dsp:cNvPr id="0" name=""/>
        <dsp:cNvSpPr/>
      </dsp:nvSpPr>
      <dsp:spPr>
        <a:xfrm>
          <a:off x="1224889" y="2335228"/>
          <a:ext cx="648578" cy="648578"/>
        </a:xfrm>
        <a:prstGeom prst="ellipse">
          <a:avLst/>
        </a:prstGeom>
        <a:solidFill>
          <a:srgbClr val="C13018"/>
        </a:solidFill>
        <a:ln w="57150" cap="flat" cmpd="sng" algn="ctr">
          <a:solidFill>
            <a:srgbClr val="C13018">
              <a:lumMod val="75000"/>
            </a:srgbClr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prstTxWarp prst="textNoShape">
            <a:avLst/>
          </a:prstTxWarp>
          <a:noAutofit/>
        </a:bodyPr>
        <a:lstStyle/>
        <a:p>
          <a:pPr marL="0" lvl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1319871" y="2430210"/>
        <a:ext cx="458614" cy="458614"/>
      </dsp:txXfrm>
    </dsp:sp>
    <dsp:sp modelId="{96675D40-010E-427F-8333-7A5AFAE8C748}">
      <dsp:nvSpPr>
        <dsp:cNvPr id="0" name=""/>
        <dsp:cNvSpPr/>
      </dsp:nvSpPr>
      <dsp:spPr>
        <a:xfrm rot="13100255">
          <a:off x="2041211" y="1667821"/>
          <a:ext cx="836221" cy="31785"/>
        </a:xfrm>
        <a:custGeom>
          <a:avLst/>
          <a:gdLst/>
          <a:ahLst/>
          <a:cxnLst/>
          <a:rect l="0" t="0" r="0" b="0"/>
          <a:pathLst>
            <a:path>
              <a:moveTo>
                <a:pt x="0" y="15556"/>
              </a:moveTo>
              <a:lnTo>
                <a:pt x="748190" y="15556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 rot="10800000">
        <a:off x="2462753" y="1713079"/>
        <a:ext cx="0" cy="0"/>
      </dsp:txXfrm>
    </dsp:sp>
    <dsp:sp modelId="{5D511413-1BFE-43B9-B5D4-0C8095DB77F1}">
      <dsp:nvSpPr>
        <dsp:cNvPr id="0" name=""/>
        <dsp:cNvSpPr/>
      </dsp:nvSpPr>
      <dsp:spPr>
        <a:xfrm>
          <a:off x="1552717" y="898919"/>
          <a:ext cx="648578" cy="648578"/>
        </a:xfrm>
        <a:prstGeom prst="ellipse">
          <a:avLst/>
        </a:prstGeom>
        <a:solidFill>
          <a:srgbClr val="A2B969"/>
        </a:solidFill>
        <a:ln w="57150" cap="flat" cmpd="sng" algn="ctr">
          <a:solidFill>
            <a:srgbClr val="A2B969">
              <a:lumMod val="75000"/>
            </a:srgbClr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prstTxWarp prst="textNoShape">
            <a:avLst/>
          </a:prstTxWarp>
          <a:noAutofit/>
        </a:bodyPr>
        <a:lstStyle/>
        <a:p>
          <a:pPr marL="0" lvl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7</a:t>
          </a:r>
        </a:p>
      </dsp:txBody>
      <dsp:txXfrm>
        <a:off x="1647699" y="993901"/>
        <a:ext cx="458614" cy="4586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A4AC03-D454-45BE-A4FA-E3E8D60556A6}" type="datetimeFigureOut">
              <a:rPr lang="en-GB" smtClean="0"/>
              <a:t>04/09/2019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A8C37E-01F8-4478-B3EA-D4AEEA86C5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227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3366A9-415A-46FD-9ADA-3145C73FC21E}" type="datetimeFigureOut">
              <a:rPr lang="en-GB" smtClean="0"/>
              <a:t>04/09/2019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D56572-E2F9-4B11-BD0A-7697C6E6DB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4582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6DDE7-BCDC-437F-92FD-F9728433EDF3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6958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5C8C3-9032-45F1-9A26-A3964F8C93FB}" type="slidenum">
              <a:rPr lang="en-GB" smtClean="0">
                <a:solidFill>
                  <a:prstClr val="black"/>
                </a:solidFill>
              </a:rPr>
              <a:pPr/>
              <a:t>10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080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56572-E2F9-4B11-BD0A-7697C6E6DB7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10154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56572-E2F9-4B11-BD0A-7697C6E6DB7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2608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5C8C3-9032-45F1-9A26-A3964F8C93F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080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5C8C3-9032-45F1-9A26-A3964F8C93F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08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5C8C3-9032-45F1-9A26-A3964F8C93F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08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90B5C-0B4D-47E1-88B4-E102877C4FB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4734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5C8C3-9032-45F1-9A26-A3964F8C93F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08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buFontTx/>
              <a:buNone/>
            </a:pPr>
            <a:endParaRPr lang="en-US" sz="1600" spc="-30" dirty="0" smtClean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5C8C3-9032-45F1-9A26-A3964F8C93F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080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5C8C3-9032-45F1-9A26-A3964F8C93F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080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5C8C3-9032-45F1-9A26-A3964F8C93FB}" type="slidenum">
              <a:rPr lang="en-GB" smtClean="0">
                <a:solidFill>
                  <a:prstClr val="black"/>
                </a:solidFill>
              </a:rPr>
              <a:pPr/>
              <a:t>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080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D2766-C49B-4C1A-9FEE-6F146754B02B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1375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5C8C3-9032-45F1-9A26-A3964F8C93FB}" type="slidenum">
              <a:rPr lang="en-GB" smtClean="0">
                <a:solidFill>
                  <a:prstClr val="black"/>
                </a:solidFill>
              </a:rPr>
              <a:pPr/>
              <a:t>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08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25079-889A-4554-BCC6-7DB0E09B0C55}" type="datetimeFigureOut">
              <a:rPr lang="en-GB" smtClean="0"/>
              <a:t>04/09/2019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8A5F-DA7A-43CD-B874-3D4F4CA167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880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25079-889A-4554-BCC6-7DB0E09B0C55}" type="datetimeFigureOut">
              <a:rPr lang="en-GB" smtClean="0"/>
              <a:t>04/09/2019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8A5F-DA7A-43CD-B874-3D4F4CA167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3548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25079-889A-4554-BCC6-7DB0E09B0C55}" type="datetimeFigureOut">
              <a:rPr lang="en-GB" smtClean="0"/>
              <a:t>04/09/2019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8A5F-DA7A-43CD-B874-3D4F4CA167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190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6331"/>
            <a:ext cx="78867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62811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6331"/>
            <a:ext cx="78867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084788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6021917"/>
            <a:ext cx="1755775" cy="675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0F723-69C0-4983-9A12-4867D3C725FA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30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588A8-D3FC-41AB-A6CB-1182DABAB91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04/09/2019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BCFDF-4BE0-44D1-8C65-DEF9A834B181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7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DD55A-3EF2-4EA8-BEED-F28A3140246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04/09/2019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D3161-57D0-4B25-B5CB-CBDCB73EA76A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35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3BFDA-67C9-443F-A9E9-0FF1DE344F6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04/09/2019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C4E5F-46B4-4B06-B117-07AA69DC297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97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1F491-3229-40FC-B699-42D8E335AD1F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04/09/2019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9EC04-02B2-4725-A635-8FC9559CD5CE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7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C011E-4572-4C8D-B3DF-413E39DD7631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04/09/2019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6341A-2920-4718-BC3A-7A95FC894515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99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25079-889A-4554-BCC6-7DB0E09B0C55}" type="datetimeFigureOut">
              <a:rPr lang="en-GB" smtClean="0"/>
              <a:t>04/09/2019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8A5F-DA7A-43CD-B874-3D4F4CA167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4929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73A46-0E14-4CB5-95A4-F4C42A4F099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04/09/2019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5E0BE-525E-4D84-B0D4-A5A6E3B69BB1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17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35AB7-547F-4BB7-ABE4-0719055F55F7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04/09/2019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DB12D-D83E-4D84-8B1A-EF9E0E56654B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99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2FA3C-3656-4BA4-B967-108F37586C3D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04/09/2019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8C2E6-488C-4573-9629-390B6E8649B2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07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CEE4B-799E-4DB2-AD0D-936EF730D947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04/09/2019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5C924-3BCB-4720-9183-CE4FA46CE752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87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7EC54-6AA6-41D5-BE8B-EEBDC7A61294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04/09/2019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B1D35-4C97-4419-BE25-A2C87FCE8F75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45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25079-889A-4554-BCC6-7DB0E09B0C55}" type="datetimeFigureOut">
              <a:rPr lang="en-GB" smtClean="0"/>
              <a:t>04/09/2019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8A5F-DA7A-43CD-B874-3D4F4CA167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0635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25079-889A-4554-BCC6-7DB0E09B0C55}" type="datetimeFigureOut">
              <a:rPr lang="en-GB" smtClean="0"/>
              <a:t>04/09/2019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8A5F-DA7A-43CD-B874-3D4F4CA167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2360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25079-889A-4554-BCC6-7DB0E09B0C55}" type="datetimeFigureOut">
              <a:rPr lang="en-GB" smtClean="0"/>
              <a:t>04/09/2019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8A5F-DA7A-43CD-B874-3D4F4CA167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5291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25079-889A-4554-BCC6-7DB0E09B0C55}" type="datetimeFigureOut">
              <a:rPr lang="en-GB" smtClean="0"/>
              <a:t>04/09/2019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8A5F-DA7A-43CD-B874-3D4F4CA167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594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25079-889A-4554-BCC6-7DB0E09B0C55}" type="datetimeFigureOut">
              <a:rPr lang="en-GB" smtClean="0"/>
              <a:t>04/09/2019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8A5F-DA7A-43CD-B874-3D4F4CA167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395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25079-889A-4554-BCC6-7DB0E09B0C55}" type="datetimeFigureOut">
              <a:rPr lang="en-GB" smtClean="0"/>
              <a:t>04/09/2019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8A5F-DA7A-43CD-B874-3D4F4CA167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771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25079-889A-4554-BCC6-7DB0E09B0C55}" type="datetimeFigureOut">
              <a:rPr lang="en-GB" smtClean="0"/>
              <a:t>04/09/2019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8A5F-DA7A-43CD-B874-3D4F4CA167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225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presentationgo.com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presentationgo.com/" TargetMode="Externa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25079-889A-4554-BCC6-7DB0E09B0C55}" type="datetimeFigureOut">
              <a:rPr lang="en-GB" smtClean="0"/>
              <a:t>04/09/2019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58A5F-DA7A-43CD-B874-3D4F4CA167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0537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06332"/>
            <a:ext cx="7886700" cy="7390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19200"/>
            <a:ext cx="78867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0"/>
            <a:ext cx="9144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algn="ctr">
              <a:defRPr/>
            </a:pPr>
            <a:r>
              <a:rPr lang="en-US" sz="3200" spc="150" dirty="0">
                <a:solidFill>
                  <a:prstClr val="white">
                    <a:lumMod val="75000"/>
                  </a:prstClr>
                </a:solidFill>
              </a:rPr>
              <a:t>www.</a:t>
            </a:r>
            <a:r>
              <a:rPr lang="en-US" sz="3200" spc="150" dirty="0">
                <a:solidFill>
                  <a:prstClr val="black">
                    <a:lumMod val="85000"/>
                    <a:lumOff val="15000"/>
                  </a:prstClr>
                </a:solidFill>
              </a:rPr>
              <a:t>presentationgo</a:t>
            </a:r>
            <a:r>
              <a:rPr lang="en-US" sz="3200" spc="150" dirty="0">
                <a:solidFill>
                  <a:prstClr val="white">
                    <a:lumMod val="75000"/>
                  </a:prstClr>
                </a:solidFill>
              </a:rPr>
              <a:t>.com</a:t>
            </a:r>
          </a:p>
        </p:txBody>
      </p:sp>
      <p:sp>
        <p:nvSpPr>
          <p:cNvPr id="23" name="Freeform 22"/>
          <p:cNvSpPr/>
          <p:nvPr userDrawn="1"/>
        </p:nvSpPr>
        <p:spPr>
          <a:xfrm rot="5400000">
            <a:off x="91178" y="116438"/>
            <a:ext cx="369496" cy="570902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1654908" y="-73804"/>
            <a:ext cx="1569183" cy="612144"/>
            <a:chOff x="-2096383" y="21447"/>
            <a:chExt cx="1569183" cy="61214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-2096383" y="21447"/>
              <a:ext cx="3658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-1002010" y="387370"/>
              <a:ext cx="4748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-88899" y="6959601"/>
            <a:ext cx="162576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rgbClr val="555555"/>
                </a:solidFill>
                <a:latin typeface="Open Sans" panose="020B0606030504020204" pitchFamily="34" charset="0"/>
              </a:rPr>
              <a:t>© </a:t>
            </a:r>
            <a:r>
              <a:rPr lang="en-US" sz="1100" dirty="0">
                <a:solidFill>
                  <a:srgbClr val="A5CD28"/>
                </a:solidFill>
                <a:latin typeface="Open Sans" panose="020B0606030504020204" pitchFamily="34" charset="0"/>
                <a:hlinkClick r:id="rId4" tooltip="PresentationGo!"/>
              </a:rPr>
              <a:t>presentationgo.com</a:t>
            </a:r>
            <a:endParaRPr lang="en-US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792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06332"/>
            <a:ext cx="7886700" cy="739056"/>
          </a:xfrm>
          <a:prstGeom prst="rect">
            <a:avLst/>
          </a:prstGeom>
        </p:spPr>
        <p:txBody>
          <a:bodyPr rIns="0"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19200"/>
            <a:ext cx="78867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0"/>
            <a:ext cx="9144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algn="ctr">
              <a:defRPr/>
            </a:pPr>
            <a:r>
              <a:rPr lang="en-US" sz="3200" spc="150" dirty="0">
                <a:solidFill>
                  <a:prstClr val="white">
                    <a:lumMod val="75000"/>
                  </a:prstClr>
                </a:solidFill>
              </a:rPr>
              <a:t>www.</a:t>
            </a:r>
            <a:r>
              <a:rPr lang="en-US" sz="3200" spc="150" dirty="0">
                <a:solidFill>
                  <a:prstClr val="black">
                    <a:lumMod val="85000"/>
                    <a:lumOff val="15000"/>
                  </a:prstClr>
                </a:solidFill>
              </a:rPr>
              <a:t>presentationgo</a:t>
            </a:r>
            <a:r>
              <a:rPr lang="en-US" sz="3200" spc="150" dirty="0">
                <a:solidFill>
                  <a:prstClr val="white">
                    <a:lumMod val="75000"/>
                  </a:prstClr>
                </a:solidFill>
              </a:rPr>
              <a:t>.com</a:t>
            </a:r>
          </a:p>
        </p:txBody>
      </p:sp>
      <p:sp>
        <p:nvSpPr>
          <p:cNvPr id="23" name="Freeform 22"/>
          <p:cNvSpPr/>
          <p:nvPr userDrawn="1"/>
        </p:nvSpPr>
        <p:spPr>
          <a:xfrm rot="5400000">
            <a:off x="91178" y="116438"/>
            <a:ext cx="369496" cy="570902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1654908" y="-73804"/>
            <a:ext cx="1569183" cy="612144"/>
            <a:chOff x="-2096383" y="21447"/>
            <a:chExt cx="1569183" cy="61214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-2096383" y="21447"/>
              <a:ext cx="3658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-1002010" y="387370"/>
              <a:ext cx="4748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-88899" y="6959601"/>
            <a:ext cx="162576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rgbClr val="555555"/>
                </a:solidFill>
                <a:latin typeface="Open Sans" panose="020B0606030504020204" pitchFamily="34" charset="0"/>
              </a:rPr>
              <a:t>© </a:t>
            </a:r>
            <a:r>
              <a:rPr lang="en-US" sz="1100" dirty="0">
                <a:solidFill>
                  <a:srgbClr val="A5CD28"/>
                </a:solidFill>
                <a:latin typeface="Open Sans" panose="020B0606030504020204" pitchFamily="34" charset="0"/>
                <a:hlinkClick r:id="rId4" tooltip="PresentationGo!"/>
              </a:rPr>
              <a:t>presentationgo.com</a:t>
            </a:r>
            <a:endParaRPr lang="en-US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392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760329D-B465-4231-941C-87C0349EBC9F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04/09/2019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784F554-8A65-4628-981C-303DE7D869D1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772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4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microsoft.com/office/2007/relationships/hdphoto" Target="../media/hdphoto10.wdp"/><Relationship Id="rId10" Type="http://schemas.openxmlformats.org/officeDocument/2006/relationships/image" Target="../media/image31.png"/><Relationship Id="rId4" Type="http://schemas.openxmlformats.org/officeDocument/2006/relationships/image" Target="../media/image26.jpeg"/><Relationship Id="rId9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3.png"/><Relationship Id="rId3" Type="http://schemas.openxmlformats.org/officeDocument/2006/relationships/image" Target="../media/image9.png"/><Relationship Id="rId12" Type="http://schemas.openxmlformats.org/officeDocument/2006/relationships/image" Target="../media/image11.svg"/><Relationship Id="rId17" Type="http://schemas.microsoft.com/office/2007/relationships/hdphoto" Target="../media/hdphoto11.wdp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15" Type="http://schemas.openxmlformats.org/officeDocument/2006/relationships/image" Target="../media/image35.png"/><Relationship Id="rId4" Type="http://schemas.openxmlformats.org/officeDocument/2006/relationships/image" Target="../media/image4.png"/><Relationship Id="rId1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microsoft.com/office/2007/relationships/hdphoto" Target="../media/hdphoto4.wdp"/><Relationship Id="rId18" Type="http://schemas.openxmlformats.org/officeDocument/2006/relationships/image" Target="../media/image16.png"/><Relationship Id="rId3" Type="http://schemas.openxmlformats.org/officeDocument/2006/relationships/hyperlink" Target="https://www.youtube.com/watch?v=v-Dn2KEjPuc&amp;feature=youtu.be" TargetMode="External"/><Relationship Id="rId21" Type="http://schemas.openxmlformats.org/officeDocument/2006/relationships/image" Target="../media/image18.pn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13.png"/><Relationship Id="rId17" Type="http://schemas.microsoft.com/office/2007/relationships/hdphoto" Target="../media/hdphoto6.wdp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5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microsoft.com/office/2007/relationships/hdphoto" Target="../media/hdphoto3.wdp"/><Relationship Id="rId24" Type="http://schemas.microsoft.com/office/2007/relationships/hdphoto" Target="../media/hdphoto9.wdp"/><Relationship Id="rId5" Type="http://schemas.openxmlformats.org/officeDocument/2006/relationships/diagramData" Target="../diagrams/data1.xml"/><Relationship Id="rId15" Type="http://schemas.microsoft.com/office/2007/relationships/hdphoto" Target="../media/hdphoto5.wdp"/><Relationship Id="rId23" Type="http://schemas.openxmlformats.org/officeDocument/2006/relationships/image" Target="../media/image19.png"/><Relationship Id="rId10" Type="http://schemas.openxmlformats.org/officeDocument/2006/relationships/image" Target="../media/image12.png"/><Relationship Id="rId19" Type="http://schemas.microsoft.com/office/2007/relationships/hdphoto" Target="../media/hdphoto7.wdp"/><Relationship Id="rId4" Type="http://schemas.openxmlformats.org/officeDocument/2006/relationships/image" Target="../media/image4.png"/><Relationship Id="rId9" Type="http://schemas.microsoft.com/office/2007/relationships/diagramDrawing" Target="../diagrams/drawing1.xml"/><Relationship Id="rId14" Type="http://schemas.openxmlformats.org/officeDocument/2006/relationships/image" Target="../media/image14.png"/><Relationship Id="rId22" Type="http://schemas.microsoft.com/office/2007/relationships/hdphoto" Target="../media/hdphoto8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4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981" r="-1" b="27363"/>
          <a:stretch/>
        </p:blipFill>
        <p:spPr>
          <a:xfrm>
            <a:off x="1" y="1"/>
            <a:ext cx="9144000" cy="6857999"/>
          </a:xfrm>
          <a:prstGeom prst="rect">
            <a:avLst/>
          </a:prstGeom>
        </p:spPr>
      </p:pic>
      <p:sp>
        <p:nvSpPr>
          <p:cNvPr id="5" name="Rounded Rectangle 13"/>
          <p:cNvSpPr>
            <a:spLocks noChangeArrowheads="1"/>
          </p:cNvSpPr>
          <p:nvPr/>
        </p:nvSpPr>
        <p:spPr bwMode="auto">
          <a:xfrm>
            <a:off x="755576" y="548680"/>
            <a:ext cx="7632848" cy="1872208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defRPr/>
            </a:pPr>
            <a:r>
              <a:rPr lang="en-GB" sz="3600" b="1" dirty="0" smtClean="0">
                <a:solidFill>
                  <a:prstClr val="white"/>
                </a:solidFill>
                <a:latin typeface="+mj-lt"/>
                <a:ea typeface="Verdana" panose="020B0604030504040204" pitchFamily="34" charset="0"/>
                <a:cs typeface="Iskoola Pota" panose="020B0502040204020203" pitchFamily="34" charset="0"/>
              </a:rPr>
              <a:t>Evidence Based Trauma Informed Interventions </a:t>
            </a:r>
            <a:endParaRPr lang="en-GB" sz="3600" b="1" dirty="0">
              <a:solidFill>
                <a:prstClr val="white"/>
              </a:solidFill>
              <a:latin typeface="+mj-lt"/>
              <a:ea typeface="Verdana" panose="020B0604030504040204" pitchFamily="34" charset="0"/>
              <a:cs typeface="Iskoola Pota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5723" y="2492896"/>
            <a:ext cx="532859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GB" sz="3200" dirty="0" smtClean="0">
                <a:solidFill>
                  <a:srgbClr val="002060"/>
                </a:solidFill>
              </a:rPr>
              <a:t>Sarah Gorst </a:t>
            </a:r>
          </a:p>
        </p:txBody>
      </p:sp>
      <p:sp>
        <p:nvSpPr>
          <p:cNvPr id="12" name="Freeform 5"/>
          <p:cNvSpPr>
            <a:spLocks/>
          </p:cNvSpPr>
          <p:nvPr/>
        </p:nvSpPr>
        <p:spPr bwMode="auto">
          <a:xfrm>
            <a:off x="0" y="6480424"/>
            <a:ext cx="9143999" cy="411973"/>
          </a:xfrm>
          <a:custGeom>
            <a:avLst/>
            <a:gdLst>
              <a:gd name="T0" fmla="*/ 0 w 21600"/>
              <a:gd name="T1" fmla="*/ 2147483647 h 21166"/>
              <a:gd name="T2" fmla="*/ 2147483647 w 21600"/>
              <a:gd name="T3" fmla="*/ 2147483647 h 21166"/>
              <a:gd name="T4" fmla="*/ 2147483647 w 21600"/>
              <a:gd name="T5" fmla="*/ 2147483647 h 21166"/>
              <a:gd name="T6" fmla="*/ 0 w 21600"/>
              <a:gd name="T7" fmla="*/ 2147483647 h 21166"/>
              <a:gd name="T8" fmla="*/ 0 w 21600"/>
              <a:gd name="T9" fmla="*/ 2147483647 h 211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600" h="21166">
                <a:moveTo>
                  <a:pt x="0" y="19805"/>
                </a:moveTo>
                <a:cubicBezTo>
                  <a:pt x="0" y="19805"/>
                  <a:pt x="4152" y="-434"/>
                  <a:pt x="10586" y="7"/>
                </a:cubicBezTo>
                <a:cubicBezTo>
                  <a:pt x="17020" y="447"/>
                  <a:pt x="21600" y="21166"/>
                  <a:pt x="21600" y="21166"/>
                </a:cubicBezTo>
                <a:lnTo>
                  <a:pt x="0" y="19805"/>
                </a:lnTo>
                <a:close/>
                <a:moveTo>
                  <a:pt x="0" y="19805"/>
                </a:moveTo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7524328" y="6063679"/>
            <a:ext cx="15123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#itmatters</a:t>
            </a:r>
            <a:endParaRPr lang="en-GB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4" name="Picture 2" descr="J:\BetterStart\Communications\Branding &amp; Logos\Logos\Better Start\Primary Logo\01 Colour\01 Colou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6" y="5780754"/>
            <a:ext cx="2124373" cy="81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855" b="49546" l="42075" r="43476">
                        <a14:foregroundMark x1="42907" y1="46033" x2="42907" y2="46033"/>
                        <a14:foregroundMark x1="42513" y1="45245" x2="43126" y2="48637"/>
                        <a14:foregroundMark x1="42995" y1="45427" x2="42995" y2="46275"/>
                        <a14:foregroundMark x1="42776" y1="45064" x2="42776" y2="45064"/>
                        <a14:foregroundMark x1="42557" y1="47062" x2="42907" y2="45124"/>
                        <a14:foregroundMark x1="42338" y1="48092" x2="42863" y2="48637"/>
                        <a14:foregroundMark x1="42382" y1="49001" x2="43301" y2="49061"/>
                      </a14:backgroundRemoval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978" t="38865" r="56296" b="49729"/>
          <a:stretch/>
        </p:blipFill>
        <p:spPr>
          <a:xfrm>
            <a:off x="1540438" y="3640158"/>
            <a:ext cx="288032" cy="1143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55576" y="3105834"/>
            <a:ext cx="228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GB" i="1" dirty="0" smtClean="0">
                <a:solidFill>
                  <a:srgbClr val="002060"/>
                </a:solidFill>
              </a:rPr>
              <a:t>@SarahG_CECD</a:t>
            </a:r>
            <a:br>
              <a:rPr lang="en-GB" i="1" dirty="0" smtClean="0">
                <a:solidFill>
                  <a:srgbClr val="002060"/>
                </a:solidFill>
              </a:rPr>
            </a:br>
            <a:r>
              <a:rPr lang="en-GB" i="1" dirty="0" smtClean="0">
                <a:solidFill>
                  <a:srgbClr val="002060"/>
                </a:solidFill>
              </a:rPr>
              <a:t>@</a:t>
            </a:r>
            <a:r>
              <a:rPr lang="en-GB" i="1" dirty="0">
                <a:solidFill>
                  <a:srgbClr val="002060"/>
                </a:solidFill>
              </a:rPr>
              <a:t>CECDBlackpool </a:t>
            </a:r>
          </a:p>
        </p:txBody>
      </p:sp>
    </p:spTree>
    <p:extLst>
      <p:ext uri="{BB962C8B-B14F-4D97-AF65-F5344CB8AC3E}">
        <p14:creationId xmlns:p14="http://schemas.microsoft.com/office/powerpoint/2010/main" val="421468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6480424"/>
            <a:ext cx="9143999" cy="411973"/>
          </a:xfrm>
          <a:custGeom>
            <a:avLst/>
            <a:gdLst>
              <a:gd name="T0" fmla="*/ 0 w 21600"/>
              <a:gd name="T1" fmla="*/ 2147483647 h 21166"/>
              <a:gd name="T2" fmla="*/ 2147483647 w 21600"/>
              <a:gd name="T3" fmla="*/ 2147483647 h 21166"/>
              <a:gd name="T4" fmla="*/ 2147483647 w 21600"/>
              <a:gd name="T5" fmla="*/ 2147483647 h 21166"/>
              <a:gd name="T6" fmla="*/ 0 w 21600"/>
              <a:gd name="T7" fmla="*/ 2147483647 h 21166"/>
              <a:gd name="T8" fmla="*/ 0 w 21600"/>
              <a:gd name="T9" fmla="*/ 2147483647 h 211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600" h="21166">
                <a:moveTo>
                  <a:pt x="0" y="19805"/>
                </a:moveTo>
                <a:cubicBezTo>
                  <a:pt x="0" y="19805"/>
                  <a:pt x="4152" y="-434"/>
                  <a:pt x="10586" y="7"/>
                </a:cubicBezTo>
                <a:cubicBezTo>
                  <a:pt x="17020" y="447"/>
                  <a:pt x="21600" y="21166"/>
                  <a:pt x="21600" y="21166"/>
                </a:cubicBezTo>
                <a:lnTo>
                  <a:pt x="0" y="19805"/>
                </a:lnTo>
                <a:close/>
                <a:moveTo>
                  <a:pt x="0" y="19805"/>
                </a:moveTo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24328" y="6063679"/>
            <a:ext cx="15123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F79646">
                    <a:lumMod val="75000"/>
                  </a:srgbClr>
                </a:solidFill>
              </a:rPr>
              <a:t>#itmatters</a:t>
            </a:r>
            <a:endParaRPr lang="en-GB" sz="2400" dirty="0">
              <a:solidFill>
                <a:srgbClr val="F79646">
                  <a:lumMod val="75000"/>
                </a:srgbClr>
              </a:solidFill>
            </a:endParaRPr>
          </a:p>
        </p:txBody>
      </p:sp>
      <p:pic>
        <p:nvPicPr>
          <p:cNvPr id="6" name="Picture 2" descr="J:\BetterStart\Communications\Branding &amp; Logos\Logos\Better Start\Primary Logo\01 Colour\01 Colou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6" y="5780754"/>
            <a:ext cx="2124373" cy="81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41339" y="332656"/>
            <a:ext cx="506132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dirty="0" smtClean="0">
                <a:solidFill>
                  <a:srgbClr val="F79646">
                    <a:lumMod val="75000"/>
                  </a:srgbClr>
                </a:solidFill>
              </a:rPr>
              <a:t>What We’re Doing… </a:t>
            </a:r>
            <a:endParaRPr lang="en-GB" sz="4400" b="1" dirty="0">
              <a:solidFill>
                <a:srgbClr val="F79646">
                  <a:lumMod val="75000"/>
                </a:srgbClr>
              </a:solidFill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xmlns="" id="{5BE5CB28-8BC5-43A9-82C9-92B6A5D11FAB}"/>
              </a:ext>
            </a:extLst>
          </p:cNvPr>
          <p:cNvCxnSpPr>
            <a:cxnSpLocks/>
          </p:cNvCxnSpPr>
          <p:nvPr/>
        </p:nvCxnSpPr>
        <p:spPr>
          <a:xfrm>
            <a:off x="5221914" y="3429000"/>
            <a:ext cx="386813" cy="0"/>
          </a:xfrm>
          <a:prstGeom prst="line">
            <a:avLst/>
          </a:prstGeom>
          <a:noFill/>
          <a:ln w="6350" cap="flat" cmpd="sng" algn="ctr">
            <a:solidFill>
              <a:srgbClr val="D3D3D3">
                <a:lumMod val="90000"/>
              </a:srgbClr>
            </a:solidFill>
            <a:prstDash val="solid"/>
            <a:miter lim="800000"/>
          </a:ln>
          <a:effectLst/>
        </p:spPr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xmlns="" id="{FDEE3B03-8A9D-4A65-BAEA-56D4661CB212}"/>
              </a:ext>
            </a:extLst>
          </p:cNvPr>
          <p:cNvCxnSpPr>
            <a:stCxn id="65" idx="4"/>
          </p:cNvCxnSpPr>
          <p:nvPr/>
        </p:nvCxnSpPr>
        <p:spPr>
          <a:xfrm>
            <a:off x="5608729" y="2045710"/>
            <a:ext cx="0" cy="2952000"/>
          </a:xfrm>
          <a:prstGeom prst="line">
            <a:avLst/>
          </a:prstGeom>
          <a:noFill/>
          <a:ln w="6350" cap="flat" cmpd="sng" algn="ctr">
            <a:solidFill>
              <a:srgbClr val="D3D3D3">
                <a:lumMod val="90000"/>
              </a:srgbClr>
            </a:solidFill>
            <a:prstDash val="solid"/>
            <a:miter lim="800000"/>
          </a:ln>
          <a:effectLst/>
        </p:spPr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xmlns="" id="{9E186F2C-73F1-4FF1-AE76-4A4A4A5882C5}"/>
              </a:ext>
            </a:extLst>
          </p:cNvPr>
          <p:cNvCxnSpPr/>
          <p:nvPr/>
        </p:nvCxnSpPr>
        <p:spPr>
          <a:xfrm rot="10800000" flipV="1">
            <a:off x="3535272" y="3429000"/>
            <a:ext cx="386813" cy="1"/>
          </a:xfrm>
          <a:prstGeom prst="line">
            <a:avLst/>
          </a:prstGeom>
          <a:noFill/>
          <a:ln w="6350" cap="flat" cmpd="sng" algn="ctr">
            <a:solidFill>
              <a:srgbClr val="D3D3D3">
                <a:lumMod val="90000"/>
              </a:srgbClr>
            </a:solidFill>
            <a:prstDash val="solid"/>
            <a:miter lim="800000"/>
          </a:ln>
          <a:effectLst/>
        </p:spPr>
      </p:cxnSp>
      <p:sp>
        <p:nvSpPr>
          <p:cNvPr id="65" name="Oval 64">
            <a:extLst>
              <a:ext uri="{FF2B5EF4-FFF2-40B4-BE49-F238E27FC236}">
                <a16:creationId xmlns:a16="http://schemas.microsoft.com/office/drawing/2014/main" xmlns="" id="{96ACFC85-5007-4038-8688-4868B38587D1}"/>
              </a:ext>
            </a:extLst>
          </p:cNvPr>
          <p:cNvSpPr/>
          <p:nvPr/>
        </p:nvSpPr>
        <p:spPr>
          <a:xfrm>
            <a:off x="5508285" y="1844824"/>
            <a:ext cx="200888" cy="200888"/>
          </a:xfrm>
          <a:prstGeom prst="ellipse">
            <a:avLst/>
          </a:prstGeom>
          <a:solidFill>
            <a:srgbClr val="54585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350" kern="0" smtClean="0">
              <a:solidFill>
                <a:prstClr val="white"/>
              </a:solidFill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xmlns="" id="{51F05F36-1AB5-488A-B787-21ED2444A187}"/>
              </a:ext>
            </a:extLst>
          </p:cNvPr>
          <p:cNvSpPr/>
          <p:nvPr/>
        </p:nvSpPr>
        <p:spPr>
          <a:xfrm>
            <a:off x="5508104" y="3372128"/>
            <a:ext cx="200888" cy="200888"/>
          </a:xfrm>
          <a:prstGeom prst="ellipse">
            <a:avLst/>
          </a:prstGeom>
          <a:solidFill>
            <a:srgbClr val="65278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350" kern="0" smtClean="0">
              <a:solidFill>
                <a:prstClr val="white"/>
              </a:solidFill>
            </a:endParaRP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xmlns="" id="{45796F69-D836-4C00-B241-DA158845053F}"/>
              </a:ext>
            </a:extLst>
          </p:cNvPr>
          <p:cNvSpPr/>
          <p:nvPr/>
        </p:nvSpPr>
        <p:spPr>
          <a:xfrm>
            <a:off x="5508285" y="4884296"/>
            <a:ext cx="200888" cy="200888"/>
          </a:xfrm>
          <a:prstGeom prst="ellipse">
            <a:avLst/>
          </a:prstGeom>
          <a:solidFill>
            <a:srgbClr val="F38A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350" kern="0" smtClean="0">
              <a:solidFill>
                <a:prstClr val="white"/>
              </a:solidFill>
            </a:endParaRPr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xmlns="" id="{D62DBE7A-B394-407B-848F-F63F9A3BC158}"/>
              </a:ext>
            </a:extLst>
          </p:cNvPr>
          <p:cNvCxnSpPr/>
          <p:nvPr/>
        </p:nvCxnSpPr>
        <p:spPr>
          <a:xfrm flipV="1">
            <a:off x="3544289" y="2016326"/>
            <a:ext cx="0" cy="2952000"/>
          </a:xfrm>
          <a:prstGeom prst="line">
            <a:avLst/>
          </a:prstGeom>
          <a:noFill/>
          <a:ln w="6350" cap="flat" cmpd="sng" algn="ctr">
            <a:solidFill>
              <a:srgbClr val="D3D3D3">
                <a:lumMod val="90000"/>
              </a:srgbClr>
            </a:solidFill>
            <a:prstDash val="solid"/>
            <a:miter lim="800000"/>
          </a:ln>
          <a:effectLst/>
        </p:spPr>
      </p:cxnSp>
      <p:sp>
        <p:nvSpPr>
          <p:cNvPr id="95" name="Oval 94">
            <a:extLst>
              <a:ext uri="{FF2B5EF4-FFF2-40B4-BE49-F238E27FC236}">
                <a16:creationId xmlns:a16="http://schemas.microsoft.com/office/drawing/2014/main" xmlns="" id="{C1093E01-8044-4996-AB34-9D300FCF49AE}"/>
              </a:ext>
            </a:extLst>
          </p:cNvPr>
          <p:cNvSpPr/>
          <p:nvPr/>
        </p:nvSpPr>
        <p:spPr>
          <a:xfrm rot="10800000">
            <a:off x="3434828" y="4884296"/>
            <a:ext cx="200888" cy="200888"/>
          </a:xfrm>
          <a:prstGeom prst="ellipse">
            <a:avLst/>
          </a:prstGeom>
          <a:solidFill>
            <a:srgbClr val="D3006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350" kern="0" smtClean="0">
              <a:solidFill>
                <a:prstClr val="white"/>
              </a:solidFill>
            </a:endParaRP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xmlns="" id="{362F6368-7357-452D-AAD7-6B0527F2DF9C}"/>
              </a:ext>
            </a:extLst>
          </p:cNvPr>
          <p:cNvSpPr/>
          <p:nvPr/>
        </p:nvSpPr>
        <p:spPr>
          <a:xfrm rot="10800000">
            <a:off x="3419873" y="3356992"/>
            <a:ext cx="200888" cy="200888"/>
          </a:xfrm>
          <a:prstGeom prst="ellipse">
            <a:avLst/>
          </a:prstGeom>
          <a:solidFill>
            <a:srgbClr val="4FAF4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350" kern="0" smtClean="0">
              <a:solidFill>
                <a:prstClr val="white"/>
              </a:solidFill>
            </a:endParaRP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xmlns="" id="{842F2CA0-E5C7-4AD4-A1BA-19F435B08A28}"/>
              </a:ext>
            </a:extLst>
          </p:cNvPr>
          <p:cNvSpPr/>
          <p:nvPr/>
        </p:nvSpPr>
        <p:spPr>
          <a:xfrm rot="10800000">
            <a:off x="3434828" y="1844824"/>
            <a:ext cx="200888" cy="200888"/>
          </a:xfrm>
          <a:prstGeom prst="ellipse">
            <a:avLst/>
          </a:prstGeom>
          <a:solidFill>
            <a:srgbClr val="005FB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350" kern="0" smtClean="0">
              <a:solidFill>
                <a:prstClr val="white"/>
              </a:solidFill>
            </a:endParaRPr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xmlns="" id="{BC1B0D95-C1E1-4B2A-BCEF-062193828F12}"/>
              </a:ext>
            </a:extLst>
          </p:cNvPr>
          <p:cNvSpPr/>
          <p:nvPr/>
        </p:nvSpPr>
        <p:spPr>
          <a:xfrm>
            <a:off x="3922087" y="2777243"/>
            <a:ext cx="1299829" cy="1299829"/>
          </a:xfrm>
          <a:prstGeom prst="ellipse">
            <a:avLst/>
          </a:prstGeom>
          <a:solidFill>
            <a:srgbClr val="002060"/>
          </a:solidFill>
          <a:ln>
            <a:noFill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350" kern="0" smtClean="0">
              <a:solidFill>
                <a:prstClr val="white"/>
              </a:solidFill>
            </a:endParaRPr>
          </a:p>
        </p:txBody>
      </p:sp>
      <p:pic>
        <p:nvPicPr>
          <p:cNvPr id="99" name="Picture 2" descr="J:\BetterStart\Communications\Branding &amp; Logos\Logos\Better Start\Primary Logo\01 Colour\01 Colour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569"/>
          <a:stretch/>
        </p:blipFill>
        <p:spPr bwMode="auto">
          <a:xfrm>
            <a:off x="4067944" y="2924944"/>
            <a:ext cx="1023694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89165" y="4437112"/>
            <a:ext cx="3114757" cy="1010074"/>
            <a:chOff x="189165" y="4437112"/>
            <a:chExt cx="3114757" cy="1010074"/>
          </a:xfrm>
        </p:grpSpPr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xmlns="" id="{6D63C6DA-778A-4579-B5B8-F3375DC57D13}"/>
                </a:ext>
              </a:extLst>
            </p:cNvPr>
            <p:cNvGrpSpPr/>
            <p:nvPr/>
          </p:nvGrpSpPr>
          <p:grpSpPr>
            <a:xfrm flipH="1">
              <a:off x="189165" y="4437112"/>
              <a:ext cx="3114757" cy="1010074"/>
              <a:chOff x="5607751" y="1595368"/>
              <a:chExt cx="3669613" cy="1191675"/>
            </a:xfrm>
          </p:grpSpPr>
          <p:sp>
            <p:nvSpPr>
              <p:cNvPr id="106" name="Rectangle: Rounded Corners 102">
                <a:extLst>
                  <a:ext uri="{FF2B5EF4-FFF2-40B4-BE49-F238E27FC236}">
                    <a16:creationId xmlns:a16="http://schemas.microsoft.com/office/drawing/2014/main" xmlns="" id="{1F4708C1-1C71-467A-85B2-CDA65977285B}"/>
                  </a:ext>
                </a:extLst>
              </p:cNvPr>
              <p:cNvSpPr/>
              <p:nvPr/>
            </p:nvSpPr>
            <p:spPr>
              <a:xfrm>
                <a:off x="5800164" y="1625601"/>
                <a:ext cx="3477200" cy="1126680"/>
              </a:xfrm>
              <a:prstGeom prst="roundRect">
                <a:avLst>
                  <a:gd name="adj" fmla="val 50000"/>
                </a:avLst>
              </a:prstGeom>
              <a:noFill/>
              <a:ln w="57150" cap="flat" cmpd="sng" algn="ctr">
                <a:solidFill>
                  <a:srgbClr val="D3006B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1350" kern="0" smtClean="0">
                  <a:solidFill>
                    <a:prstClr val="black">
                      <a:lumMod val="75000"/>
                      <a:lumOff val="25000"/>
                    </a:prstClr>
                  </a:solidFill>
                </a:endParaRPr>
              </a:p>
            </p:txBody>
          </p:sp>
          <p:sp>
            <p:nvSpPr>
              <p:cNvPr id="107" name="Rectangle: Rounded Corners 103">
                <a:extLst>
                  <a:ext uri="{FF2B5EF4-FFF2-40B4-BE49-F238E27FC236}">
                    <a16:creationId xmlns:a16="http://schemas.microsoft.com/office/drawing/2014/main" xmlns="" id="{ADF0BAEC-1DB2-4AA4-9BBC-163C3D8CC5AF}"/>
                  </a:ext>
                </a:extLst>
              </p:cNvPr>
              <p:cNvSpPr/>
              <p:nvPr/>
            </p:nvSpPr>
            <p:spPr>
              <a:xfrm>
                <a:off x="6279775" y="1780242"/>
                <a:ext cx="2725695" cy="802131"/>
              </a:xfrm>
              <a:prstGeom prst="roundRect">
                <a:avLst>
                  <a:gd name="adj" fmla="val 50000"/>
                </a:avLst>
              </a:prstGeom>
              <a:solidFill>
                <a:srgbClr val="D3006B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kern="0" dirty="0" smtClean="0">
                    <a:solidFill>
                      <a:prstClr val="white"/>
                    </a:solidFill>
                  </a:rPr>
                  <a:t>ACE Police</a:t>
                </a:r>
                <a:br>
                  <a:rPr lang="en-US" kern="0" dirty="0" smtClean="0">
                    <a:solidFill>
                      <a:prstClr val="white"/>
                    </a:solidFill>
                  </a:rPr>
                </a:br>
                <a:r>
                  <a:rPr lang="en-US" kern="0" dirty="0" smtClean="0">
                    <a:solidFill>
                      <a:prstClr val="white"/>
                    </a:solidFill>
                  </a:rPr>
                  <a:t>Briefings</a:t>
                </a:r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xmlns="" id="{6CB6581A-A58A-40C4-9311-54E138BFB3B9}"/>
                  </a:ext>
                </a:extLst>
              </p:cNvPr>
              <p:cNvSpPr/>
              <p:nvPr/>
            </p:nvSpPr>
            <p:spPr>
              <a:xfrm>
                <a:off x="5607751" y="1595368"/>
                <a:ext cx="1187694" cy="1191675"/>
              </a:xfrm>
              <a:prstGeom prst="ellipse">
                <a:avLst/>
              </a:prstGeom>
              <a:solidFill>
                <a:srgbClr val="F1EFF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1350" kern="0" smtClean="0">
                  <a:solidFill>
                    <a:prstClr val="black">
                      <a:lumMod val="75000"/>
                      <a:lumOff val="25000"/>
                    </a:prstClr>
                  </a:solidFill>
                </a:endParaRPr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xmlns="" id="{E549F4C3-4DAA-421E-B97D-C6C519824ACA}"/>
                  </a:ext>
                </a:extLst>
              </p:cNvPr>
              <p:cNvSpPr/>
              <p:nvPr/>
            </p:nvSpPr>
            <p:spPr>
              <a:xfrm>
                <a:off x="5607751" y="1660366"/>
                <a:ext cx="1050796" cy="1004407"/>
              </a:xfrm>
              <a:prstGeom prst="ellipse">
                <a:avLst/>
              </a:prstGeom>
              <a:solidFill>
                <a:srgbClr val="D3006B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2400" b="1" kern="0" dirty="0" smtClean="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127" name="Picture 2" descr="C:\Users\sgorst\AppData\Local\Microsoft\Windows\INetCache\Content.Outlook\HBSHI7I1\IMG_20180919_132621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colorTemperature colorTemp="59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89" t="41252" r="8539" b="15154"/>
            <a:stretch/>
          </p:blipFill>
          <p:spPr bwMode="auto">
            <a:xfrm>
              <a:off x="2521598" y="4625065"/>
              <a:ext cx="672733" cy="585624"/>
            </a:xfrm>
            <a:prstGeom prst="rect">
              <a:avLst/>
            </a:prstGeom>
            <a:noFill/>
            <a:effectLst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131743" y="2994989"/>
            <a:ext cx="3114757" cy="1010074"/>
            <a:chOff x="131743" y="2994989"/>
            <a:chExt cx="3114757" cy="1010074"/>
          </a:xfrm>
        </p:grpSpPr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xmlns="" id="{6D63C6DA-778A-4579-B5B8-F3375DC57D13}"/>
                </a:ext>
              </a:extLst>
            </p:cNvPr>
            <p:cNvGrpSpPr/>
            <p:nvPr/>
          </p:nvGrpSpPr>
          <p:grpSpPr>
            <a:xfrm flipH="1">
              <a:off x="131743" y="2994989"/>
              <a:ext cx="3114757" cy="1010074"/>
              <a:chOff x="5607751" y="1598148"/>
              <a:chExt cx="3669613" cy="1191675"/>
            </a:xfrm>
          </p:grpSpPr>
          <p:sp>
            <p:nvSpPr>
              <p:cNvPr id="111" name="Rectangle: Rounded Corners 102">
                <a:extLst>
                  <a:ext uri="{FF2B5EF4-FFF2-40B4-BE49-F238E27FC236}">
                    <a16:creationId xmlns:a16="http://schemas.microsoft.com/office/drawing/2014/main" xmlns="" id="{1F4708C1-1C71-467A-85B2-CDA65977285B}"/>
                  </a:ext>
                </a:extLst>
              </p:cNvPr>
              <p:cNvSpPr/>
              <p:nvPr/>
            </p:nvSpPr>
            <p:spPr>
              <a:xfrm>
                <a:off x="5800164" y="1625601"/>
                <a:ext cx="3477200" cy="1126680"/>
              </a:xfrm>
              <a:prstGeom prst="roundRect">
                <a:avLst>
                  <a:gd name="adj" fmla="val 50000"/>
                </a:avLst>
              </a:prstGeom>
              <a:noFill/>
              <a:ln w="57150" cap="flat" cmpd="sng" algn="ctr">
                <a:solidFill>
                  <a:srgbClr val="4FAF4E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1350" kern="0" smtClean="0">
                  <a:solidFill>
                    <a:prstClr val="black">
                      <a:lumMod val="75000"/>
                      <a:lumOff val="25000"/>
                    </a:prstClr>
                  </a:solidFill>
                </a:endParaRPr>
              </a:p>
            </p:txBody>
          </p:sp>
          <p:sp>
            <p:nvSpPr>
              <p:cNvPr id="112" name="Rectangle: Rounded Corners 103">
                <a:extLst>
                  <a:ext uri="{FF2B5EF4-FFF2-40B4-BE49-F238E27FC236}">
                    <a16:creationId xmlns:a16="http://schemas.microsoft.com/office/drawing/2014/main" xmlns="" id="{ADF0BAEC-1DB2-4AA4-9BBC-163C3D8CC5AF}"/>
                  </a:ext>
                </a:extLst>
              </p:cNvPr>
              <p:cNvSpPr/>
              <p:nvPr/>
            </p:nvSpPr>
            <p:spPr>
              <a:xfrm>
                <a:off x="6255469" y="1795235"/>
                <a:ext cx="2725695" cy="802131"/>
              </a:xfrm>
              <a:prstGeom prst="roundRect">
                <a:avLst>
                  <a:gd name="adj" fmla="val 50000"/>
                </a:avLst>
              </a:prstGeom>
              <a:solidFill>
                <a:srgbClr val="4FAF4E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defTabSz="993775">
                  <a:defRPr/>
                </a:pPr>
                <a:r>
                  <a:rPr lang="en-US" kern="0" dirty="0" smtClean="0">
                    <a:solidFill>
                      <a:prstClr val="white"/>
                    </a:solidFill>
                  </a:rPr>
                  <a:t>Community Voice </a:t>
                </a:r>
              </a:p>
              <a:p>
                <a:pPr defTabSz="993775">
                  <a:defRPr/>
                </a:pPr>
                <a:r>
                  <a:rPr lang="en-US" kern="0" dirty="0" smtClean="0">
                    <a:solidFill>
                      <a:prstClr val="white"/>
                    </a:solidFill>
                  </a:rPr>
                  <a:t>      And CAPs</a:t>
                </a:r>
                <a:endParaRPr lang="en-US" kern="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xmlns="" id="{6CB6581A-A58A-40C4-9311-54E138BFB3B9}"/>
                  </a:ext>
                </a:extLst>
              </p:cNvPr>
              <p:cNvSpPr/>
              <p:nvPr/>
            </p:nvSpPr>
            <p:spPr>
              <a:xfrm>
                <a:off x="5607751" y="1598148"/>
                <a:ext cx="1187694" cy="1191675"/>
              </a:xfrm>
              <a:prstGeom prst="ellipse">
                <a:avLst/>
              </a:prstGeom>
              <a:solidFill>
                <a:srgbClr val="F1EFF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1350" kern="0" smtClean="0">
                  <a:solidFill>
                    <a:prstClr val="black">
                      <a:lumMod val="75000"/>
                      <a:lumOff val="25000"/>
                    </a:prstClr>
                  </a:solidFill>
                </a:endParaRPr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xmlns="" id="{E549F4C3-4DAA-421E-B97D-C6C519824ACA}"/>
                  </a:ext>
                </a:extLst>
              </p:cNvPr>
              <p:cNvSpPr/>
              <p:nvPr/>
            </p:nvSpPr>
            <p:spPr>
              <a:xfrm>
                <a:off x="5607751" y="1663146"/>
                <a:ext cx="1050796" cy="1004407"/>
              </a:xfrm>
              <a:prstGeom prst="ellipse">
                <a:avLst/>
              </a:prstGeom>
              <a:solidFill>
                <a:srgbClr val="4FAF4E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2400" b="1" kern="0" dirty="0" smtClean="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132" name="Picture 2" descr="J:\Blackpool\Blackpool Services\BetterStart\Communications\Parks\Revoe Park\Revoe Park and Garden Photos\Revoe Park Play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57" t="16188" r="9308" b="17321"/>
            <a:stretch/>
          </p:blipFill>
          <p:spPr bwMode="auto">
            <a:xfrm rot="10800000">
              <a:off x="2416680" y="3212976"/>
              <a:ext cx="767014" cy="530448"/>
            </a:xfrm>
            <a:prstGeom prst="rect">
              <a:avLst/>
            </a:prstGeom>
            <a:noFill/>
            <a:effectLst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107504" y="1484784"/>
            <a:ext cx="3114757" cy="1010075"/>
            <a:chOff x="107504" y="1484784"/>
            <a:chExt cx="3114757" cy="1010075"/>
          </a:xfrm>
        </p:grpSpPr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xmlns="" id="{6D63C6DA-778A-4579-B5B8-F3375DC57D13}"/>
                </a:ext>
              </a:extLst>
            </p:cNvPr>
            <p:cNvGrpSpPr/>
            <p:nvPr/>
          </p:nvGrpSpPr>
          <p:grpSpPr>
            <a:xfrm flipH="1">
              <a:off x="107504" y="1484784"/>
              <a:ext cx="3114757" cy="1010075"/>
              <a:chOff x="5607751" y="1561831"/>
              <a:chExt cx="3669613" cy="1191675"/>
            </a:xfrm>
          </p:grpSpPr>
          <p:sp>
            <p:nvSpPr>
              <p:cNvPr id="101" name="Rectangle: Rounded Corners 102">
                <a:extLst>
                  <a:ext uri="{FF2B5EF4-FFF2-40B4-BE49-F238E27FC236}">
                    <a16:creationId xmlns:a16="http://schemas.microsoft.com/office/drawing/2014/main" xmlns="" id="{1F4708C1-1C71-467A-85B2-CDA65977285B}"/>
                  </a:ext>
                </a:extLst>
              </p:cNvPr>
              <p:cNvSpPr/>
              <p:nvPr/>
            </p:nvSpPr>
            <p:spPr>
              <a:xfrm>
                <a:off x="5800164" y="1625601"/>
                <a:ext cx="3477200" cy="1126680"/>
              </a:xfrm>
              <a:prstGeom prst="roundRect">
                <a:avLst>
                  <a:gd name="adj" fmla="val 50000"/>
                </a:avLst>
              </a:prstGeom>
              <a:noFill/>
              <a:ln w="57150" cap="flat" cmpd="sng" algn="ctr">
                <a:solidFill>
                  <a:srgbClr val="005FB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1350" kern="0" smtClean="0">
                  <a:solidFill>
                    <a:prstClr val="black">
                      <a:lumMod val="75000"/>
                      <a:lumOff val="25000"/>
                    </a:prstClr>
                  </a:solidFill>
                </a:endParaRPr>
              </a:p>
            </p:txBody>
          </p:sp>
          <p:sp>
            <p:nvSpPr>
              <p:cNvPr id="102" name="Rectangle: Rounded Corners 103">
                <a:extLst>
                  <a:ext uri="{FF2B5EF4-FFF2-40B4-BE49-F238E27FC236}">
                    <a16:creationId xmlns:a16="http://schemas.microsoft.com/office/drawing/2014/main" xmlns="" id="{ADF0BAEC-1DB2-4AA4-9BBC-163C3D8CC5AF}"/>
                  </a:ext>
                </a:extLst>
              </p:cNvPr>
              <p:cNvSpPr/>
              <p:nvPr/>
            </p:nvSpPr>
            <p:spPr>
              <a:xfrm>
                <a:off x="6279775" y="1780242"/>
                <a:ext cx="2725695" cy="802131"/>
              </a:xfrm>
              <a:prstGeom prst="roundRect">
                <a:avLst>
                  <a:gd name="adj" fmla="val 50000"/>
                </a:avLst>
              </a:prstGeom>
              <a:solidFill>
                <a:srgbClr val="005FB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93775">
                  <a:defRPr/>
                </a:pPr>
                <a:r>
                  <a:rPr lang="en-US" kern="0" dirty="0" smtClean="0">
                    <a:solidFill>
                      <a:prstClr val="white"/>
                    </a:solidFill>
                  </a:rPr>
                  <a:t>Community Awareness</a:t>
                </a:r>
                <a:endParaRPr lang="en-US" kern="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xmlns="" id="{6CB6581A-A58A-40C4-9311-54E138BFB3B9}"/>
                  </a:ext>
                </a:extLst>
              </p:cNvPr>
              <p:cNvSpPr/>
              <p:nvPr/>
            </p:nvSpPr>
            <p:spPr>
              <a:xfrm>
                <a:off x="5607751" y="1561831"/>
                <a:ext cx="1187694" cy="1191675"/>
              </a:xfrm>
              <a:prstGeom prst="ellipse">
                <a:avLst/>
              </a:prstGeom>
              <a:solidFill>
                <a:srgbClr val="F1EFF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1350" kern="0" smtClean="0">
                  <a:solidFill>
                    <a:prstClr val="black">
                      <a:lumMod val="75000"/>
                      <a:lumOff val="25000"/>
                    </a:prstClr>
                  </a:solidFill>
                </a:endParaRPr>
              </a:p>
            </p:txBody>
          </p: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xmlns="" id="{E549F4C3-4DAA-421E-B97D-C6C519824ACA}"/>
                  </a:ext>
                </a:extLst>
              </p:cNvPr>
              <p:cNvSpPr/>
              <p:nvPr/>
            </p:nvSpPr>
            <p:spPr>
              <a:xfrm>
                <a:off x="5607751" y="1626829"/>
                <a:ext cx="1050796" cy="1004407"/>
              </a:xfrm>
              <a:prstGeom prst="ellipse">
                <a:avLst/>
              </a:prstGeom>
              <a:solidFill>
                <a:srgbClr val="005FB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2400" b="1" kern="0" dirty="0" smtClean="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133" name="Picture 2" descr="C:\Users\sgorst\AppData\Local\Microsoft\Windows\INetCache\Content.Outlook\HBSHI7I1\IMG_0588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196" y="1660863"/>
              <a:ext cx="650714" cy="616009"/>
            </a:xfrm>
            <a:prstGeom prst="rect">
              <a:avLst/>
            </a:prstGeom>
            <a:ln>
              <a:noFill/>
            </a:ln>
            <a:effectLst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xmlns="" id="{6D63C6DA-778A-4579-B5B8-F3375DC57D13}"/>
              </a:ext>
            </a:extLst>
          </p:cNvPr>
          <p:cNvGrpSpPr/>
          <p:nvPr/>
        </p:nvGrpSpPr>
        <p:grpSpPr>
          <a:xfrm rot="10800000" flipH="1" flipV="1">
            <a:off x="5940152" y="2996952"/>
            <a:ext cx="3114757" cy="1010075"/>
            <a:chOff x="5607751" y="1562920"/>
            <a:chExt cx="3669613" cy="1191675"/>
          </a:xfrm>
        </p:grpSpPr>
        <p:sp>
          <p:nvSpPr>
            <p:cNvPr id="121" name="Rectangle: Rounded Corners 102">
              <a:extLst>
                <a:ext uri="{FF2B5EF4-FFF2-40B4-BE49-F238E27FC236}">
                  <a16:creationId xmlns:a16="http://schemas.microsoft.com/office/drawing/2014/main" xmlns="" id="{1F4708C1-1C71-467A-85B2-CDA65977285B}"/>
                </a:ext>
              </a:extLst>
            </p:cNvPr>
            <p:cNvSpPr/>
            <p:nvPr/>
          </p:nvSpPr>
          <p:spPr>
            <a:xfrm>
              <a:off x="5800164" y="1625601"/>
              <a:ext cx="3477200" cy="1126680"/>
            </a:xfrm>
            <a:prstGeom prst="roundRect">
              <a:avLst>
                <a:gd name="adj" fmla="val 50000"/>
              </a:avLst>
            </a:prstGeom>
            <a:noFill/>
            <a:ln w="57150" cap="flat" cmpd="sng" algn="ctr">
              <a:solidFill>
                <a:srgbClr val="65278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350" kern="0" smtClean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122" name="Rectangle: Rounded Corners 103">
              <a:extLst>
                <a:ext uri="{FF2B5EF4-FFF2-40B4-BE49-F238E27FC236}">
                  <a16:creationId xmlns:a16="http://schemas.microsoft.com/office/drawing/2014/main" xmlns="" id="{ADF0BAEC-1DB2-4AA4-9BBC-163C3D8CC5AF}"/>
                </a:ext>
              </a:extLst>
            </p:cNvPr>
            <p:cNvSpPr/>
            <p:nvPr/>
          </p:nvSpPr>
          <p:spPr>
            <a:xfrm>
              <a:off x="6279775" y="1780242"/>
              <a:ext cx="2725695" cy="802131"/>
            </a:xfrm>
            <a:prstGeom prst="roundRect">
              <a:avLst>
                <a:gd name="adj" fmla="val 50000"/>
              </a:avLst>
            </a:prstGeom>
            <a:solidFill>
              <a:srgbClr val="65278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kern="0" dirty="0" smtClean="0">
                  <a:solidFill>
                    <a:prstClr val="white"/>
                  </a:solidFill>
                </a:rPr>
                <a:t>Behavioral Activation</a:t>
              </a:r>
              <a:endParaRPr lang="en-US" kern="0" dirty="0">
                <a:solidFill>
                  <a:prstClr val="white"/>
                </a:solidFill>
              </a:endParaRPr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xmlns="" id="{6CB6581A-A58A-40C4-9311-54E138BFB3B9}"/>
                </a:ext>
              </a:extLst>
            </p:cNvPr>
            <p:cNvSpPr/>
            <p:nvPr/>
          </p:nvSpPr>
          <p:spPr>
            <a:xfrm>
              <a:off x="5607751" y="1562920"/>
              <a:ext cx="1187694" cy="1191675"/>
            </a:xfrm>
            <a:prstGeom prst="ellipse">
              <a:avLst/>
            </a:prstGeom>
            <a:solidFill>
              <a:srgbClr val="F1EF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350" kern="0" smtClean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xmlns="" id="{E549F4C3-4DAA-421E-B97D-C6C519824ACA}"/>
                </a:ext>
              </a:extLst>
            </p:cNvPr>
            <p:cNvSpPr/>
            <p:nvPr/>
          </p:nvSpPr>
          <p:spPr>
            <a:xfrm>
              <a:off x="5607751" y="1627918"/>
              <a:ext cx="1050796" cy="1004407"/>
            </a:xfrm>
            <a:prstGeom prst="ellipse">
              <a:avLst/>
            </a:prstGeom>
            <a:solidFill>
              <a:srgbClr val="65278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2400" b="1" kern="0" dirty="0" smtClean="0">
                <a:solidFill>
                  <a:prstClr val="white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869752" y="4507157"/>
            <a:ext cx="3114757" cy="1010074"/>
            <a:chOff x="5869752" y="4507157"/>
            <a:chExt cx="3114757" cy="1010074"/>
          </a:xfrm>
        </p:grpSpPr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xmlns="" id="{6D63C6DA-778A-4579-B5B8-F3375DC57D13}"/>
                </a:ext>
              </a:extLst>
            </p:cNvPr>
            <p:cNvGrpSpPr/>
            <p:nvPr/>
          </p:nvGrpSpPr>
          <p:grpSpPr>
            <a:xfrm rot="10800000" flipH="1" flipV="1">
              <a:off x="5869752" y="4507157"/>
              <a:ext cx="3114757" cy="1010074"/>
              <a:chOff x="5607751" y="1580642"/>
              <a:chExt cx="3669613" cy="1191675"/>
            </a:xfrm>
          </p:grpSpPr>
          <p:sp>
            <p:nvSpPr>
              <p:cNvPr id="128" name="Rectangle: Rounded Corners 102">
                <a:extLst>
                  <a:ext uri="{FF2B5EF4-FFF2-40B4-BE49-F238E27FC236}">
                    <a16:creationId xmlns:a16="http://schemas.microsoft.com/office/drawing/2014/main" xmlns="" id="{1F4708C1-1C71-467A-85B2-CDA65977285B}"/>
                  </a:ext>
                </a:extLst>
              </p:cNvPr>
              <p:cNvSpPr/>
              <p:nvPr/>
            </p:nvSpPr>
            <p:spPr>
              <a:xfrm>
                <a:off x="5800164" y="1625601"/>
                <a:ext cx="3477200" cy="1126680"/>
              </a:xfrm>
              <a:prstGeom prst="roundRect">
                <a:avLst>
                  <a:gd name="adj" fmla="val 50000"/>
                </a:avLst>
              </a:prstGeom>
              <a:noFill/>
              <a:ln w="57150" cap="flat" cmpd="sng" algn="ctr">
                <a:solidFill>
                  <a:srgbClr val="F38A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1350" kern="0" smtClean="0">
                  <a:solidFill>
                    <a:prstClr val="black">
                      <a:lumMod val="75000"/>
                      <a:lumOff val="25000"/>
                    </a:prstClr>
                  </a:solidFill>
                </a:endParaRPr>
              </a:p>
            </p:txBody>
          </p:sp>
          <p:sp>
            <p:nvSpPr>
              <p:cNvPr id="129" name="Rectangle: Rounded Corners 103">
                <a:extLst>
                  <a:ext uri="{FF2B5EF4-FFF2-40B4-BE49-F238E27FC236}">
                    <a16:creationId xmlns:a16="http://schemas.microsoft.com/office/drawing/2014/main" xmlns="" id="{ADF0BAEC-1DB2-4AA4-9BBC-163C3D8CC5AF}"/>
                  </a:ext>
                </a:extLst>
              </p:cNvPr>
              <p:cNvSpPr/>
              <p:nvPr/>
            </p:nvSpPr>
            <p:spPr>
              <a:xfrm>
                <a:off x="6279775" y="1780242"/>
                <a:ext cx="2808636" cy="802131"/>
              </a:xfrm>
              <a:prstGeom prst="roundRect">
                <a:avLst>
                  <a:gd name="adj" fmla="val 50000"/>
                </a:avLst>
              </a:prstGeom>
              <a:solidFill>
                <a:srgbClr val="F38A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kern="0" dirty="0">
                    <a:solidFill>
                      <a:prstClr val="white"/>
                    </a:solidFill>
                  </a:rPr>
                  <a:t> </a:t>
                </a:r>
                <a:r>
                  <a:rPr lang="en-US" kern="0" dirty="0" smtClean="0">
                    <a:solidFill>
                      <a:prstClr val="white"/>
                    </a:solidFill>
                  </a:rPr>
                  <a:t>Community &amp; </a:t>
                </a:r>
                <a:br>
                  <a:rPr lang="en-US" kern="0" dirty="0" smtClean="0">
                    <a:solidFill>
                      <a:prstClr val="white"/>
                    </a:solidFill>
                  </a:rPr>
                </a:br>
                <a:r>
                  <a:rPr lang="en-US" kern="0" dirty="0" smtClean="0">
                    <a:solidFill>
                      <a:prstClr val="white"/>
                    </a:solidFill>
                  </a:rPr>
                  <a:t>  </a:t>
                </a:r>
                <a:r>
                  <a:rPr lang="en-US" kern="0" dirty="0">
                    <a:solidFill>
                      <a:prstClr val="white"/>
                    </a:solidFill>
                  </a:rPr>
                  <a:t> </a:t>
                </a:r>
                <a:r>
                  <a:rPr lang="en-US" kern="0" dirty="0" smtClean="0">
                    <a:solidFill>
                      <a:prstClr val="white"/>
                    </a:solidFill>
                  </a:rPr>
                  <a:t>  Health Connectors</a:t>
                </a:r>
                <a:endParaRPr lang="en-US" kern="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xmlns="" id="{6CB6581A-A58A-40C4-9311-54E138BFB3B9}"/>
                  </a:ext>
                </a:extLst>
              </p:cNvPr>
              <p:cNvSpPr/>
              <p:nvPr/>
            </p:nvSpPr>
            <p:spPr>
              <a:xfrm>
                <a:off x="5607751" y="1580642"/>
                <a:ext cx="1187694" cy="1191675"/>
              </a:xfrm>
              <a:prstGeom prst="ellipse">
                <a:avLst/>
              </a:prstGeom>
              <a:solidFill>
                <a:srgbClr val="F1EFF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1350" kern="0" smtClean="0">
                  <a:solidFill>
                    <a:prstClr val="black">
                      <a:lumMod val="75000"/>
                      <a:lumOff val="25000"/>
                    </a:prstClr>
                  </a:solidFill>
                </a:endParaRPr>
              </a:p>
            </p:txBody>
          </p:sp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xmlns="" id="{E549F4C3-4DAA-421E-B97D-C6C519824ACA}"/>
                  </a:ext>
                </a:extLst>
              </p:cNvPr>
              <p:cNvSpPr/>
              <p:nvPr/>
            </p:nvSpPr>
            <p:spPr>
              <a:xfrm>
                <a:off x="5607751" y="1645640"/>
                <a:ext cx="1050796" cy="1004407"/>
              </a:xfrm>
              <a:prstGeom prst="ellipse">
                <a:avLst/>
              </a:prstGeom>
              <a:solidFill>
                <a:srgbClr val="F38A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2400" b="1" kern="0" dirty="0" smtClean="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135" name="Picture 4" descr="C:\Users\sgorst\AppData\Local\Microsoft\Windows\INetCache\Content.Outlook\HBSHI7I1\IMG_0592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928239" y="4774973"/>
              <a:ext cx="769919" cy="498733"/>
            </a:xfrm>
            <a:prstGeom prst="rect">
              <a:avLst/>
            </a:prstGeom>
            <a:noFill/>
            <a:effectLst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5940152" y="1484784"/>
            <a:ext cx="3114757" cy="1010076"/>
            <a:chOff x="5940152" y="1484784"/>
            <a:chExt cx="3114757" cy="1010076"/>
          </a:xfrm>
        </p:grpSpPr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xmlns="" id="{6D63C6DA-778A-4579-B5B8-F3375DC57D13}"/>
                </a:ext>
              </a:extLst>
            </p:cNvPr>
            <p:cNvGrpSpPr/>
            <p:nvPr/>
          </p:nvGrpSpPr>
          <p:grpSpPr>
            <a:xfrm rot="10800000" flipH="1" flipV="1">
              <a:off x="5940152" y="1484784"/>
              <a:ext cx="3114757" cy="1010076"/>
              <a:chOff x="5607751" y="1560604"/>
              <a:chExt cx="3669613" cy="1191677"/>
            </a:xfrm>
          </p:grpSpPr>
          <p:sp>
            <p:nvSpPr>
              <p:cNvPr id="116" name="Rectangle: Rounded Corners 102">
                <a:extLst>
                  <a:ext uri="{FF2B5EF4-FFF2-40B4-BE49-F238E27FC236}">
                    <a16:creationId xmlns:a16="http://schemas.microsoft.com/office/drawing/2014/main" xmlns="" id="{1F4708C1-1C71-467A-85B2-CDA65977285B}"/>
                  </a:ext>
                </a:extLst>
              </p:cNvPr>
              <p:cNvSpPr/>
              <p:nvPr/>
            </p:nvSpPr>
            <p:spPr>
              <a:xfrm>
                <a:off x="5800164" y="1625601"/>
                <a:ext cx="3477200" cy="1126680"/>
              </a:xfrm>
              <a:prstGeom prst="roundRect">
                <a:avLst>
                  <a:gd name="adj" fmla="val 50000"/>
                </a:avLst>
              </a:prstGeom>
              <a:noFill/>
              <a:ln w="57150" cap="flat" cmpd="sng" algn="ctr">
                <a:solidFill>
                  <a:srgbClr val="54585A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1350" kern="0" smtClean="0">
                  <a:solidFill>
                    <a:prstClr val="black">
                      <a:lumMod val="75000"/>
                      <a:lumOff val="25000"/>
                    </a:prstClr>
                  </a:solidFill>
                </a:endParaRPr>
              </a:p>
            </p:txBody>
          </p:sp>
          <p:sp>
            <p:nvSpPr>
              <p:cNvPr id="117" name="Rectangle: Rounded Corners 103">
                <a:extLst>
                  <a:ext uri="{FF2B5EF4-FFF2-40B4-BE49-F238E27FC236}">
                    <a16:creationId xmlns:a16="http://schemas.microsoft.com/office/drawing/2014/main" xmlns="" id="{ADF0BAEC-1DB2-4AA4-9BBC-163C3D8CC5AF}"/>
                  </a:ext>
                </a:extLst>
              </p:cNvPr>
              <p:cNvSpPr/>
              <p:nvPr/>
            </p:nvSpPr>
            <p:spPr>
              <a:xfrm>
                <a:off x="6279775" y="1780242"/>
                <a:ext cx="2725695" cy="802131"/>
              </a:xfrm>
              <a:prstGeom prst="roundRect">
                <a:avLst>
                  <a:gd name="adj" fmla="val 50000"/>
                </a:avLst>
              </a:prstGeom>
              <a:solidFill>
                <a:srgbClr val="54585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93775">
                  <a:defRPr/>
                </a:pPr>
                <a:r>
                  <a:rPr lang="en-US" kern="0" dirty="0" smtClean="0">
                    <a:solidFill>
                      <a:prstClr val="white"/>
                    </a:solidFill>
                  </a:rPr>
                  <a:t>      ACEs Health</a:t>
                </a:r>
                <a:br>
                  <a:rPr lang="en-US" kern="0" dirty="0" smtClean="0">
                    <a:solidFill>
                      <a:prstClr val="white"/>
                    </a:solidFill>
                  </a:rPr>
                </a:br>
                <a:r>
                  <a:rPr lang="en-US" kern="0" dirty="0" smtClean="0">
                    <a:solidFill>
                      <a:prstClr val="white"/>
                    </a:solidFill>
                  </a:rPr>
                  <a:t>     </a:t>
                </a:r>
                <a:r>
                  <a:rPr lang="en-US" kern="0" dirty="0">
                    <a:solidFill>
                      <a:prstClr val="white"/>
                    </a:solidFill>
                  </a:rPr>
                  <a:t>Visiting </a:t>
                </a:r>
                <a:r>
                  <a:rPr lang="en-US" kern="0" dirty="0" smtClean="0">
                    <a:solidFill>
                      <a:prstClr val="white"/>
                    </a:solidFill>
                  </a:rPr>
                  <a:t>Enquiry </a:t>
                </a:r>
                <a:endParaRPr lang="en-US" kern="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xmlns="" id="{6CB6581A-A58A-40C4-9311-54E138BFB3B9}"/>
                  </a:ext>
                </a:extLst>
              </p:cNvPr>
              <p:cNvSpPr/>
              <p:nvPr/>
            </p:nvSpPr>
            <p:spPr>
              <a:xfrm>
                <a:off x="5607751" y="1560604"/>
                <a:ext cx="1187694" cy="1191675"/>
              </a:xfrm>
              <a:prstGeom prst="ellipse">
                <a:avLst/>
              </a:prstGeom>
              <a:solidFill>
                <a:srgbClr val="F1EFF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1350" kern="0" smtClean="0">
                  <a:solidFill>
                    <a:prstClr val="black">
                      <a:lumMod val="75000"/>
                      <a:lumOff val="25000"/>
                    </a:prstClr>
                  </a:solidFill>
                </a:endParaRPr>
              </a:p>
            </p:txBody>
          </p:sp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xmlns="" id="{E549F4C3-4DAA-421E-B97D-C6C519824ACA}"/>
                  </a:ext>
                </a:extLst>
              </p:cNvPr>
              <p:cNvSpPr/>
              <p:nvPr/>
            </p:nvSpPr>
            <p:spPr>
              <a:xfrm>
                <a:off x="5607751" y="1625602"/>
                <a:ext cx="1050796" cy="1004408"/>
              </a:xfrm>
              <a:prstGeom prst="ellipse">
                <a:avLst/>
              </a:prstGeom>
              <a:solidFill>
                <a:srgbClr val="54585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2400" b="1" kern="0" dirty="0" smtClean="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2050" name="Picture 2" descr="Image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81" t="12054" r="10439" b="3880"/>
            <a:stretch/>
          </p:blipFill>
          <p:spPr bwMode="auto">
            <a:xfrm>
              <a:off x="6012160" y="1734367"/>
              <a:ext cx="740442" cy="432517"/>
            </a:xfrm>
            <a:prstGeom prst="rect">
              <a:avLst/>
            </a:prstGeom>
            <a:noFill/>
            <a:ln>
              <a:noFill/>
            </a:ln>
            <a:effectLst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300" y="3179267"/>
            <a:ext cx="669925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792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71" y="6443663"/>
            <a:ext cx="9144000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J:\BetterStart\Communications\Branding &amp; Logos\Logos\Better Start\Primary Logo\01 Colour\01 Colou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6" y="5834233"/>
            <a:ext cx="2124373" cy="81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524328" y="6063679"/>
            <a:ext cx="15123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#itmatters</a:t>
            </a:r>
            <a:endParaRPr lang="en-GB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19673" y="332656"/>
            <a:ext cx="66996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b="1" dirty="0" smtClean="0">
                <a:solidFill>
                  <a:srgbClr val="F79646">
                    <a:lumMod val="75000"/>
                  </a:srgbClr>
                </a:solidFill>
              </a:rPr>
              <a:t>What We’re Developing… </a:t>
            </a:r>
            <a:endParaRPr lang="en-GB" sz="4400" b="1" dirty="0">
              <a:solidFill>
                <a:srgbClr val="F79646">
                  <a:lumMod val="75000"/>
                </a:srgbClr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B276335A-A6D4-473A-B91B-8212F31EEE67}"/>
              </a:ext>
            </a:extLst>
          </p:cNvPr>
          <p:cNvGrpSpPr/>
          <p:nvPr/>
        </p:nvGrpSpPr>
        <p:grpSpPr>
          <a:xfrm>
            <a:off x="1553576" y="1548014"/>
            <a:ext cx="4911748" cy="3828920"/>
            <a:chOff x="1809575" y="1872752"/>
            <a:chExt cx="4495172" cy="3504181"/>
          </a:xfrm>
        </p:grpSpPr>
        <p:sp>
          <p:nvSpPr>
            <p:cNvPr id="8" name="Freeform 60">
              <a:extLst>
                <a:ext uri="{FF2B5EF4-FFF2-40B4-BE49-F238E27FC236}">
                  <a16:creationId xmlns:a16="http://schemas.microsoft.com/office/drawing/2014/main" xmlns="" id="{A9B146A5-C176-4CC4-A96D-C687288627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9873" y="1872752"/>
              <a:ext cx="1188893" cy="1188893"/>
            </a:xfrm>
            <a:custGeom>
              <a:avLst/>
              <a:gdLst>
                <a:gd name="T0" fmla="*/ 547 w 2397"/>
                <a:gd name="T1" fmla="*/ 194 h 2398"/>
                <a:gd name="T2" fmla="*/ 359 w 2397"/>
                <a:gd name="T3" fmla="*/ 344 h 2398"/>
                <a:gd name="T4" fmla="*/ 209 w 2397"/>
                <a:gd name="T5" fmla="*/ 524 h 2398"/>
                <a:gd name="T6" fmla="*/ 97 w 2397"/>
                <a:gd name="T7" fmla="*/ 726 h 2398"/>
                <a:gd name="T8" fmla="*/ 27 w 2397"/>
                <a:gd name="T9" fmla="*/ 945 h 2398"/>
                <a:gd name="T10" fmla="*/ 0 w 2397"/>
                <a:gd name="T11" fmla="*/ 1173 h 2398"/>
                <a:gd name="T12" fmla="*/ 18 w 2397"/>
                <a:gd name="T13" fmla="*/ 1405 h 2398"/>
                <a:gd name="T14" fmla="*/ 82 w 2397"/>
                <a:gd name="T15" fmla="*/ 1634 h 2398"/>
                <a:gd name="T16" fmla="*/ 161 w 2397"/>
                <a:gd name="T17" fmla="*/ 1798 h 2398"/>
                <a:gd name="T18" fmla="*/ 265 w 2397"/>
                <a:gd name="T19" fmla="*/ 1950 h 2398"/>
                <a:gd name="T20" fmla="*/ 430 w 2397"/>
                <a:gd name="T21" fmla="*/ 2120 h 2398"/>
                <a:gd name="T22" fmla="*/ 622 w 2397"/>
                <a:gd name="T23" fmla="*/ 2250 h 2398"/>
                <a:gd name="T24" fmla="*/ 834 w 2397"/>
                <a:gd name="T25" fmla="*/ 2341 h 2398"/>
                <a:gd name="T26" fmla="*/ 1058 w 2397"/>
                <a:gd name="T27" fmla="*/ 2389 h 2398"/>
                <a:gd name="T28" fmla="*/ 1288 w 2397"/>
                <a:gd name="T29" fmla="*/ 2394 h 2398"/>
                <a:gd name="T30" fmla="*/ 1519 w 2397"/>
                <a:gd name="T31" fmla="*/ 2354 h 2398"/>
                <a:gd name="T32" fmla="*/ 1743 w 2397"/>
                <a:gd name="T33" fmla="*/ 2267 h 2398"/>
                <a:gd name="T34" fmla="*/ 1851 w 2397"/>
                <a:gd name="T35" fmla="*/ 2205 h 2398"/>
                <a:gd name="T36" fmla="*/ 2039 w 2397"/>
                <a:gd name="T37" fmla="*/ 2055 h 2398"/>
                <a:gd name="T38" fmla="*/ 2189 w 2397"/>
                <a:gd name="T39" fmla="*/ 1875 h 2398"/>
                <a:gd name="T40" fmla="*/ 2299 w 2397"/>
                <a:gd name="T41" fmla="*/ 1672 h 2398"/>
                <a:gd name="T42" fmla="*/ 2369 w 2397"/>
                <a:gd name="T43" fmla="*/ 1453 h 2398"/>
                <a:gd name="T44" fmla="*/ 2397 w 2397"/>
                <a:gd name="T45" fmla="*/ 1225 h 2398"/>
                <a:gd name="T46" fmla="*/ 2380 w 2397"/>
                <a:gd name="T47" fmla="*/ 993 h 2398"/>
                <a:gd name="T48" fmla="*/ 2316 w 2397"/>
                <a:gd name="T49" fmla="*/ 765 h 2398"/>
                <a:gd name="T50" fmla="*/ 2236 w 2397"/>
                <a:gd name="T51" fmla="*/ 601 h 2398"/>
                <a:gd name="T52" fmla="*/ 2134 w 2397"/>
                <a:gd name="T53" fmla="*/ 449 h 2398"/>
                <a:gd name="T54" fmla="*/ 1968 w 2397"/>
                <a:gd name="T55" fmla="*/ 279 h 2398"/>
                <a:gd name="T56" fmla="*/ 1776 w 2397"/>
                <a:gd name="T57" fmla="*/ 148 h 2398"/>
                <a:gd name="T58" fmla="*/ 1565 w 2397"/>
                <a:gd name="T59" fmla="*/ 57 h 2398"/>
                <a:gd name="T60" fmla="*/ 1339 w 2397"/>
                <a:gd name="T61" fmla="*/ 9 h 2398"/>
                <a:gd name="T62" fmla="*/ 1108 w 2397"/>
                <a:gd name="T63" fmla="*/ 4 h 2398"/>
                <a:gd name="T64" fmla="*/ 878 w 2397"/>
                <a:gd name="T65" fmla="*/ 44 h 2398"/>
                <a:gd name="T66" fmla="*/ 653 w 2397"/>
                <a:gd name="T67" fmla="*/ 131 h 2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97" h="2398">
                  <a:moveTo>
                    <a:pt x="600" y="162"/>
                  </a:moveTo>
                  <a:lnTo>
                    <a:pt x="547" y="194"/>
                  </a:lnTo>
                  <a:lnTo>
                    <a:pt x="449" y="265"/>
                  </a:lnTo>
                  <a:lnTo>
                    <a:pt x="359" y="344"/>
                  </a:lnTo>
                  <a:lnTo>
                    <a:pt x="279" y="431"/>
                  </a:lnTo>
                  <a:lnTo>
                    <a:pt x="209" y="524"/>
                  </a:lnTo>
                  <a:lnTo>
                    <a:pt x="148" y="623"/>
                  </a:lnTo>
                  <a:lnTo>
                    <a:pt x="97" y="726"/>
                  </a:lnTo>
                  <a:lnTo>
                    <a:pt x="57" y="834"/>
                  </a:lnTo>
                  <a:lnTo>
                    <a:pt x="27" y="945"/>
                  </a:lnTo>
                  <a:lnTo>
                    <a:pt x="8" y="1058"/>
                  </a:lnTo>
                  <a:lnTo>
                    <a:pt x="0" y="1173"/>
                  </a:lnTo>
                  <a:lnTo>
                    <a:pt x="3" y="1290"/>
                  </a:lnTo>
                  <a:lnTo>
                    <a:pt x="18" y="1405"/>
                  </a:lnTo>
                  <a:lnTo>
                    <a:pt x="44" y="1521"/>
                  </a:lnTo>
                  <a:lnTo>
                    <a:pt x="82" y="1634"/>
                  </a:lnTo>
                  <a:lnTo>
                    <a:pt x="131" y="1744"/>
                  </a:lnTo>
                  <a:lnTo>
                    <a:pt x="161" y="1798"/>
                  </a:lnTo>
                  <a:lnTo>
                    <a:pt x="193" y="1851"/>
                  </a:lnTo>
                  <a:lnTo>
                    <a:pt x="265" y="1950"/>
                  </a:lnTo>
                  <a:lnTo>
                    <a:pt x="344" y="2039"/>
                  </a:lnTo>
                  <a:lnTo>
                    <a:pt x="430" y="2120"/>
                  </a:lnTo>
                  <a:lnTo>
                    <a:pt x="522" y="2190"/>
                  </a:lnTo>
                  <a:lnTo>
                    <a:pt x="622" y="2250"/>
                  </a:lnTo>
                  <a:lnTo>
                    <a:pt x="726" y="2301"/>
                  </a:lnTo>
                  <a:lnTo>
                    <a:pt x="834" y="2341"/>
                  </a:lnTo>
                  <a:lnTo>
                    <a:pt x="945" y="2371"/>
                  </a:lnTo>
                  <a:lnTo>
                    <a:pt x="1058" y="2389"/>
                  </a:lnTo>
                  <a:lnTo>
                    <a:pt x="1173" y="2398"/>
                  </a:lnTo>
                  <a:lnTo>
                    <a:pt x="1288" y="2394"/>
                  </a:lnTo>
                  <a:lnTo>
                    <a:pt x="1405" y="2380"/>
                  </a:lnTo>
                  <a:lnTo>
                    <a:pt x="1519" y="2354"/>
                  </a:lnTo>
                  <a:lnTo>
                    <a:pt x="1633" y="2317"/>
                  </a:lnTo>
                  <a:lnTo>
                    <a:pt x="1743" y="2267"/>
                  </a:lnTo>
                  <a:lnTo>
                    <a:pt x="1798" y="2236"/>
                  </a:lnTo>
                  <a:lnTo>
                    <a:pt x="1851" y="2205"/>
                  </a:lnTo>
                  <a:lnTo>
                    <a:pt x="1950" y="2134"/>
                  </a:lnTo>
                  <a:lnTo>
                    <a:pt x="2039" y="2055"/>
                  </a:lnTo>
                  <a:lnTo>
                    <a:pt x="2118" y="1968"/>
                  </a:lnTo>
                  <a:lnTo>
                    <a:pt x="2189" y="1875"/>
                  </a:lnTo>
                  <a:lnTo>
                    <a:pt x="2249" y="1776"/>
                  </a:lnTo>
                  <a:lnTo>
                    <a:pt x="2299" y="1672"/>
                  </a:lnTo>
                  <a:lnTo>
                    <a:pt x="2340" y="1565"/>
                  </a:lnTo>
                  <a:lnTo>
                    <a:pt x="2369" y="1453"/>
                  </a:lnTo>
                  <a:lnTo>
                    <a:pt x="2389" y="1341"/>
                  </a:lnTo>
                  <a:lnTo>
                    <a:pt x="2397" y="1225"/>
                  </a:lnTo>
                  <a:lnTo>
                    <a:pt x="2394" y="1109"/>
                  </a:lnTo>
                  <a:lnTo>
                    <a:pt x="2380" y="993"/>
                  </a:lnTo>
                  <a:lnTo>
                    <a:pt x="2354" y="878"/>
                  </a:lnTo>
                  <a:lnTo>
                    <a:pt x="2316" y="765"/>
                  </a:lnTo>
                  <a:lnTo>
                    <a:pt x="2266" y="655"/>
                  </a:lnTo>
                  <a:lnTo>
                    <a:pt x="2236" y="601"/>
                  </a:lnTo>
                  <a:lnTo>
                    <a:pt x="2205" y="547"/>
                  </a:lnTo>
                  <a:lnTo>
                    <a:pt x="2134" y="449"/>
                  </a:lnTo>
                  <a:lnTo>
                    <a:pt x="2054" y="359"/>
                  </a:lnTo>
                  <a:lnTo>
                    <a:pt x="1968" y="279"/>
                  </a:lnTo>
                  <a:lnTo>
                    <a:pt x="1874" y="209"/>
                  </a:lnTo>
                  <a:lnTo>
                    <a:pt x="1776" y="148"/>
                  </a:lnTo>
                  <a:lnTo>
                    <a:pt x="1672" y="98"/>
                  </a:lnTo>
                  <a:lnTo>
                    <a:pt x="1565" y="57"/>
                  </a:lnTo>
                  <a:lnTo>
                    <a:pt x="1453" y="28"/>
                  </a:lnTo>
                  <a:lnTo>
                    <a:pt x="1339" y="9"/>
                  </a:lnTo>
                  <a:lnTo>
                    <a:pt x="1225" y="0"/>
                  </a:lnTo>
                  <a:lnTo>
                    <a:pt x="1108" y="4"/>
                  </a:lnTo>
                  <a:lnTo>
                    <a:pt x="993" y="19"/>
                  </a:lnTo>
                  <a:lnTo>
                    <a:pt x="878" y="44"/>
                  </a:lnTo>
                  <a:lnTo>
                    <a:pt x="765" y="82"/>
                  </a:lnTo>
                  <a:lnTo>
                    <a:pt x="653" y="131"/>
                  </a:lnTo>
                  <a:lnTo>
                    <a:pt x="600" y="16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" name="Freeform: Shape 82">
              <a:extLst>
                <a:ext uri="{FF2B5EF4-FFF2-40B4-BE49-F238E27FC236}">
                  <a16:creationId xmlns:a16="http://schemas.microsoft.com/office/drawing/2014/main" xmlns="" id="{5D3DC8E6-3ED7-433C-A0DB-1D3E57661F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2576" y="1872752"/>
              <a:ext cx="1023727" cy="1941807"/>
            </a:xfrm>
            <a:custGeom>
              <a:avLst/>
              <a:gdLst>
                <a:gd name="connsiteX0" fmla="*/ 1091813 w 1364969"/>
                <a:gd name="connsiteY0" fmla="*/ 0 h 2589076"/>
                <a:gd name="connsiteX1" fmla="*/ 1251937 w 1364969"/>
                <a:gd name="connsiteY1" fmla="*/ 0 h 2589076"/>
                <a:gd name="connsiteX2" fmla="*/ 1238657 w 1364969"/>
                <a:gd name="connsiteY2" fmla="*/ 30830 h 2589076"/>
                <a:gd name="connsiteX3" fmla="*/ 1204929 w 1364969"/>
                <a:gd name="connsiteY3" fmla="*/ 122734 h 2589076"/>
                <a:gd name="connsiteX4" fmla="*/ 1174508 w 1364969"/>
                <a:gd name="connsiteY4" fmla="*/ 215960 h 2589076"/>
                <a:gd name="connsiteX5" fmla="*/ 1148717 w 1364969"/>
                <a:gd name="connsiteY5" fmla="*/ 311169 h 2589076"/>
                <a:gd name="connsiteX6" fmla="*/ 1128216 w 1364969"/>
                <a:gd name="connsiteY6" fmla="*/ 407040 h 2589076"/>
                <a:gd name="connsiteX7" fmla="*/ 1112344 w 1364969"/>
                <a:gd name="connsiteY7" fmla="*/ 504233 h 2589076"/>
                <a:gd name="connsiteX8" fmla="*/ 1099779 w 1364969"/>
                <a:gd name="connsiteY8" fmla="*/ 601425 h 2589076"/>
                <a:gd name="connsiteX9" fmla="*/ 1093166 w 1364969"/>
                <a:gd name="connsiteY9" fmla="*/ 699941 h 2589076"/>
                <a:gd name="connsiteX10" fmla="*/ 1090520 w 1364969"/>
                <a:gd name="connsiteY10" fmla="*/ 798456 h 2589076"/>
                <a:gd name="connsiteX11" fmla="*/ 1093166 w 1364969"/>
                <a:gd name="connsiteY11" fmla="*/ 896971 h 2589076"/>
                <a:gd name="connsiteX12" fmla="*/ 1101101 w 1364969"/>
                <a:gd name="connsiteY12" fmla="*/ 996809 h 2589076"/>
                <a:gd name="connsiteX13" fmla="*/ 1113005 w 1364969"/>
                <a:gd name="connsiteY13" fmla="*/ 1095324 h 2589076"/>
                <a:gd name="connsiteX14" fmla="*/ 1130200 w 1364969"/>
                <a:gd name="connsiteY14" fmla="*/ 1193839 h 2589076"/>
                <a:gd name="connsiteX15" fmla="*/ 1152685 w 1364969"/>
                <a:gd name="connsiteY15" fmla="*/ 1292355 h 2589076"/>
                <a:gd name="connsiteX16" fmla="*/ 1179137 w 1364969"/>
                <a:gd name="connsiteY16" fmla="*/ 1390209 h 2589076"/>
                <a:gd name="connsiteX17" fmla="*/ 1211542 w 1364969"/>
                <a:gd name="connsiteY17" fmla="*/ 1486079 h 2589076"/>
                <a:gd name="connsiteX18" fmla="*/ 1248576 w 1364969"/>
                <a:gd name="connsiteY18" fmla="*/ 1581950 h 2589076"/>
                <a:gd name="connsiteX19" fmla="*/ 1290901 w 1364969"/>
                <a:gd name="connsiteY19" fmla="*/ 1676498 h 2589076"/>
                <a:gd name="connsiteX20" fmla="*/ 1338516 w 1364969"/>
                <a:gd name="connsiteY20" fmla="*/ 1769724 h 2589076"/>
                <a:gd name="connsiteX21" fmla="*/ 1364969 w 1364969"/>
                <a:gd name="connsiteY21" fmla="*/ 1815345 h 2589076"/>
                <a:gd name="connsiteX22" fmla="*/ 1364969 w 1364969"/>
                <a:gd name="connsiteY22" fmla="*/ 1816006 h 2589076"/>
                <a:gd name="connsiteX23" fmla="*/ 1364718 w 1364969"/>
                <a:gd name="connsiteY23" fmla="*/ 1816152 h 2589076"/>
                <a:gd name="connsiteX24" fmla="*/ 1364969 w 1364969"/>
                <a:gd name="connsiteY24" fmla="*/ 1816581 h 2589076"/>
                <a:gd name="connsiteX25" fmla="*/ 1270200 w 1364969"/>
                <a:gd name="connsiteY25" fmla="*/ 1871195 h 2589076"/>
                <a:gd name="connsiteX26" fmla="*/ 1236673 w 1364969"/>
                <a:gd name="connsiteY26" fmla="*/ 1890719 h 2589076"/>
                <a:gd name="connsiteX27" fmla="*/ 1236673 w 1364969"/>
                <a:gd name="connsiteY27" fmla="*/ 1890516 h 2589076"/>
                <a:gd name="connsiteX28" fmla="*/ 24481 w 1364969"/>
                <a:gd name="connsiteY28" fmla="*/ 2589076 h 2589076"/>
                <a:gd name="connsiteX29" fmla="*/ 0 w 1364969"/>
                <a:gd name="connsiteY29" fmla="*/ 2546160 h 2589076"/>
                <a:gd name="connsiteX30" fmla="*/ 1212183 w 1364969"/>
                <a:gd name="connsiteY30" fmla="*/ 1847260 h 2589076"/>
                <a:gd name="connsiteX31" fmla="*/ 1208236 w 1364969"/>
                <a:gd name="connsiteY31" fmla="*/ 1840470 h 2589076"/>
                <a:gd name="connsiteX32" fmla="*/ 1156652 w 1364969"/>
                <a:gd name="connsiteY32" fmla="*/ 1740632 h 2589076"/>
                <a:gd name="connsiteX33" fmla="*/ 1111021 w 1364969"/>
                <a:gd name="connsiteY33" fmla="*/ 1639472 h 2589076"/>
                <a:gd name="connsiteX34" fmla="*/ 1072003 w 1364969"/>
                <a:gd name="connsiteY34" fmla="*/ 1536329 h 2589076"/>
                <a:gd name="connsiteX35" fmla="*/ 1036953 w 1364969"/>
                <a:gd name="connsiteY35" fmla="*/ 1433185 h 2589076"/>
                <a:gd name="connsiteX36" fmla="*/ 1008516 w 1364969"/>
                <a:gd name="connsiteY36" fmla="*/ 1328058 h 2589076"/>
                <a:gd name="connsiteX37" fmla="*/ 984047 w 1364969"/>
                <a:gd name="connsiteY37" fmla="*/ 1222931 h 2589076"/>
                <a:gd name="connsiteX38" fmla="*/ 965530 w 1364969"/>
                <a:gd name="connsiteY38" fmla="*/ 1117804 h 2589076"/>
                <a:gd name="connsiteX39" fmla="*/ 952965 w 1364969"/>
                <a:gd name="connsiteY39" fmla="*/ 1011355 h 2589076"/>
                <a:gd name="connsiteX40" fmla="*/ 945029 w 1364969"/>
                <a:gd name="connsiteY40" fmla="*/ 904905 h 2589076"/>
                <a:gd name="connsiteX41" fmla="*/ 942384 w 1364969"/>
                <a:gd name="connsiteY41" fmla="*/ 798456 h 2589076"/>
                <a:gd name="connsiteX42" fmla="*/ 945029 w 1364969"/>
                <a:gd name="connsiteY42" fmla="*/ 693329 h 2589076"/>
                <a:gd name="connsiteX43" fmla="*/ 951643 w 1364969"/>
                <a:gd name="connsiteY43" fmla="*/ 588202 h 2589076"/>
                <a:gd name="connsiteX44" fmla="*/ 964869 w 1364969"/>
                <a:gd name="connsiteY44" fmla="*/ 483075 h 2589076"/>
                <a:gd name="connsiteX45" fmla="*/ 982063 w 1364969"/>
                <a:gd name="connsiteY45" fmla="*/ 378609 h 2589076"/>
                <a:gd name="connsiteX46" fmla="*/ 1005210 w 1364969"/>
                <a:gd name="connsiteY46" fmla="*/ 276127 h 2589076"/>
                <a:gd name="connsiteX47" fmla="*/ 1031663 w 1364969"/>
                <a:gd name="connsiteY47" fmla="*/ 174306 h 2589076"/>
                <a:gd name="connsiteX48" fmla="*/ 1064067 w 1364969"/>
                <a:gd name="connsiteY48" fmla="*/ 73807 h 2589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364969" h="2589076">
                  <a:moveTo>
                    <a:pt x="1091813" y="0"/>
                  </a:moveTo>
                  <a:lnTo>
                    <a:pt x="1251937" y="0"/>
                  </a:lnTo>
                  <a:lnTo>
                    <a:pt x="1238657" y="30830"/>
                  </a:lnTo>
                  <a:lnTo>
                    <a:pt x="1204929" y="122734"/>
                  </a:lnTo>
                  <a:lnTo>
                    <a:pt x="1174508" y="215960"/>
                  </a:lnTo>
                  <a:lnTo>
                    <a:pt x="1148717" y="311169"/>
                  </a:lnTo>
                  <a:lnTo>
                    <a:pt x="1128216" y="407040"/>
                  </a:lnTo>
                  <a:lnTo>
                    <a:pt x="1112344" y="504233"/>
                  </a:lnTo>
                  <a:lnTo>
                    <a:pt x="1099779" y="601425"/>
                  </a:lnTo>
                  <a:lnTo>
                    <a:pt x="1093166" y="699941"/>
                  </a:lnTo>
                  <a:lnTo>
                    <a:pt x="1090520" y="798456"/>
                  </a:lnTo>
                  <a:lnTo>
                    <a:pt x="1093166" y="896971"/>
                  </a:lnTo>
                  <a:lnTo>
                    <a:pt x="1101101" y="996809"/>
                  </a:lnTo>
                  <a:lnTo>
                    <a:pt x="1113005" y="1095324"/>
                  </a:lnTo>
                  <a:lnTo>
                    <a:pt x="1130200" y="1193839"/>
                  </a:lnTo>
                  <a:lnTo>
                    <a:pt x="1152685" y="1292355"/>
                  </a:lnTo>
                  <a:lnTo>
                    <a:pt x="1179137" y="1390209"/>
                  </a:lnTo>
                  <a:lnTo>
                    <a:pt x="1211542" y="1486079"/>
                  </a:lnTo>
                  <a:lnTo>
                    <a:pt x="1248576" y="1581950"/>
                  </a:lnTo>
                  <a:lnTo>
                    <a:pt x="1290901" y="1676498"/>
                  </a:lnTo>
                  <a:lnTo>
                    <a:pt x="1338516" y="1769724"/>
                  </a:lnTo>
                  <a:lnTo>
                    <a:pt x="1364969" y="1815345"/>
                  </a:lnTo>
                  <a:lnTo>
                    <a:pt x="1364969" y="1816006"/>
                  </a:lnTo>
                  <a:lnTo>
                    <a:pt x="1364718" y="1816152"/>
                  </a:lnTo>
                  <a:lnTo>
                    <a:pt x="1364969" y="1816581"/>
                  </a:lnTo>
                  <a:lnTo>
                    <a:pt x="1270200" y="1871195"/>
                  </a:lnTo>
                  <a:lnTo>
                    <a:pt x="1236673" y="1890719"/>
                  </a:lnTo>
                  <a:lnTo>
                    <a:pt x="1236673" y="1890516"/>
                  </a:lnTo>
                  <a:lnTo>
                    <a:pt x="24481" y="2589076"/>
                  </a:lnTo>
                  <a:lnTo>
                    <a:pt x="0" y="2546160"/>
                  </a:lnTo>
                  <a:lnTo>
                    <a:pt x="1212183" y="1847260"/>
                  </a:lnTo>
                  <a:lnTo>
                    <a:pt x="1208236" y="1840470"/>
                  </a:lnTo>
                  <a:lnTo>
                    <a:pt x="1156652" y="1740632"/>
                  </a:lnTo>
                  <a:lnTo>
                    <a:pt x="1111021" y="1639472"/>
                  </a:lnTo>
                  <a:lnTo>
                    <a:pt x="1072003" y="1536329"/>
                  </a:lnTo>
                  <a:lnTo>
                    <a:pt x="1036953" y="1433185"/>
                  </a:lnTo>
                  <a:lnTo>
                    <a:pt x="1008516" y="1328058"/>
                  </a:lnTo>
                  <a:lnTo>
                    <a:pt x="984047" y="1222931"/>
                  </a:lnTo>
                  <a:lnTo>
                    <a:pt x="965530" y="1117804"/>
                  </a:lnTo>
                  <a:lnTo>
                    <a:pt x="952965" y="1011355"/>
                  </a:lnTo>
                  <a:lnTo>
                    <a:pt x="945029" y="904905"/>
                  </a:lnTo>
                  <a:lnTo>
                    <a:pt x="942384" y="798456"/>
                  </a:lnTo>
                  <a:lnTo>
                    <a:pt x="945029" y="693329"/>
                  </a:lnTo>
                  <a:lnTo>
                    <a:pt x="951643" y="588202"/>
                  </a:lnTo>
                  <a:lnTo>
                    <a:pt x="964869" y="483075"/>
                  </a:lnTo>
                  <a:lnTo>
                    <a:pt x="982063" y="378609"/>
                  </a:lnTo>
                  <a:lnTo>
                    <a:pt x="1005210" y="276127"/>
                  </a:lnTo>
                  <a:lnTo>
                    <a:pt x="1031663" y="174306"/>
                  </a:lnTo>
                  <a:lnTo>
                    <a:pt x="1064067" y="73807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10" name="Freeform: Shape 83">
              <a:extLst>
                <a:ext uri="{FF2B5EF4-FFF2-40B4-BE49-F238E27FC236}">
                  <a16:creationId xmlns:a16="http://schemas.microsoft.com/office/drawing/2014/main" xmlns="" id="{6ED4D7DB-C3A9-4882-8CC5-E9B46E8D8C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0961" y="1872752"/>
              <a:ext cx="822851" cy="2831616"/>
            </a:xfrm>
            <a:custGeom>
              <a:avLst/>
              <a:gdLst>
                <a:gd name="connsiteX0" fmla="*/ 161034 w 1097134"/>
                <a:gd name="connsiteY0" fmla="*/ 0 h 3775488"/>
                <a:gd name="connsiteX1" fmla="*/ 322580 w 1097134"/>
                <a:gd name="connsiteY1" fmla="*/ 0 h 3775488"/>
                <a:gd name="connsiteX2" fmla="*/ 319612 w 1097134"/>
                <a:gd name="connsiteY2" fmla="*/ 5896 h 3775488"/>
                <a:gd name="connsiteX3" fmla="*/ 271968 w 1097134"/>
                <a:gd name="connsiteY3" fmla="*/ 119616 h 3775488"/>
                <a:gd name="connsiteX4" fmla="*/ 232926 w 1097134"/>
                <a:gd name="connsiteY4" fmla="*/ 235320 h 3775488"/>
                <a:gd name="connsiteX5" fmla="*/ 201164 w 1097134"/>
                <a:gd name="connsiteY5" fmla="*/ 352347 h 3775488"/>
                <a:gd name="connsiteX6" fmla="*/ 176018 w 1097134"/>
                <a:gd name="connsiteY6" fmla="*/ 472679 h 3775488"/>
                <a:gd name="connsiteX7" fmla="*/ 158813 w 1097134"/>
                <a:gd name="connsiteY7" fmla="*/ 593011 h 3775488"/>
                <a:gd name="connsiteX8" fmla="*/ 150211 w 1097134"/>
                <a:gd name="connsiteY8" fmla="*/ 715988 h 3775488"/>
                <a:gd name="connsiteX9" fmla="*/ 148888 w 1097134"/>
                <a:gd name="connsiteY9" fmla="*/ 838304 h 3775488"/>
                <a:gd name="connsiteX10" fmla="*/ 155505 w 1097134"/>
                <a:gd name="connsiteY10" fmla="*/ 961942 h 3775488"/>
                <a:gd name="connsiteX11" fmla="*/ 170063 w 1097134"/>
                <a:gd name="connsiteY11" fmla="*/ 1084918 h 3775488"/>
                <a:gd name="connsiteX12" fmla="*/ 193223 w 1097134"/>
                <a:gd name="connsiteY12" fmla="*/ 1206573 h 3775488"/>
                <a:gd name="connsiteX13" fmla="*/ 224986 w 1097134"/>
                <a:gd name="connsiteY13" fmla="*/ 1328227 h 3775488"/>
                <a:gd name="connsiteX14" fmla="*/ 264689 w 1097134"/>
                <a:gd name="connsiteY14" fmla="*/ 1449221 h 3775488"/>
                <a:gd name="connsiteX15" fmla="*/ 313656 w 1097134"/>
                <a:gd name="connsiteY15" fmla="*/ 1567569 h 3775488"/>
                <a:gd name="connsiteX16" fmla="*/ 369902 w 1097134"/>
                <a:gd name="connsiteY16" fmla="*/ 1683935 h 3775488"/>
                <a:gd name="connsiteX17" fmla="*/ 402327 w 1097134"/>
                <a:gd name="connsiteY17" fmla="*/ 1741456 h 3775488"/>
                <a:gd name="connsiteX18" fmla="*/ 435413 w 1097134"/>
                <a:gd name="connsiteY18" fmla="*/ 1796333 h 3775488"/>
                <a:gd name="connsiteX19" fmla="*/ 506217 w 1097134"/>
                <a:gd name="connsiteY19" fmla="*/ 1902780 h 3775488"/>
                <a:gd name="connsiteX20" fmla="*/ 583638 w 1097134"/>
                <a:gd name="connsiteY20" fmla="*/ 2001955 h 3775488"/>
                <a:gd name="connsiteX21" fmla="*/ 665692 w 1097134"/>
                <a:gd name="connsiteY21" fmla="*/ 2095180 h 3775488"/>
                <a:gd name="connsiteX22" fmla="*/ 754363 w 1097134"/>
                <a:gd name="connsiteY22" fmla="*/ 2183115 h 3775488"/>
                <a:gd name="connsiteX23" fmla="*/ 847004 w 1097134"/>
                <a:gd name="connsiteY23" fmla="*/ 2263116 h 3775488"/>
                <a:gd name="connsiteX24" fmla="*/ 943615 w 1097134"/>
                <a:gd name="connsiteY24" fmla="*/ 2337166 h 3775488"/>
                <a:gd name="connsiteX25" fmla="*/ 1044858 w 1097134"/>
                <a:gd name="connsiteY25" fmla="*/ 2403944 h 3775488"/>
                <a:gd name="connsiteX26" fmla="*/ 1097134 w 1097134"/>
                <a:gd name="connsiteY26" fmla="*/ 2435019 h 3775488"/>
                <a:gd name="connsiteX27" fmla="*/ 1022360 w 1097134"/>
                <a:gd name="connsiteY27" fmla="*/ 2563285 h 3775488"/>
                <a:gd name="connsiteX28" fmla="*/ 1021767 w 1097134"/>
                <a:gd name="connsiteY28" fmla="*/ 2562933 h 3775488"/>
                <a:gd name="connsiteX29" fmla="*/ 322690 w 1097134"/>
                <a:gd name="connsiteY29" fmla="*/ 3775488 h 3775488"/>
                <a:gd name="connsiteX30" fmla="*/ 279739 w 1097134"/>
                <a:gd name="connsiteY30" fmla="*/ 3751681 h 3775488"/>
                <a:gd name="connsiteX31" fmla="*/ 979048 w 1097134"/>
                <a:gd name="connsiteY31" fmla="*/ 2537526 h 3775488"/>
                <a:gd name="connsiteX32" fmla="*/ 966775 w 1097134"/>
                <a:gd name="connsiteY32" fmla="*/ 2530227 h 3775488"/>
                <a:gd name="connsiteX33" fmla="*/ 856929 w 1097134"/>
                <a:gd name="connsiteY33" fmla="*/ 2458160 h 3775488"/>
                <a:gd name="connsiteX34" fmla="*/ 752377 w 1097134"/>
                <a:gd name="connsiteY34" fmla="*/ 2378159 h 3775488"/>
                <a:gd name="connsiteX35" fmla="*/ 653119 w 1097134"/>
                <a:gd name="connsiteY35" fmla="*/ 2291546 h 3775488"/>
                <a:gd name="connsiteX36" fmla="*/ 557831 w 1097134"/>
                <a:gd name="connsiteY36" fmla="*/ 2197660 h 3775488"/>
                <a:gd name="connsiteX37" fmla="*/ 468499 w 1097134"/>
                <a:gd name="connsiteY37" fmla="*/ 2097163 h 3775488"/>
                <a:gd name="connsiteX38" fmla="*/ 386446 w 1097134"/>
                <a:gd name="connsiteY38" fmla="*/ 1989393 h 3775488"/>
                <a:gd name="connsiteX39" fmla="*/ 309024 w 1097134"/>
                <a:gd name="connsiteY39" fmla="*/ 1875012 h 3775488"/>
                <a:gd name="connsiteX40" fmla="*/ 273953 w 1097134"/>
                <a:gd name="connsiteY40" fmla="*/ 1815507 h 3775488"/>
                <a:gd name="connsiteX41" fmla="*/ 238882 w 1097134"/>
                <a:gd name="connsiteY41" fmla="*/ 1753357 h 3775488"/>
                <a:gd name="connsiteX42" fmla="*/ 178003 w 1097134"/>
                <a:gd name="connsiteY42" fmla="*/ 1628397 h 3775488"/>
                <a:gd name="connsiteX43" fmla="*/ 125727 w 1097134"/>
                <a:gd name="connsiteY43" fmla="*/ 1500792 h 3775488"/>
                <a:gd name="connsiteX44" fmla="*/ 82715 w 1097134"/>
                <a:gd name="connsiteY44" fmla="*/ 1370542 h 3775488"/>
                <a:gd name="connsiteX45" fmla="*/ 48306 w 1097134"/>
                <a:gd name="connsiteY45" fmla="*/ 1239631 h 3775488"/>
                <a:gd name="connsiteX46" fmla="*/ 23160 w 1097134"/>
                <a:gd name="connsiteY46" fmla="*/ 1107398 h 3775488"/>
                <a:gd name="connsiteX47" fmla="*/ 7279 w 1097134"/>
                <a:gd name="connsiteY47" fmla="*/ 974504 h 3775488"/>
                <a:gd name="connsiteX48" fmla="*/ 0 w 1097134"/>
                <a:gd name="connsiteY48" fmla="*/ 842271 h 3775488"/>
                <a:gd name="connsiteX49" fmla="*/ 1324 w 1097134"/>
                <a:gd name="connsiteY49" fmla="*/ 710037 h 3775488"/>
                <a:gd name="connsiteX50" fmla="*/ 11249 w 1097134"/>
                <a:gd name="connsiteY50" fmla="*/ 577804 h 3775488"/>
                <a:gd name="connsiteX51" fmla="*/ 29778 w 1097134"/>
                <a:gd name="connsiteY51" fmla="*/ 447555 h 3775488"/>
                <a:gd name="connsiteX52" fmla="*/ 56246 w 1097134"/>
                <a:gd name="connsiteY52" fmla="*/ 317966 h 3775488"/>
                <a:gd name="connsiteX53" fmla="*/ 90656 w 1097134"/>
                <a:gd name="connsiteY53" fmla="*/ 191022 h 3775488"/>
                <a:gd name="connsiteX54" fmla="*/ 133006 w 1097134"/>
                <a:gd name="connsiteY54" fmla="*/ 66062 h 37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097134" h="3775488">
                  <a:moveTo>
                    <a:pt x="161034" y="0"/>
                  </a:moveTo>
                  <a:lnTo>
                    <a:pt x="322580" y="0"/>
                  </a:lnTo>
                  <a:lnTo>
                    <a:pt x="319612" y="5896"/>
                  </a:lnTo>
                  <a:lnTo>
                    <a:pt x="271968" y="119616"/>
                  </a:lnTo>
                  <a:lnTo>
                    <a:pt x="232926" y="235320"/>
                  </a:lnTo>
                  <a:lnTo>
                    <a:pt x="201164" y="352347"/>
                  </a:lnTo>
                  <a:lnTo>
                    <a:pt x="176018" y="472679"/>
                  </a:lnTo>
                  <a:lnTo>
                    <a:pt x="158813" y="593011"/>
                  </a:lnTo>
                  <a:lnTo>
                    <a:pt x="150211" y="715988"/>
                  </a:lnTo>
                  <a:lnTo>
                    <a:pt x="148888" y="838304"/>
                  </a:lnTo>
                  <a:lnTo>
                    <a:pt x="155505" y="961942"/>
                  </a:lnTo>
                  <a:lnTo>
                    <a:pt x="170063" y="1084918"/>
                  </a:lnTo>
                  <a:lnTo>
                    <a:pt x="193223" y="1206573"/>
                  </a:lnTo>
                  <a:lnTo>
                    <a:pt x="224986" y="1328227"/>
                  </a:lnTo>
                  <a:lnTo>
                    <a:pt x="264689" y="1449221"/>
                  </a:lnTo>
                  <a:lnTo>
                    <a:pt x="313656" y="1567569"/>
                  </a:lnTo>
                  <a:lnTo>
                    <a:pt x="369902" y="1683935"/>
                  </a:lnTo>
                  <a:lnTo>
                    <a:pt x="402327" y="1741456"/>
                  </a:lnTo>
                  <a:lnTo>
                    <a:pt x="435413" y="1796333"/>
                  </a:lnTo>
                  <a:lnTo>
                    <a:pt x="506217" y="1902780"/>
                  </a:lnTo>
                  <a:lnTo>
                    <a:pt x="583638" y="2001955"/>
                  </a:lnTo>
                  <a:lnTo>
                    <a:pt x="665692" y="2095180"/>
                  </a:lnTo>
                  <a:lnTo>
                    <a:pt x="754363" y="2183115"/>
                  </a:lnTo>
                  <a:lnTo>
                    <a:pt x="847004" y="2263116"/>
                  </a:lnTo>
                  <a:lnTo>
                    <a:pt x="943615" y="2337166"/>
                  </a:lnTo>
                  <a:lnTo>
                    <a:pt x="1044858" y="2403944"/>
                  </a:lnTo>
                  <a:lnTo>
                    <a:pt x="1097134" y="2435019"/>
                  </a:lnTo>
                  <a:lnTo>
                    <a:pt x="1022360" y="2563285"/>
                  </a:lnTo>
                  <a:lnTo>
                    <a:pt x="1021767" y="2562933"/>
                  </a:lnTo>
                  <a:lnTo>
                    <a:pt x="322690" y="3775488"/>
                  </a:lnTo>
                  <a:lnTo>
                    <a:pt x="279739" y="3751681"/>
                  </a:lnTo>
                  <a:lnTo>
                    <a:pt x="979048" y="2537526"/>
                  </a:lnTo>
                  <a:lnTo>
                    <a:pt x="966775" y="2530227"/>
                  </a:lnTo>
                  <a:lnTo>
                    <a:pt x="856929" y="2458160"/>
                  </a:lnTo>
                  <a:lnTo>
                    <a:pt x="752377" y="2378159"/>
                  </a:lnTo>
                  <a:lnTo>
                    <a:pt x="653119" y="2291546"/>
                  </a:lnTo>
                  <a:lnTo>
                    <a:pt x="557831" y="2197660"/>
                  </a:lnTo>
                  <a:lnTo>
                    <a:pt x="468499" y="2097163"/>
                  </a:lnTo>
                  <a:lnTo>
                    <a:pt x="386446" y="1989393"/>
                  </a:lnTo>
                  <a:lnTo>
                    <a:pt x="309024" y="1875012"/>
                  </a:lnTo>
                  <a:lnTo>
                    <a:pt x="273953" y="1815507"/>
                  </a:lnTo>
                  <a:lnTo>
                    <a:pt x="238882" y="1753357"/>
                  </a:lnTo>
                  <a:lnTo>
                    <a:pt x="178003" y="1628397"/>
                  </a:lnTo>
                  <a:lnTo>
                    <a:pt x="125727" y="1500792"/>
                  </a:lnTo>
                  <a:lnTo>
                    <a:pt x="82715" y="1370542"/>
                  </a:lnTo>
                  <a:lnTo>
                    <a:pt x="48306" y="1239631"/>
                  </a:lnTo>
                  <a:lnTo>
                    <a:pt x="23160" y="1107398"/>
                  </a:lnTo>
                  <a:lnTo>
                    <a:pt x="7279" y="974504"/>
                  </a:lnTo>
                  <a:lnTo>
                    <a:pt x="0" y="842271"/>
                  </a:lnTo>
                  <a:lnTo>
                    <a:pt x="1324" y="710037"/>
                  </a:lnTo>
                  <a:lnTo>
                    <a:pt x="11249" y="577804"/>
                  </a:lnTo>
                  <a:lnTo>
                    <a:pt x="29778" y="447555"/>
                  </a:lnTo>
                  <a:lnTo>
                    <a:pt x="56246" y="317966"/>
                  </a:lnTo>
                  <a:lnTo>
                    <a:pt x="90656" y="191022"/>
                  </a:lnTo>
                  <a:lnTo>
                    <a:pt x="133006" y="6606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11" name="Freeform: Shape 84">
              <a:extLst>
                <a:ext uri="{FF2B5EF4-FFF2-40B4-BE49-F238E27FC236}">
                  <a16:creationId xmlns:a16="http://schemas.microsoft.com/office/drawing/2014/main" xmlns="" id="{F3CCE829-9F0B-4A3C-B2FF-9EA471EBCD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2560" y="2464967"/>
              <a:ext cx="1422505" cy="2474502"/>
            </a:xfrm>
            <a:custGeom>
              <a:avLst/>
              <a:gdLst>
                <a:gd name="connsiteX0" fmla="*/ 0 w 1896673"/>
                <a:gd name="connsiteY0" fmla="*/ 0 h 3299336"/>
                <a:gd name="connsiteX1" fmla="*/ 148136 w 1896673"/>
                <a:gd name="connsiteY1" fmla="*/ 0 h 3299336"/>
                <a:gd name="connsiteX2" fmla="*/ 148797 w 1896673"/>
                <a:gd name="connsiteY2" fmla="*/ 55551 h 3299336"/>
                <a:gd name="connsiteX3" fmla="*/ 156072 w 1896673"/>
                <a:gd name="connsiteY3" fmla="*/ 167976 h 3299336"/>
                <a:gd name="connsiteX4" fmla="*/ 169298 w 1896673"/>
                <a:gd name="connsiteY4" fmla="*/ 280400 h 3299336"/>
                <a:gd name="connsiteX5" fmla="*/ 191122 w 1896673"/>
                <a:gd name="connsiteY5" fmla="*/ 391503 h 3299336"/>
                <a:gd name="connsiteX6" fmla="*/ 220220 w 1896673"/>
                <a:gd name="connsiteY6" fmla="*/ 502605 h 3299336"/>
                <a:gd name="connsiteX7" fmla="*/ 257254 w 1896673"/>
                <a:gd name="connsiteY7" fmla="*/ 612384 h 3299336"/>
                <a:gd name="connsiteX8" fmla="*/ 300901 w 1896673"/>
                <a:gd name="connsiteY8" fmla="*/ 719518 h 3299336"/>
                <a:gd name="connsiteX9" fmla="*/ 353146 w 1896673"/>
                <a:gd name="connsiteY9" fmla="*/ 825330 h 3299336"/>
                <a:gd name="connsiteX10" fmla="*/ 382244 w 1896673"/>
                <a:gd name="connsiteY10" fmla="*/ 877574 h 3299336"/>
                <a:gd name="connsiteX11" fmla="*/ 412665 w 1896673"/>
                <a:gd name="connsiteY11" fmla="*/ 929819 h 3299336"/>
                <a:gd name="connsiteX12" fmla="*/ 480120 w 1896673"/>
                <a:gd name="connsiteY12" fmla="*/ 1028356 h 3299336"/>
                <a:gd name="connsiteX13" fmla="*/ 551542 w 1896673"/>
                <a:gd name="connsiteY13" fmla="*/ 1122264 h 3299336"/>
                <a:gd name="connsiteX14" fmla="*/ 628917 w 1896673"/>
                <a:gd name="connsiteY14" fmla="*/ 1208897 h 3299336"/>
                <a:gd name="connsiteX15" fmla="*/ 712244 w 1896673"/>
                <a:gd name="connsiteY15" fmla="*/ 1290239 h 3299336"/>
                <a:gd name="connsiteX16" fmla="*/ 798877 w 1896673"/>
                <a:gd name="connsiteY16" fmla="*/ 1364969 h 3299336"/>
                <a:gd name="connsiteX17" fmla="*/ 890139 w 1896673"/>
                <a:gd name="connsiteY17" fmla="*/ 1433085 h 3299336"/>
                <a:gd name="connsiteX18" fmla="*/ 985370 w 1896673"/>
                <a:gd name="connsiteY18" fmla="*/ 1495911 h 3299336"/>
                <a:gd name="connsiteX19" fmla="*/ 1083246 w 1896673"/>
                <a:gd name="connsiteY19" fmla="*/ 1551462 h 3299336"/>
                <a:gd name="connsiteX20" fmla="*/ 1185089 w 1896673"/>
                <a:gd name="connsiteY20" fmla="*/ 1600400 h 3299336"/>
                <a:gd name="connsiteX21" fmla="*/ 1289578 w 1896673"/>
                <a:gd name="connsiteY21" fmla="*/ 1642724 h 3299336"/>
                <a:gd name="connsiteX22" fmla="*/ 1396051 w 1896673"/>
                <a:gd name="connsiteY22" fmla="*/ 1678436 h 3299336"/>
                <a:gd name="connsiteX23" fmla="*/ 1505169 w 1896673"/>
                <a:gd name="connsiteY23" fmla="*/ 1706872 h 3299336"/>
                <a:gd name="connsiteX24" fmla="*/ 1615610 w 1896673"/>
                <a:gd name="connsiteY24" fmla="*/ 1728696 h 3299336"/>
                <a:gd name="connsiteX25" fmla="*/ 1726712 w 1896673"/>
                <a:gd name="connsiteY25" fmla="*/ 1743245 h 3299336"/>
                <a:gd name="connsiteX26" fmla="*/ 1840459 w 1896673"/>
                <a:gd name="connsiteY26" fmla="*/ 1751181 h 3299336"/>
                <a:gd name="connsiteX27" fmla="*/ 1847073 w 1896673"/>
                <a:gd name="connsiteY27" fmla="*/ 1751181 h 3299336"/>
                <a:gd name="connsiteX28" fmla="*/ 1847073 w 1896673"/>
                <a:gd name="connsiteY28" fmla="*/ 1749858 h 3299336"/>
                <a:gd name="connsiteX29" fmla="*/ 1896673 w 1896673"/>
                <a:gd name="connsiteY29" fmla="*/ 1749858 h 3299336"/>
                <a:gd name="connsiteX30" fmla="*/ 1896673 w 1896673"/>
                <a:gd name="connsiteY30" fmla="*/ 3299336 h 3299336"/>
                <a:gd name="connsiteX31" fmla="*/ 1847073 w 1896673"/>
                <a:gd name="connsiteY31" fmla="*/ 3299336 h 3299336"/>
                <a:gd name="connsiteX32" fmla="*/ 1847073 w 1896673"/>
                <a:gd name="connsiteY32" fmla="*/ 1899574 h 3299336"/>
                <a:gd name="connsiteX33" fmla="*/ 1835169 w 1896673"/>
                <a:gd name="connsiteY33" fmla="*/ 1899318 h 3299336"/>
                <a:gd name="connsiteX34" fmla="*/ 1713486 w 1896673"/>
                <a:gd name="connsiteY34" fmla="*/ 1890720 h 3299336"/>
                <a:gd name="connsiteX35" fmla="*/ 1591802 w 1896673"/>
                <a:gd name="connsiteY35" fmla="*/ 1875510 h 3299336"/>
                <a:gd name="connsiteX36" fmla="*/ 1471442 w 1896673"/>
                <a:gd name="connsiteY36" fmla="*/ 1851702 h 3299336"/>
                <a:gd name="connsiteX37" fmla="*/ 1354388 w 1896673"/>
                <a:gd name="connsiteY37" fmla="*/ 1820620 h 3299336"/>
                <a:gd name="connsiteX38" fmla="*/ 1238656 w 1896673"/>
                <a:gd name="connsiteY38" fmla="*/ 1782264 h 3299336"/>
                <a:gd name="connsiteX39" fmla="*/ 1125570 w 1896673"/>
                <a:gd name="connsiteY39" fmla="*/ 1735971 h 3299336"/>
                <a:gd name="connsiteX40" fmla="*/ 1014468 w 1896673"/>
                <a:gd name="connsiteY40" fmla="*/ 1682403 h 3299336"/>
                <a:gd name="connsiteX41" fmla="*/ 907334 w 1896673"/>
                <a:gd name="connsiteY41" fmla="*/ 1622884 h 3299336"/>
                <a:gd name="connsiteX42" fmla="*/ 804829 w 1896673"/>
                <a:gd name="connsiteY42" fmla="*/ 1554768 h 3299336"/>
                <a:gd name="connsiteX43" fmla="*/ 704969 w 1896673"/>
                <a:gd name="connsiteY43" fmla="*/ 1480700 h 3299336"/>
                <a:gd name="connsiteX44" fmla="*/ 611061 w 1896673"/>
                <a:gd name="connsiteY44" fmla="*/ 1400019 h 3299336"/>
                <a:gd name="connsiteX45" fmla="*/ 521783 w 1896673"/>
                <a:gd name="connsiteY45" fmla="*/ 1311402 h 3299336"/>
                <a:gd name="connsiteX46" fmla="*/ 437795 w 1896673"/>
                <a:gd name="connsiteY46" fmla="*/ 1217494 h 3299336"/>
                <a:gd name="connsiteX47" fmla="*/ 359098 w 1896673"/>
                <a:gd name="connsiteY47" fmla="*/ 1116312 h 3299336"/>
                <a:gd name="connsiteX48" fmla="*/ 287014 w 1896673"/>
                <a:gd name="connsiteY48" fmla="*/ 1007855 h 3299336"/>
                <a:gd name="connsiteX49" fmla="*/ 253286 w 1896673"/>
                <a:gd name="connsiteY49" fmla="*/ 952304 h 3299336"/>
                <a:gd name="connsiteX50" fmla="*/ 221543 w 1896673"/>
                <a:gd name="connsiteY50" fmla="*/ 896091 h 3299336"/>
                <a:gd name="connsiteX51" fmla="*/ 165330 w 1896673"/>
                <a:gd name="connsiteY51" fmla="*/ 781021 h 3299336"/>
                <a:gd name="connsiteX52" fmla="*/ 117054 w 1896673"/>
                <a:gd name="connsiteY52" fmla="*/ 663306 h 3299336"/>
                <a:gd name="connsiteX53" fmla="*/ 78036 w 1896673"/>
                <a:gd name="connsiteY53" fmla="*/ 544929 h 3299336"/>
                <a:gd name="connsiteX54" fmla="*/ 46292 w 1896673"/>
                <a:gd name="connsiteY54" fmla="*/ 425230 h 3299336"/>
                <a:gd name="connsiteX55" fmla="*/ 23146 w 1896673"/>
                <a:gd name="connsiteY55" fmla="*/ 303547 h 3299336"/>
                <a:gd name="connsiteX56" fmla="*/ 7274 w 1896673"/>
                <a:gd name="connsiteY56" fmla="*/ 182525 h 3299336"/>
                <a:gd name="connsiteX57" fmla="*/ 661 w 1896673"/>
                <a:gd name="connsiteY57" fmla="*/ 60842 h 3299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896673" h="3299336">
                  <a:moveTo>
                    <a:pt x="0" y="0"/>
                  </a:moveTo>
                  <a:lnTo>
                    <a:pt x="148136" y="0"/>
                  </a:lnTo>
                  <a:lnTo>
                    <a:pt x="148797" y="55551"/>
                  </a:lnTo>
                  <a:lnTo>
                    <a:pt x="156072" y="167976"/>
                  </a:lnTo>
                  <a:lnTo>
                    <a:pt x="169298" y="280400"/>
                  </a:lnTo>
                  <a:lnTo>
                    <a:pt x="191122" y="391503"/>
                  </a:lnTo>
                  <a:lnTo>
                    <a:pt x="220220" y="502605"/>
                  </a:lnTo>
                  <a:lnTo>
                    <a:pt x="257254" y="612384"/>
                  </a:lnTo>
                  <a:lnTo>
                    <a:pt x="300901" y="719518"/>
                  </a:lnTo>
                  <a:lnTo>
                    <a:pt x="353146" y="825330"/>
                  </a:lnTo>
                  <a:lnTo>
                    <a:pt x="382244" y="877574"/>
                  </a:lnTo>
                  <a:lnTo>
                    <a:pt x="412665" y="929819"/>
                  </a:lnTo>
                  <a:lnTo>
                    <a:pt x="480120" y="1028356"/>
                  </a:lnTo>
                  <a:lnTo>
                    <a:pt x="551542" y="1122264"/>
                  </a:lnTo>
                  <a:lnTo>
                    <a:pt x="628917" y="1208897"/>
                  </a:lnTo>
                  <a:lnTo>
                    <a:pt x="712244" y="1290239"/>
                  </a:lnTo>
                  <a:lnTo>
                    <a:pt x="798877" y="1364969"/>
                  </a:lnTo>
                  <a:lnTo>
                    <a:pt x="890139" y="1433085"/>
                  </a:lnTo>
                  <a:lnTo>
                    <a:pt x="985370" y="1495911"/>
                  </a:lnTo>
                  <a:lnTo>
                    <a:pt x="1083246" y="1551462"/>
                  </a:lnTo>
                  <a:lnTo>
                    <a:pt x="1185089" y="1600400"/>
                  </a:lnTo>
                  <a:lnTo>
                    <a:pt x="1289578" y="1642724"/>
                  </a:lnTo>
                  <a:lnTo>
                    <a:pt x="1396051" y="1678436"/>
                  </a:lnTo>
                  <a:lnTo>
                    <a:pt x="1505169" y="1706872"/>
                  </a:lnTo>
                  <a:lnTo>
                    <a:pt x="1615610" y="1728696"/>
                  </a:lnTo>
                  <a:lnTo>
                    <a:pt x="1726712" y="1743245"/>
                  </a:lnTo>
                  <a:lnTo>
                    <a:pt x="1840459" y="1751181"/>
                  </a:lnTo>
                  <a:lnTo>
                    <a:pt x="1847073" y="1751181"/>
                  </a:lnTo>
                  <a:lnTo>
                    <a:pt x="1847073" y="1749858"/>
                  </a:lnTo>
                  <a:lnTo>
                    <a:pt x="1896673" y="1749858"/>
                  </a:lnTo>
                  <a:lnTo>
                    <a:pt x="1896673" y="3299336"/>
                  </a:lnTo>
                  <a:lnTo>
                    <a:pt x="1847073" y="3299336"/>
                  </a:lnTo>
                  <a:lnTo>
                    <a:pt x="1847073" y="1899574"/>
                  </a:lnTo>
                  <a:lnTo>
                    <a:pt x="1835169" y="1899318"/>
                  </a:lnTo>
                  <a:lnTo>
                    <a:pt x="1713486" y="1890720"/>
                  </a:lnTo>
                  <a:lnTo>
                    <a:pt x="1591802" y="1875510"/>
                  </a:lnTo>
                  <a:lnTo>
                    <a:pt x="1471442" y="1851702"/>
                  </a:lnTo>
                  <a:lnTo>
                    <a:pt x="1354388" y="1820620"/>
                  </a:lnTo>
                  <a:lnTo>
                    <a:pt x="1238656" y="1782264"/>
                  </a:lnTo>
                  <a:lnTo>
                    <a:pt x="1125570" y="1735971"/>
                  </a:lnTo>
                  <a:lnTo>
                    <a:pt x="1014468" y="1682403"/>
                  </a:lnTo>
                  <a:lnTo>
                    <a:pt x="907334" y="1622884"/>
                  </a:lnTo>
                  <a:lnTo>
                    <a:pt x="804829" y="1554768"/>
                  </a:lnTo>
                  <a:lnTo>
                    <a:pt x="704969" y="1480700"/>
                  </a:lnTo>
                  <a:lnTo>
                    <a:pt x="611061" y="1400019"/>
                  </a:lnTo>
                  <a:lnTo>
                    <a:pt x="521783" y="1311402"/>
                  </a:lnTo>
                  <a:lnTo>
                    <a:pt x="437795" y="1217494"/>
                  </a:lnTo>
                  <a:lnTo>
                    <a:pt x="359098" y="1116312"/>
                  </a:lnTo>
                  <a:lnTo>
                    <a:pt x="287014" y="1007855"/>
                  </a:lnTo>
                  <a:lnTo>
                    <a:pt x="253286" y="952304"/>
                  </a:lnTo>
                  <a:lnTo>
                    <a:pt x="221543" y="896091"/>
                  </a:lnTo>
                  <a:lnTo>
                    <a:pt x="165330" y="781021"/>
                  </a:lnTo>
                  <a:lnTo>
                    <a:pt x="117054" y="663306"/>
                  </a:lnTo>
                  <a:lnTo>
                    <a:pt x="78036" y="544929"/>
                  </a:lnTo>
                  <a:lnTo>
                    <a:pt x="46292" y="425230"/>
                  </a:lnTo>
                  <a:lnTo>
                    <a:pt x="23146" y="303547"/>
                  </a:lnTo>
                  <a:lnTo>
                    <a:pt x="7274" y="182525"/>
                  </a:lnTo>
                  <a:lnTo>
                    <a:pt x="661" y="60842"/>
                  </a:lnTo>
                  <a:close/>
                </a:path>
              </a:pathLst>
            </a:custGeom>
            <a:solidFill>
              <a:srgbClr val="D20497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12" name="Freeform: Shape 85">
              <a:extLst>
                <a:ext uri="{FF2B5EF4-FFF2-40B4-BE49-F238E27FC236}">
                  <a16:creationId xmlns:a16="http://schemas.microsoft.com/office/drawing/2014/main" xmlns="" id="{69DD8520-A83E-45A1-9148-5925A3602D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9739" y="3067596"/>
              <a:ext cx="2420935" cy="1644212"/>
            </a:xfrm>
            <a:custGeom>
              <a:avLst/>
              <a:gdLst>
                <a:gd name="connsiteX0" fmla="*/ 128296 w 3227913"/>
                <a:gd name="connsiteY0" fmla="*/ 0 h 2192282"/>
                <a:gd name="connsiteX1" fmla="*/ 171282 w 3227913"/>
                <a:gd name="connsiteY1" fmla="*/ 70761 h 2192282"/>
                <a:gd name="connsiteX2" fmla="*/ 265851 w 3227913"/>
                <a:gd name="connsiteY2" fmla="*/ 201703 h 2192282"/>
                <a:gd name="connsiteX3" fmla="*/ 371663 w 3227913"/>
                <a:gd name="connsiteY3" fmla="*/ 321402 h 2192282"/>
                <a:gd name="connsiteX4" fmla="*/ 487394 w 3227913"/>
                <a:gd name="connsiteY4" fmla="*/ 427214 h 2192282"/>
                <a:gd name="connsiteX5" fmla="*/ 611723 w 3227913"/>
                <a:gd name="connsiteY5" fmla="*/ 521783 h 2192282"/>
                <a:gd name="connsiteX6" fmla="*/ 743987 w 3227913"/>
                <a:gd name="connsiteY6" fmla="*/ 602465 h 2192282"/>
                <a:gd name="connsiteX7" fmla="*/ 882865 w 3227913"/>
                <a:gd name="connsiteY7" fmla="*/ 669920 h 2192282"/>
                <a:gd name="connsiteX8" fmla="*/ 1027033 w 3227913"/>
                <a:gd name="connsiteY8" fmla="*/ 723487 h 2192282"/>
                <a:gd name="connsiteX9" fmla="*/ 1175169 w 3227913"/>
                <a:gd name="connsiteY9" fmla="*/ 763166 h 2192282"/>
                <a:gd name="connsiteX10" fmla="*/ 1326612 w 3227913"/>
                <a:gd name="connsiteY10" fmla="*/ 788958 h 2192282"/>
                <a:gd name="connsiteX11" fmla="*/ 1480038 w 3227913"/>
                <a:gd name="connsiteY11" fmla="*/ 799539 h 2192282"/>
                <a:gd name="connsiteX12" fmla="*/ 1635449 w 3227913"/>
                <a:gd name="connsiteY12" fmla="*/ 796232 h 2192282"/>
                <a:gd name="connsiteX13" fmla="*/ 1789537 w 3227913"/>
                <a:gd name="connsiteY13" fmla="*/ 776392 h 2192282"/>
                <a:gd name="connsiteX14" fmla="*/ 1942964 w 3227913"/>
                <a:gd name="connsiteY14" fmla="*/ 742004 h 2192282"/>
                <a:gd name="connsiteX15" fmla="*/ 2093745 w 3227913"/>
                <a:gd name="connsiteY15" fmla="*/ 691743 h 2192282"/>
                <a:gd name="connsiteX16" fmla="*/ 2241881 w 3227913"/>
                <a:gd name="connsiteY16" fmla="*/ 625611 h 2192282"/>
                <a:gd name="connsiteX17" fmla="*/ 2313911 w 3227913"/>
                <a:gd name="connsiteY17" fmla="*/ 585301 h 2192282"/>
                <a:gd name="connsiteX18" fmla="*/ 2313966 w 3227913"/>
                <a:gd name="connsiteY18" fmla="*/ 585269 h 2192282"/>
                <a:gd name="connsiteX19" fmla="*/ 2314034 w 3227913"/>
                <a:gd name="connsiteY19" fmla="*/ 585388 h 2192282"/>
                <a:gd name="connsiteX20" fmla="*/ 2388695 w 3227913"/>
                <a:gd name="connsiteY20" fmla="*/ 713567 h 2192282"/>
                <a:gd name="connsiteX21" fmla="*/ 2388695 w 3227913"/>
                <a:gd name="connsiteY21" fmla="*/ 714667 h 2192282"/>
                <a:gd name="connsiteX22" fmla="*/ 3227913 w 3227913"/>
                <a:gd name="connsiteY22" fmla="*/ 2167813 h 2192282"/>
                <a:gd name="connsiteX23" fmla="*/ 3184927 w 3227913"/>
                <a:gd name="connsiteY23" fmla="*/ 2192282 h 2192282"/>
                <a:gd name="connsiteX24" fmla="*/ 2345566 w 3227913"/>
                <a:gd name="connsiteY24" fmla="*/ 737834 h 2192282"/>
                <a:gd name="connsiteX25" fmla="*/ 2269657 w 3227913"/>
                <a:gd name="connsiteY25" fmla="*/ 777054 h 2192282"/>
                <a:gd name="connsiteX26" fmla="*/ 2188976 w 3227913"/>
                <a:gd name="connsiteY26" fmla="*/ 813426 h 2192282"/>
                <a:gd name="connsiteX27" fmla="*/ 2106972 w 3227913"/>
                <a:gd name="connsiteY27" fmla="*/ 845170 h 2192282"/>
                <a:gd name="connsiteX28" fmla="*/ 2024306 w 3227913"/>
                <a:gd name="connsiteY28" fmla="*/ 872284 h 2192282"/>
                <a:gd name="connsiteX29" fmla="*/ 1941641 w 3227913"/>
                <a:gd name="connsiteY29" fmla="*/ 896092 h 2192282"/>
                <a:gd name="connsiteX30" fmla="*/ 1815329 w 3227913"/>
                <a:gd name="connsiteY30" fmla="*/ 923206 h 2192282"/>
                <a:gd name="connsiteX31" fmla="*/ 1646692 w 3227913"/>
                <a:gd name="connsiteY31" fmla="*/ 944368 h 2192282"/>
                <a:gd name="connsiteX32" fmla="*/ 1476732 w 3227913"/>
                <a:gd name="connsiteY32" fmla="*/ 948336 h 2192282"/>
                <a:gd name="connsiteX33" fmla="*/ 1308756 w 3227913"/>
                <a:gd name="connsiteY33" fmla="*/ 936432 h 2192282"/>
                <a:gd name="connsiteX34" fmla="*/ 1143426 w 3227913"/>
                <a:gd name="connsiteY34" fmla="*/ 908657 h 2192282"/>
                <a:gd name="connsiteX35" fmla="*/ 981402 w 3227913"/>
                <a:gd name="connsiteY35" fmla="*/ 865671 h 2192282"/>
                <a:gd name="connsiteX36" fmla="*/ 823346 w 3227913"/>
                <a:gd name="connsiteY36" fmla="*/ 806152 h 2192282"/>
                <a:gd name="connsiteX37" fmla="*/ 671903 w 3227913"/>
                <a:gd name="connsiteY37" fmla="*/ 732745 h 2192282"/>
                <a:gd name="connsiteX38" fmla="*/ 527735 w 3227913"/>
                <a:gd name="connsiteY38" fmla="*/ 644128 h 2192282"/>
                <a:gd name="connsiteX39" fmla="*/ 391502 w 3227913"/>
                <a:gd name="connsiteY39" fmla="*/ 541623 h 2192282"/>
                <a:gd name="connsiteX40" fmla="*/ 296272 w 3227913"/>
                <a:gd name="connsiteY40" fmla="*/ 454990 h 2192282"/>
                <a:gd name="connsiteX41" fmla="*/ 235430 w 3227913"/>
                <a:gd name="connsiteY41" fmla="*/ 393487 h 2192282"/>
                <a:gd name="connsiteX42" fmla="*/ 177895 w 3227913"/>
                <a:gd name="connsiteY42" fmla="*/ 328016 h 2192282"/>
                <a:gd name="connsiteX43" fmla="*/ 123006 w 3227913"/>
                <a:gd name="connsiteY43" fmla="*/ 260561 h 2192282"/>
                <a:gd name="connsiteX44" fmla="*/ 72084 w 3227913"/>
                <a:gd name="connsiteY44" fmla="*/ 188477 h 2192282"/>
                <a:gd name="connsiteX45" fmla="*/ 23146 w 3227913"/>
                <a:gd name="connsiteY45" fmla="*/ 113086 h 2192282"/>
                <a:gd name="connsiteX46" fmla="*/ 0 w 3227913"/>
                <a:gd name="connsiteY46" fmla="*/ 74068 h 2192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227913" h="2192282">
                  <a:moveTo>
                    <a:pt x="128296" y="0"/>
                  </a:moveTo>
                  <a:lnTo>
                    <a:pt x="171282" y="70761"/>
                  </a:lnTo>
                  <a:lnTo>
                    <a:pt x="265851" y="201703"/>
                  </a:lnTo>
                  <a:lnTo>
                    <a:pt x="371663" y="321402"/>
                  </a:lnTo>
                  <a:lnTo>
                    <a:pt x="487394" y="427214"/>
                  </a:lnTo>
                  <a:lnTo>
                    <a:pt x="611723" y="521783"/>
                  </a:lnTo>
                  <a:lnTo>
                    <a:pt x="743987" y="602465"/>
                  </a:lnTo>
                  <a:lnTo>
                    <a:pt x="882865" y="669920"/>
                  </a:lnTo>
                  <a:lnTo>
                    <a:pt x="1027033" y="723487"/>
                  </a:lnTo>
                  <a:lnTo>
                    <a:pt x="1175169" y="763166"/>
                  </a:lnTo>
                  <a:lnTo>
                    <a:pt x="1326612" y="788958"/>
                  </a:lnTo>
                  <a:lnTo>
                    <a:pt x="1480038" y="799539"/>
                  </a:lnTo>
                  <a:lnTo>
                    <a:pt x="1635449" y="796232"/>
                  </a:lnTo>
                  <a:lnTo>
                    <a:pt x="1789537" y="776392"/>
                  </a:lnTo>
                  <a:lnTo>
                    <a:pt x="1942964" y="742004"/>
                  </a:lnTo>
                  <a:lnTo>
                    <a:pt x="2093745" y="691743"/>
                  </a:lnTo>
                  <a:lnTo>
                    <a:pt x="2241881" y="625611"/>
                  </a:lnTo>
                  <a:lnTo>
                    <a:pt x="2313911" y="585301"/>
                  </a:lnTo>
                  <a:lnTo>
                    <a:pt x="2313966" y="585269"/>
                  </a:lnTo>
                  <a:lnTo>
                    <a:pt x="2314034" y="585388"/>
                  </a:lnTo>
                  <a:lnTo>
                    <a:pt x="2388695" y="713567"/>
                  </a:lnTo>
                  <a:lnTo>
                    <a:pt x="2388695" y="714667"/>
                  </a:lnTo>
                  <a:lnTo>
                    <a:pt x="3227913" y="2167813"/>
                  </a:lnTo>
                  <a:lnTo>
                    <a:pt x="3184927" y="2192282"/>
                  </a:lnTo>
                  <a:lnTo>
                    <a:pt x="2345566" y="737834"/>
                  </a:lnTo>
                  <a:lnTo>
                    <a:pt x="2269657" y="777054"/>
                  </a:lnTo>
                  <a:lnTo>
                    <a:pt x="2188976" y="813426"/>
                  </a:lnTo>
                  <a:lnTo>
                    <a:pt x="2106972" y="845170"/>
                  </a:lnTo>
                  <a:lnTo>
                    <a:pt x="2024306" y="872284"/>
                  </a:lnTo>
                  <a:lnTo>
                    <a:pt x="1941641" y="896092"/>
                  </a:lnTo>
                  <a:lnTo>
                    <a:pt x="1815329" y="923206"/>
                  </a:lnTo>
                  <a:lnTo>
                    <a:pt x="1646692" y="944368"/>
                  </a:lnTo>
                  <a:lnTo>
                    <a:pt x="1476732" y="948336"/>
                  </a:lnTo>
                  <a:lnTo>
                    <a:pt x="1308756" y="936432"/>
                  </a:lnTo>
                  <a:lnTo>
                    <a:pt x="1143426" y="908657"/>
                  </a:lnTo>
                  <a:lnTo>
                    <a:pt x="981402" y="865671"/>
                  </a:lnTo>
                  <a:lnTo>
                    <a:pt x="823346" y="806152"/>
                  </a:lnTo>
                  <a:lnTo>
                    <a:pt x="671903" y="732745"/>
                  </a:lnTo>
                  <a:lnTo>
                    <a:pt x="527735" y="644128"/>
                  </a:lnTo>
                  <a:lnTo>
                    <a:pt x="391502" y="541623"/>
                  </a:lnTo>
                  <a:lnTo>
                    <a:pt x="296272" y="454990"/>
                  </a:lnTo>
                  <a:lnTo>
                    <a:pt x="235430" y="393487"/>
                  </a:lnTo>
                  <a:lnTo>
                    <a:pt x="177895" y="328016"/>
                  </a:lnTo>
                  <a:lnTo>
                    <a:pt x="123006" y="260561"/>
                  </a:lnTo>
                  <a:lnTo>
                    <a:pt x="72084" y="188477"/>
                  </a:lnTo>
                  <a:lnTo>
                    <a:pt x="23146" y="113086"/>
                  </a:lnTo>
                  <a:lnTo>
                    <a:pt x="0" y="74068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14" name="Freeform 71">
              <a:extLst>
                <a:ext uri="{FF2B5EF4-FFF2-40B4-BE49-F238E27FC236}">
                  <a16:creationId xmlns:a16="http://schemas.microsoft.com/office/drawing/2014/main" xmlns="" id="{944F0890-591B-4A5D-959A-5D07EAB08D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890" y="4257976"/>
              <a:ext cx="883857" cy="88385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" name="Freeform 72">
              <a:extLst>
                <a:ext uri="{FF2B5EF4-FFF2-40B4-BE49-F238E27FC236}">
                  <a16:creationId xmlns:a16="http://schemas.microsoft.com/office/drawing/2014/main" xmlns="" id="{5440C587-76C0-4693-97F9-1176685913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0815" y="4491588"/>
              <a:ext cx="883857" cy="885345"/>
            </a:xfrm>
            <a:prstGeom prst="ellipse">
              <a:avLst/>
            </a:prstGeom>
            <a:solidFill>
              <a:srgbClr val="D20497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" name="Freeform 73">
              <a:extLst>
                <a:ext uri="{FF2B5EF4-FFF2-40B4-BE49-F238E27FC236}">
                  <a16:creationId xmlns:a16="http://schemas.microsoft.com/office/drawing/2014/main" xmlns="" id="{28CC7BDB-62AA-42FE-9642-18B68152EC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5205" y="4253512"/>
              <a:ext cx="883857" cy="883857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" name="Freeform 74">
              <a:extLst>
                <a:ext uri="{FF2B5EF4-FFF2-40B4-BE49-F238E27FC236}">
                  <a16:creationId xmlns:a16="http://schemas.microsoft.com/office/drawing/2014/main" xmlns="" id="{C63AF77A-4BF7-4421-81A1-8C2DB1D9D8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9575" y="3356264"/>
              <a:ext cx="883857" cy="885345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pic>
          <p:nvPicPr>
            <p:cNvPr id="23" name="Graphic 87" descr="Users">
              <a:extLst>
                <a:ext uri="{FF2B5EF4-FFF2-40B4-BE49-F238E27FC236}">
                  <a16:creationId xmlns:a16="http://schemas.microsoft.com/office/drawing/2014/main" xmlns="" id="{B1391870-3CC7-460C-BD4A-71D9D77721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p:blipFill>
          <p:spPr>
            <a:xfrm>
              <a:off x="4273036" y="4634552"/>
              <a:ext cx="648383" cy="648383"/>
            </a:xfrm>
            <a:prstGeom prst="rect">
              <a:avLst/>
            </a:prstGeom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164" y="3227213"/>
            <a:ext cx="879081" cy="831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930" y="1657799"/>
            <a:ext cx="1023937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423" y="4189242"/>
            <a:ext cx="875279" cy="87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251520" y="2713351"/>
            <a:ext cx="1775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7030A0"/>
                </a:solidFill>
              </a:rPr>
              <a:t>NHS England Contract</a:t>
            </a:r>
            <a:endParaRPr lang="en-GB" sz="2000" b="1" dirty="0">
              <a:solidFill>
                <a:srgbClr val="7030A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36970" y="5480290"/>
            <a:ext cx="24336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D20497"/>
                </a:solidFill>
              </a:rPr>
              <a:t>Children’s Services Workforce Training</a:t>
            </a:r>
            <a:endParaRPr lang="en-GB" sz="2000" b="1" dirty="0">
              <a:solidFill>
                <a:srgbClr val="D20497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1520" y="4893238"/>
            <a:ext cx="2645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Trauma work with the Police</a:t>
            </a:r>
            <a:endParaRPr lang="en-GB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63517" y="3550092"/>
            <a:ext cx="24731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0070C0"/>
                </a:solidFill>
              </a:rPr>
              <a:t>Psychological approach to maternal diet and nutrition</a:t>
            </a:r>
            <a:endParaRPr lang="en-GB" sz="2000" b="1" dirty="0">
              <a:solidFill>
                <a:srgbClr val="0070C0"/>
              </a:solidFill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4156" b="33081" l="57417" r="720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590" t="13116" r="27650" b="66952"/>
          <a:stretch/>
        </p:blipFill>
        <p:spPr bwMode="auto">
          <a:xfrm>
            <a:off x="5499558" y="4189242"/>
            <a:ext cx="940339" cy="88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590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24328" y="6063679"/>
            <a:ext cx="15123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#itmatters</a:t>
            </a:r>
            <a:endParaRPr lang="en-GB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Freeform 5"/>
          <p:cNvSpPr>
            <a:spLocks/>
          </p:cNvSpPr>
          <p:nvPr/>
        </p:nvSpPr>
        <p:spPr bwMode="auto">
          <a:xfrm>
            <a:off x="1" y="6480424"/>
            <a:ext cx="9143999" cy="411973"/>
          </a:xfrm>
          <a:custGeom>
            <a:avLst/>
            <a:gdLst>
              <a:gd name="T0" fmla="*/ 0 w 21600"/>
              <a:gd name="T1" fmla="*/ 2147483647 h 21166"/>
              <a:gd name="T2" fmla="*/ 2147483647 w 21600"/>
              <a:gd name="T3" fmla="*/ 2147483647 h 21166"/>
              <a:gd name="T4" fmla="*/ 2147483647 w 21600"/>
              <a:gd name="T5" fmla="*/ 2147483647 h 21166"/>
              <a:gd name="T6" fmla="*/ 0 w 21600"/>
              <a:gd name="T7" fmla="*/ 2147483647 h 21166"/>
              <a:gd name="T8" fmla="*/ 0 w 21600"/>
              <a:gd name="T9" fmla="*/ 2147483647 h 211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600" h="21166">
                <a:moveTo>
                  <a:pt x="0" y="19805"/>
                </a:moveTo>
                <a:cubicBezTo>
                  <a:pt x="0" y="19805"/>
                  <a:pt x="4152" y="-434"/>
                  <a:pt x="10586" y="7"/>
                </a:cubicBezTo>
                <a:cubicBezTo>
                  <a:pt x="17020" y="447"/>
                  <a:pt x="21600" y="21166"/>
                  <a:pt x="21600" y="21166"/>
                </a:cubicBezTo>
                <a:lnTo>
                  <a:pt x="0" y="19805"/>
                </a:lnTo>
                <a:close/>
                <a:moveTo>
                  <a:pt x="0" y="19805"/>
                </a:moveTo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" y="228600"/>
            <a:ext cx="921574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300" b="1" dirty="0" smtClean="0">
                <a:solidFill>
                  <a:schemeClr val="accent6">
                    <a:lumMod val="75000"/>
                  </a:schemeClr>
                </a:solidFill>
              </a:rPr>
              <a:t>Utilising a </a:t>
            </a:r>
            <a:r>
              <a:rPr lang="en-GB" sz="4300" b="1" dirty="0">
                <a:solidFill>
                  <a:schemeClr val="accent6">
                    <a:lumMod val="75000"/>
                  </a:schemeClr>
                </a:solidFill>
              </a:rPr>
              <a:t>Trauma-Informed Approach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-36512" y="1215514"/>
            <a:ext cx="9869959" cy="4805774"/>
            <a:chOff x="27781" y="1052101"/>
            <a:chExt cx="9869959" cy="4805774"/>
          </a:xfrm>
        </p:grpSpPr>
        <p:sp>
          <p:nvSpPr>
            <p:cNvPr id="8" name="Rectangle 7">
              <a:extLst>
                <a:ext uri="{FF2B5EF4-FFF2-40B4-BE49-F238E27FC236}">
  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o="urn:schemas-microsoft-com:office:office" xmlns:v="urn:schemas-microsoft-com:vml" xmlns:w10="urn:schemas-microsoft-com:office:word" xmlns:w="http://schemas.openxmlformats.org/wordprocessingml/2006/main" xmlns="" xmlns:a16="http://schemas.microsoft.com/office/drawing/2014/main" xmlns:lc="http://schemas.openxmlformats.org/drawingml/2006/lockedCanvas" id="{4BFB8EA4-27A5-44FC-B404-5DA2172A9033}"/>
                </a:ext>
              </a:extLst>
            </p:cNvPr>
            <p:cNvSpPr/>
            <p:nvPr/>
          </p:nvSpPr>
          <p:spPr>
            <a:xfrm>
              <a:off x="3997325" y="3673474"/>
              <a:ext cx="5005389" cy="87757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o="urn:schemas-microsoft-com:office:office" xmlns:v="urn:schemas-microsoft-com:vml" xmlns:w10="urn:schemas-microsoft-com:office:word" xmlns:w="http://schemas.openxmlformats.org/wordprocessingml/2006/main" xmlns="" xmlns:a16="http://schemas.microsoft.com/office/drawing/2014/main" xmlns:lc="http://schemas.openxmlformats.org/drawingml/2006/lockedCanvas" id="{757CDC9B-AE59-4A39-8F4C-5243788D9AB4}"/>
                </a:ext>
              </a:extLst>
            </p:cNvPr>
            <p:cNvSpPr/>
            <p:nvPr/>
          </p:nvSpPr>
          <p:spPr>
            <a:xfrm>
              <a:off x="3558381" y="2317273"/>
              <a:ext cx="5444332" cy="87757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o="urn:schemas-microsoft-com:office:office" xmlns:v="urn:schemas-microsoft-com:vml" xmlns:w10="urn:schemas-microsoft-com:office:word" xmlns:w="http://schemas.openxmlformats.org/wordprocessingml/2006/main" xmlns="" xmlns:a16="http://schemas.microsoft.com/office/drawing/2014/main" xmlns:lc="http://schemas.openxmlformats.org/drawingml/2006/lockedCanvas" id="{55BAC97D-063F-45A0-92EA-EBAAACB67F94}"/>
                </a:ext>
              </a:extLst>
            </p:cNvPr>
            <p:cNvSpPr/>
            <p:nvPr/>
          </p:nvSpPr>
          <p:spPr>
            <a:xfrm>
              <a:off x="3098478" y="4871784"/>
              <a:ext cx="5904235" cy="87757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o="urn:schemas-microsoft-com:office:office" xmlns:v="urn:schemas-microsoft-com:vml" xmlns:w10="urn:schemas-microsoft-com:office:word" xmlns:w="http://schemas.openxmlformats.org/wordprocessingml/2006/main" xmlns="" xmlns:a16="http://schemas.microsoft.com/office/drawing/2014/main" xmlns:lc="http://schemas.openxmlformats.org/drawingml/2006/lockedCanvas" id="{683D49E7-F436-48EE-8AB4-05BFF667BA25}"/>
                </a:ext>
              </a:extLst>
            </p:cNvPr>
            <p:cNvSpPr/>
            <p:nvPr/>
          </p:nvSpPr>
          <p:spPr>
            <a:xfrm>
              <a:off x="3119438" y="1052101"/>
              <a:ext cx="5883276" cy="87757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/>
            </a:p>
          </p:txBody>
        </p:sp>
        <p:sp>
          <p:nvSpPr>
            <p:cNvPr id="2" name="TextBox 34"/>
            <p:cNvSpPr txBox="1">
              <a:spLocks noChangeArrowheads="1"/>
            </p:cNvSpPr>
            <p:nvPr/>
          </p:nvSpPr>
          <p:spPr bwMode="auto">
            <a:xfrm>
              <a:off x="3719512" y="1238250"/>
              <a:ext cx="5746750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45720" rIns="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00" dirty="0"/>
                <a:t>"What happened to you?" instead of "What's wrong with you?“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o="urn:schemas-microsoft-com:office:office" xmlns:v="urn:schemas-microsoft-com:vml" xmlns:w10="urn:schemas-microsoft-com:office:word" xmlns:w="http://schemas.openxmlformats.org/wordprocessingml/2006/main" xmlns="" xmlns:a16="http://schemas.microsoft.com/office/drawing/2014/main" xmlns:lc="http://schemas.openxmlformats.org/drawingml/2006/lockedCanvas" id="{EA127B4D-DA7A-4281-92EF-16D4F766B639}"/>
                </a:ext>
              </a:extLst>
            </p:cNvPr>
            <p:cNvCxnSpPr>
              <a:cxnSpLocks/>
            </p:cNvCxnSpPr>
            <p:nvPr/>
          </p:nvCxnSpPr>
          <p:spPr>
            <a:xfrm>
              <a:off x="1727502" y="4648200"/>
              <a:ext cx="1517015" cy="847090"/>
            </a:xfrm>
            <a:prstGeom prst="line">
              <a:avLst/>
            </a:prstGeom>
            <a:ln w="152400">
              <a:solidFill>
                <a:srgbClr val="4FAF4E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75"/>
            <p:cNvSpPr>
              <a:spLocks noChangeArrowheads="1"/>
            </p:cNvSpPr>
            <p:nvPr/>
          </p:nvSpPr>
          <p:spPr bwMode="auto">
            <a:xfrm>
              <a:off x="2661264" y="4852670"/>
              <a:ext cx="877887" cy="877888"/>
            </a:xfrm>
            <a:prstGeom prst="ellipse">
              <a:avLst/>
            </a:prstGeom>
            <a:solidFill>
              <a:srgbClr val="4FAF4E"/>
            </a:solidFill>
            <a:ln>
              <a:noFill/>
            </a:ln>
            <a:effectLst>
              <a:outerShdw dist="38100" dir="5400000" algn="t" rotWithShape="0">
                <a:srgbClr val="000000">
                  <a:alpha val="39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45720" rIns="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o="urn:schemas-microsoft-com:office:office" xmlns:v="urn:schemas-microsoft-com:vml" xmlns:w10="urn:schemas-microsoft-com:office:word" xmlns:w="http://schemas.openxmlformats.org/wordprocessingml/2006/main" xmlns="" xmlns:a16="http://schemas.microsoft.com/office/drawing/2014/main" xmlns:lc="http://schemas.openxmlformats.org/drawingml/2006/lockedCanvas" id="{8B5215FC-7AB9-422E-852B-1190F13487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81" y="1238250"/>
              <a:ext cx="2309495" cy="4619625"/>
            </a:xfrm>
            <a:custGeom>
              <a:avLst/>
              <a:gdLst>
                <a:gd name="T0" fmla="*/ 0 w 3559"/>
                <a:gd name="T1" fmla="*/ 0 h 7118"/>
                <a:gd name="T2" fmla="*/ 3559 w 3559"/>
                <a:gd name="T3" fmla="*/ 3559 h 7118"/>
                <a:gd name="T4" fmla="*/ 0 w 3559"/>
                <a:gd name="T5" fmla="*/ 7118 h 7118"/>
                <a:gd name="T6" fmla="*/ 0 w 3559"/>
                <a:gd name="T7" fmla="*/ 6593 h 7118"/>
                <a:gd name="T8" fmla="*/ 3034 w 3559"/>
                <a:gd name="T9" fmla="*/ 3559 h 7118"/>
                <a:gd name="T10" fmla="*/ 0 w 3559"/>
                <a:gd name="T11" fmla="*/ 525 h 7118"/>
                <a:gd name="T12" fmla="*/ 0 w 3559"/>
                <a:gd name="T13" fmla="*/ 0 h 7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59" h="7118">
                  <a:moveTo>
                    <a:pt x="0" y="0"/>
                  </a:moveTo>
                  <a:cubicBezTo>
                    <a:pt x="1966" y="0"/>
                    <a:pt x="3559" y="1594"/>
                    <a:pt x="3559" y="3559"/>
                  </a:cubicBezTo>
                  <a:cubicBezTo>
                    <a:pt x="3559" y="5525"/>
                    <a:pt x="1966" y="7118"/>
                    <a:pt x="0" y="7118"/>
                  </a:cubicBezTo>
                  <a:lnTo>
                    <a:pt x="0" y="6593"/>
                  </a:lnTo>
                  <a:cubicBezTo>
                    <a:pt x="1676" y="6593"/>
                    <a:pt x="3034" y="5235"/>
                    <a:pt x="3034" y="3559"/>
                  </a:cubicBezTo>
                  <a:cubicBezTo>
                    <a:pt x="3034" y="1884"/>
                    <a:pt x="1676" y="525"/>
                    <a:pt x="0" y="5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FAF4E"/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o="urn:schemas-microsoft-com:office:office" xmlns:v="urn:schemas-microsoft-com:vml" xmlns:w10="urn:schemas-microsoft-com:office:word" xmlns:w="http://schemas.openxmlformats.org/wordprocessingml/2006/main" xmlns="" xmlns:a16="http://schemas.microsoft.com/office/drawing/2014/main" xmlns:lc="http://schemas.openxmlformats.org/drawingml/2006/lockedCanvas" id="{8C8AA849-C63A-47ED-9CB9-3F90FCD0FDB9}"/>
                </a:ext>
              </a:extLst>
            </p:cNvPr>
            <p:cNvCxnSpPr>
              <a:cxnSpLocks/>
            </p:cNvCxnSpPr>
            <p:nvPr/>
          </p:nvCxnSpPr>
          <p:spPr>
            <a:xfrm>
              <a:off x="1727502" y="3813810"/>
              <a:ext cx="2117725" cy="332740"/>
            </a:xfrm>
            <a:prstGeom prst="line">
              <a:avLst/>
            </a:prstGeom>
            <a:ln w="152400">
              <a:solidFill>
                <a:srgbClr val="652786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78"/>
            <p:cNvSpPr>
              <a:spLocks noChangeArrowheads="1"/>
            </p:cNvSpPr>
            <p:nvPr/>
          </p:nvSpPr>
          <p:spPr bwMode="auto">
            <a:xfrm>
              <a:off x="3468365" y="3673474"/>
              <a:ext cx="877887" cy="877888"/>
            </a:xfrm>
            <a:prstGeom prst="ellipse">
              <a:avLst/>
            </a:prstGeom>
            <a:solidFill>
              <a:srgbClr val="652786"/>
            </a:solidFill>
            <a:ln>
              <a:noFill/>
            </a:ln>
            <a:effectLst>
              <a:outerShdw dist="38100" dir="5400000" algn="t" rotWithShape="0">
                <a:srgbClr val="000000">
                  <a:alpha val="39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45720" rIns="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o="urn:schemas-microsoft-com:office:office" xmlns:v="urn:schemas-microsoft-com:vml" xmlns:w10="urn:schemas-microsoft-com:office:word" xmlns:w="http://schemas.openxmlformats.org/wordprocessingml/2006/main" xmlns="" xmlns:a16="http://schemas.microsoft.com/office/drawing/2014/main" xmlns:lc="http://schemas.openxmlformats.org/drawingml/2006/lockedCanvas" id="{EA7C26BB-BD7E-45A4-8195-7E30554EB1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81" y="1577975"/>
              <a:ext cx="1968500" cy="3940175"/>
            </a:xfrm>
            <a:custGeom>
              <a:avLst/>
              <a:gdLst>
                <a:gd name="T0" fmla="*/ 0 w 3034"/>
                <a:gd name="T1" fmla="*/ 0 h 6068"/>
                <a:gd name="T2" fmla="*/ 3034 w 3034"/>
                <a:gd name="T3" fmla="*/ 3034 h 6068"/>
                <a:gd name="T4" fmla="*/ 0 w 3034"/>
                <a:gd name="T5" fmla="*/ 6068 h 6068"/>
                <a:gd name="T6" fmla="*/ 0 w 3034"/>
                <a:gd name="T7" fmla="*/ 5543 h 6068"/>
                <a:gd name="T8" fmla="*/ 2510 w 3034"/>
                <a:gd name="T9" fmla="*/ 3034 h 6068"/>
                <a:gd name="T10" fmla="*/ 0 w 3034"/>
                <a:gd name="T11" fmla="*/ 525 h 6068"/>
                <a:gd name="T12" fmla="*/ 0 w 3034"/>
                <a:gd name="T13" fmla="*/ 0 h 6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34" h="6068">
                  <a:moveTo>
                    <a:pt x="0" y="0"/>
                  </a:moveTo>
                  <a:cubicBezTo>
                    <a:pt x="1676" y="0"/>
                    <a:pt x="3034" y="1359"/>
                    <a:pt x="3034" y="3034"/>
                  </a:cubicBezTo>
                  <a:cubicBezTo>
                    <a:pt x="3034" y="4710"/>
                    <a:pt x="1676" y="6068"/>
                    <a:pt x="0" y="6068"/>
                  </a:cubicBezTo>
                  <a:lnTo>
                    <a:pt x="0" y="5543"/>
                  </a:lnTo>
                  <a:cubicBezTo>
                    <a:pt x="1386" y="5543"/>
                    <a:pt x="2510" y="4420"/>
                    <a:pt x="2510" y="3034"/>
                  </a:cubicBezTo>
                  <a:cubicBezTo>
                    <a:pt x="2510" y="1649"/>
                    <a:pt x="1386" y="525"/>
                    <a:pt x="0" y="5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52786"/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o="urn:schemas-microsoft-com:office:office" xmlns:v="urn:schemas-microsoft-com:vml" xmlns:w10="urn:schemas-microsoft-com:office:word" xmlns:w="http://schemas.openxmlformats.org/wordprocessingml/2006/main" xmlns="" xmlns:a16="http://schemas.microsoft.com/office/drawing/2014/main" xmlns:lc="http://schemas.openxmlformats.org/drawingml/2006/lockedCanvas" id="{4929E781-94A7-4ABA-8CA0-2E43C24E9E8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88742" y="2738120"/>
              <a:ext cx="2339340" cy="470535"/>
            </a:xfrm>
            <a:prstGeom prst="line">
              <a:avLst/>
            </a:prstGeom>
            <a:ln w="152400">
              <a:solidFill>
                <a:srgbClr val="D3006B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81"/>
            <p:cNvSpPr>
              <a:spLocks noChangeArrowheads="1"/>
            </p:cNvSpPr>
            <p:nvPr/>
          </p:nvSpPr>
          <p:spPr bwMode="auto">
            <a:xfrm>
              <a:off x="3119438" y="2316956"/>
              <a:ext cx="877887" cy="877887"/>
            </a:xfrm>
            <a:prstGeom prst="ellipse">
              <a:avLst/>
            </a:prstGeom>
            <a:solidFill>
              <a:srgbClr val="D3006B"/>
            </a:solidFill>
            <a:ln>
              <a:noFill/>
            </a:ln>
            <a:effectLst>
              <a:outerShdw dist="38100" dir="5400000" algn="t" rotWithShape="0">
                <a:srgbClr val="000000">
                  <a:alpha val="39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45720" rIns="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o="urn:schemas-microsoft-com:office:office" xmlns:v="urn:schemas-microsoft-com:vml" xmlns:w10="urn:schemas-microsoft-com:office:word" xmlns:w="http://schemas.openxmlformats.org/wordprocessingml/2006/main" xmlns="" xmlns:a16="http://schemas.microsoft.com/office/drawing/2014/main" xmlns:lc="http://schemas.openxmlformats.org/drawingml/2006/lockedCanvas" id="{DF55AE38-FEB3-455F-AE93-9D14B69F9B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81" y="1919605"/>
              <a:ext cx="1628775" cy="3257550"/>
            </a:xfrm>
            <a:custGeom>
              <a:avLst/>
              <a:gdLst>
                <a:gd name="T0" fmla="*/ 0 w 2510"/>
                <a:gd name="T1" fmla="*/ 0 h 5018"/>
                <a:gd name="T2" fmla="*/ 2510 w 2510"/>
                <a:gd name="T3" fmla="*/ 2509 h 5018"/>
                <a:gd name="T4" fmla="*/ 0 w 2510"/>
                <a:gd name="T5" fmla="*/ 5018 h 5018"/>
                <a:gd name="T6" fmla="*/ 0 w 2510"/>
                <a:gd name="T7" fmla="*/ 4493 h 5018"/>
                <a:gd name="T8" fmla="*/ 1985 w 2510"/>
                <a:gd name="T9" fmla="*/ 2509 h 5018"/>
                <a:gd name="T10" fmla="*/ 0 w 2510"/>
                <a:gd name="T11" fmla="*/ 525 h 5018"/>
                <a:gd name="T12" fmla="*/ 0 w 2510"/>
                <a:gd name="T13" fmla="*/ 0 h 5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10" h="5018">
                  <a:moveTo>
                    <a:pt x="0" y="0"/>
                  </a:moveTo>
                  <a:cubicBezTo>
                    <a:pt x="1386" y="0"/>
                    <a:pt x="2510" y="1124"/>
                    <a:pt x="2510" y="2509"/>
                  </a:cubicBezTo>
                  <a:cubicBezTo>
                    <a:pt x="2510" y="3895"/>
                    <a:pt x="1386" y="5018"/>
                    <a:pt x="0" y="5018"/>
                  </a:cubicBezTo>
                  <a:lnTo>
                    <a:pt x="0" y="4493"/>
                  </a:lnTo>
                  <a:cubicBezTo>
                    <a:pt x="1096" y="4493"/>
                    <a:pt x="1985" y="3605"/>
                    <a:pt x="1985" y="2509"/>
                  </a:cubicBezTo>
                  <a:cubicBezTo>
                    <a:pt x="1985" y="1413"/>
                    <a:pt x="1096" y="525"/>
                    <a:pt x="0" y="5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3006B"/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o="urn:schemas-microsoft-com:office:office" xmlns:v="urn:schemas-microsoft-com:vml" xmlns:w10="urn:schemas-microsoft-com:office:word" xmlns:w="http://schemas.openxmlformats.org/wordprocessingml/2006/main" xmlns="" xmlns:a16="http://schemas.microsoft.com/office/drawing/2014/main" xmlns:lc="http://schemas.openxmlformats.org/drawingml/2006/lockedCanvas" id="{D59AB366-6FCA-4986-9A98-D97C21D4BE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5022" y="1568450"/>
              <a:ext cx="2326640" cy="1307465"/>
            </a:xfrm>
            <a:prstGeom prst="line">
              <a:avLst/>
            </a:prstGeom>
            <a:ln w="152400">
              <a:solidFill>
                <a:schemeClr val="tx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84"/>
            <p:cNvSpPr>
              <a:spLocks noChangeArrowheads="1"/>
            </p:cNvSpPr>
            <p:nvPr/>
          </p:nvSpPr>
          <p:spPr bwMode="auto">
            <a:xfrm>
              <a:off x="2752725" y="1060450"/>
              <a:ext cx="877887" cy="877888"/>
            </a:xfrm>
            <a:prstGeom prst="ellipse">
              <a:avLst/>
            </a:prstGeom>
            <a:solidFill>
              <a:srgbClr val="005FB0"/>
            </a:solidFill>
            <a:ln>
              <a:noFill/>
            </a:ln>
            <a:effectLst>
              <a:outerShdw dist="38100" dir="5400000" algn="t" rotWithShape="0">
                <a:srgbClr val="000000">
                  <a:alpha val="39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45720" rIns="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o="urn:schemas-microsoft-com:office:office" xmlns:v="urn:schemas-microsoft-com:vml" xmlns:w10="urn:schemas-microsoft-com:office:word" xmlns:w="http://schemas.openxmlformats.org/wordprocessingml/2006/main" xmlns="" xmlns:a16="http://schemas.microsoft.com/office/drawing/2014/main" xmlns:lc="http://schemas.openxmlformats.org/drawingml/2006/lockedCanvas" id="{F97732AB-0082-4ABC-918C-961553734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81" y="2260600"/>
              <a:ext cx="1287145" cy="2574925"/>
            </a:xfrm>
            <a:custGeom>
              <a:avLst/>
              <a:gdLst>
                <a:gd name="T0" fmla="*/ 0 w 1985"/>
                <a:gd name="T1" fmla="*/ 0 h 3968"/>
                <a:gd name="T2" fmla="*/ 1985 w 1985"/>
                <a:gd name="T3" fmla="*/ 1984 h 3968"/>
                <a:gd name="T4" fmla="*/ 0 w 1985"/>
                <a:gd name="T5" fmla="*/ 3968 h 3968"/>
                <a:gd name="T6" fmla="*/ 0 w 1985"/>
                <a:gd name="T7" fmla="*/ 3443 h 3968"/>
                <a:gd name="T8" fmla="*/ 1460 w 1985"/>
                <a:gd name="T9" fmla="*/ 1984 h 3968"/>
                <a:gd name="T10" fmla="*/ 0 w 1985"/>
                <a:gd name="T11" fmla="*/ 525 h 3968"/>
                <a:gd name="T12" fmla="*/ 0 w 1985"/>
                <a:gd name="T13" fmla="*/ 0 h 3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85" h="3968">
                  <a:moveTo>
                    <a:pt x="0" y="0"/>
                  </a:moveTo>
                  <a:cubicBezTo>
                    <a:pt x="1096" y="0"/>
                    <a:pt x="1985" y="888"/>
                    <a:pt x="1985" y="1984"/>
                  </a:cubicBezTo>
                  <a:cubicBezTo>
                    <a:pt x="1985" y="3080"/>
                    <a:pt x="1096" y="3968"/>
                    <a:pt x="0" y="3968"/>
                  </a:cubicBezTo>
                  <a:lnTo>
                    <a:pt x="0" y="3443"/>
                  </a:lnTo>
                  <a:cubicBezTo>
                    <a:pt x="806" y="3443"/>
                    <a:pt x="1460" y="2790"/>
                    <a:pt x="1460" y="1984"/>
                  </a:cubicBezTo>
                  <a:cubicBezTo>
                    <a:pt x="1460" y="1178"/>
                    <a:pt x="806" y="525"/>
                    <a:pt x="0" y="5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5FB0"/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Text Box 3"/>
            <p:cNvSpPr txBox="1">
              <a:spLocks noChangeArrowheads="1"/>
            </p:cNvSpPr>
            <p:nvPr/>
          </p:nvSpPr>
          <p:spPr bwMode="auto">
            <a:xfrm>
              <a:off x="4139406" y="2473007"/>
              <a:ext cx="5254625" cy="861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45720" rIns="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00" dirty="0"/>
                <a:t>It is designed to avoid re-traumatising already traumatised people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 Box 2"/>
            <p:cNvSpPr txBox="1">
              <a:spLocks noChangeArrowheads="1"/>
            </p:cNvSpPr>
            <p:nvPr/>
          </p:nvSpPr>
          <p:spPr bwMode="auto">
            <a:xfrm>
              <a:off x="4404990" y="3881437"/>
              <a:ext cx="5492750" cy="861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45720" rIns="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00" dirty="0"/>
                <a:t>It has a focus on "safety first" (including emotional </a:t>
              </a:r>
              <a:endParaRPr lang="en-GB" sz="1600" dirty="0" smtClean="0"/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00" dirty="0" smtClean="0"/>
                <a:t>safety</a:t>
              </a:r>
              <a:r>
                <a:rPr lang="en-GB" sz="1600" dirty="0"/>
                <a:t>)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Text Box 1"/>
            <p:cNvSpPr txBox="1">
              <a:spLocks noChangeArrowheads="1"/>
            </p:cNvSpPr>
            <p:nvPr/>
          </p:nvSpPr>
          <p:spPr bwMode="auto">
            <a:xfrm>
              <a:off x="3629639" y="5062220"/>
              <a:ext cx="5629275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45720" rIns="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00" dirty="0"/>
                <a:t>Includes a commitment to do no harm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7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112" tIns="1141053" rIns="514188" bIns="1141053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30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35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24328" y="6063679"/>
            <a:ext cx="15123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#itmatters</a:t>
            </a:r>
            <a:endParaRPr lang="en-GB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2" descr="J:\BetterStart\Communications\Branding &amp; Logos\Logos\Better Start\Primary Logo\01 Colour\01 Colou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6" y="5780754"/>
            <a:ext cx="2124373" cy="81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32656"/>
            <a:ext cx="9143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solidFill>
                  <a:schemeClr val="accent6">
                    <a:lumMod val="75000"/>
                  </a:schemeClr>
                </a:solidFill>
              </a:rPr>
              <a:t>Will you do things differently? </a:t>
            </a:r>
          </a:p>
        </p:txBody>
      </p:sp>
      <p:sp>
        <p:nvSpPr>
          <p:cNvPr id="4" name="Freeform 5"/>
          <p:cNvSpPr>
            <a:spLocks/>
          </p:cNvSpPr>
          <p:nvPr/>
        </p:nvSpPr>
        <p:spPr bwMode="auto">
          <a:xfrm>
            <a:off x="0" y="6480424"/>
            <a:ext cx="9143999" cy="411973"/>
          </a:xfrm>
          <a:custGeom>
            <a:avLst/>
            <a:gdLst>
              <a:gd name="T0" fmla="*/ 0 w 21600"/>
              <a:gd name="T1" fmla="*/ 2147483647 h 21166"/>
              <a:gd name="T2" fmla="*/ 2147483647 w 21600"/>
              <a:gd name="T3" fmla="*/ 2147483647 h 21166"/>
              <a:gd name="T4" fmla="*/ 2147483647 w 21600"/>
              <a:gd name="T5" fmla="*/ 2147483647 h 21166"/>
              <a:gd name="T6" fmla="*/ 0 w 21600"/>
              <a:gd name="T7" fmla="*/ 2147483647 h 21166"/>
              <a:gd name="T8" fmla="*/ 0 w 21600"/>
              <a:gd name="T9" fmla="*/ 2147483647 h 211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600" h="21166">
                <a:moveTo>
                  <a:pt x="0" y="19805"/>
                </a:moveTo>
                <a:cubicBezTo>
                  <a:pt x="0" y="19805"/>
                  <a:pt x="4152" y="-434"/>
                  <a:pt x="10586" y="7"/>
                </a:cubicBezTo>
                <a:cubicBezTo>
                  <a:pt x="17020" y="447"/>
                  <a:pt x="21600" y="21166"/>
                  <a:pt x="21600" y="21166"/>
                </a:cubicBezTo>
                <a:lnTo>
                  <a:pt x="0" y="19805"/>
                </a:lnTo>
                <a:close/>
                <a:moveTo>
                  <a:pt x="0" y="19805"/>
                </a:moveTo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5467" y="1484784"/>
            <a:ext cx="9048532" cy="3600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 smtClean="0">
                <a:solidFill>
                  <a:srgbClr val="005FB0"/>
                </a:solidFill>
              </a:rPr>
              <a:t>The ultimate goals of being trauma </a:t>
            </a:r>
            <a:br>
              <a:rPr lang="en-US" altLang="en-US" sz="3200" dirty="0" smtClean="0">
                <a:solidFill>
                  <a:srgbClr val="005FB0"/>
                </a:solidFill>
              </a:rPr>
            </a:br>
            <a:r>
              <a:rPr lang="en-US" altLang="en-US" sz="3200" dirty="0" smtClean="0">
                <a:solidFill>
                  <a:srgbClr val="005FB0"/>
                </a:solidFill>
              </a:rPr>
              <a:t>informed are to:</a:t>
            </a:r>
          </a:p>
          <a:p>
            <a:endParaRPr lang="en-US" altLang="en-US" sz="1800" dirty="0" smtClean="0">
              <a:solidFill>
                <a:srgbClr val="0070C0"/>
              </a:solidFill>
            </a:endParaRPr>
          </a:p>
          <a:p>
            <a:pPr marL="725488" indent="-457200" algn="l"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002060"/>
                </a:solidFill>
              </a:rPr>
              <a:t>Prevent adverse </a:t>
            </a:r>
            <a:r>
              <a:rPr lang="en-US" altLang="en-US" sz="2800" dirty="0" smtClean="0">
                <a:solidFill>
                  <a:srgbClr val="002060"/>
                </a:solidFill>
              </a:rPr>
              <a:t>outcomes</a:t>
            </a:r>
          </a:p>
          <a:p>
            <a:pPr marL="725488" indent="-457200" algn="l"/>
            <a:endParaRPr lang="en-US" altLang="en-US" sz="800" dirty="0" smtClean="0">
              <a:solidFill>
                <a:srgbClr val="002060"/>
              </a:solidFill>
            </a:endParaRPr>
          </a:p>
          <a:p>
            <a:pPr marL="725488" indent="-457200" algn="l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solidFill>
                  <a:srgbClr val="002060"/>
                </a:solidFill>
              </a:rPr>
              <a:t>Support </a:t>
            </a:r>
            <a:r>
              <a:rPr lang="en-US" altLang="en-US" sz="2800" dirty="0">
                <a:solidFill>
                  <a:srgbClr val="002060"/>
                </a:solidFill>
              </a:rPr>
              <a:t>behaviour </a:t>
            </a:r>
            <a:r>
              <a:rPr lang="en-US" altLang="en-US" sz="2800" dirty="0" smtClean="0">
                <a:solidFill>
                  <a:srgbClr val="002060"/>
                </a:solidFill>
              </a:rPr>
              <a:t>change</a:t>
            </a:r>
          </a:p>
          <a:p>
            <a:pPr marL="725488" indent="-457200" algn="l"/>
            <a:endParaRPr lang="en-US" altLang="en-US" sz="800" dirty="0" smtClean="0">
              <a:solidFill>
                <a:srgbClr val="002060"/>
              </a:solidFill>
            </a:endParaRPr>
          </a:p>
          <a:p>
            <a:pPr marL="725488" indent="-457200" algn="l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solidFill>
                  <a:srgbClr val="002060"/>
                </a:solidFill>
              </a:rPr>
              <a:t>Help </a:t>
            </a:r>
            <a:r>
              <a:rPr lang="en-US" altLang="en-US" sz="2800" dirty="0">
                <a:solidFill>
                  <a:srgbClr val="002060"/>
                </a:solidFill>
              </a:rPr>
              <a:t>break intergenerational </a:t>
            </a:r>
            <a:r>
              <a:rPr lang="en-US" altLang="en-US" sz="2800" dirty="0" smtClean="0">
                <a:solidFill>
                  <a:srgbClr val="002060"/>
                </a:solidFill>
              </a:rPr>
              <a:t>cycles</a:t>
            </a:r>
          </a:p>
          <a:p>
            <a:pPr marL="725488" indent="-457200" algn="l"/>
            <a:endParaRPr lang="en-US" altLang="en-US" sz="800" dirty="0" smtClean="0">
              <a:solidFill>
                <a:srgbClr val="002060"/>
              </a:solidFill>
            </a:endParaRPr>
          </a:p>
          <a:p>
            <a:pPr marL="725488" indent="-457200" algn="l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solidFill>
                  <a:srgbClr val="002060"/>
                </a:solidFill>
              </a:rPr>
              <a:t>Change children’s </a:t>
            </a:r>
            <a:r>
              <a:rPr lang="en-US" altLang="en-US" sz="2800" dirty="0">
                <a:solidFill>
                  <a:srgbClr val="002060"/>
                </a:solidFill>
              </a:rPr>
              <a:t>lifespan trajectories</a:t>
            </a:r>
            <a:r>
              <a:rPr lang="en-US" altLang="en-US" sz="2800" dirty="0"/>
              <a:t/>
            </a:r>
            <a:br>
              <a:rPr lang="en-US" altLang="en-US" sz="2800" dirty="0"/>
            </a:br>
            <a:r>
              <a:rPr lang="en-US" altLang="en-US" sz="2800" dirty="0"/>
              <a:t/>
            </a:r>
            <a:br>
              <a:rPr lang="en-US" altLang="en-US" sz="2800" dirty="0"/>
            </a:br>
            <a:r>
              <a:rPr lang="en-US" altLang="en-US" sz="2800" dirty="0" smtClean="0">
                <a:solidFill>
                  <a:schemeClr val="accent4"/>
                </a:solidFill>
              </a:rPr>
              <a:t/>
            </a:r>
            <a:br>
              <a:rPr lang="en-US" altLang="en-US" sz="2800" dirty="0" smtClean="0">
                <a:solidFill>
                  <a:schemeClr val="accent4"/>
                </a:solidFill>
              </a:rPr>
            </a:br>
            <a:r>
              <a:rPr lang="en-US" altLang="en-US" sz="2800" dirty="0" smtClean="0">
                <a:solidFill>
                  <a:schemeClr val="accent4"/>
                </a:solidFill>
              </a:rPr>
              <a:t/>
            </a:r>
            <a:br>
              <a:rPr lang="en-US" altLang="en-US" sz="2800" dirty="0" smtClean="0">
                <a:solidFill>
                  <a:schemeClr val="accent4"/>
                </a:solidFill>
              </a:rPr>
            </a:br>
            <a:endParaRPr lang="en-US" altLang="en-US" sz="2800" dirty="0" smtClean="0">
              <a:solidFill>
                <a:schemeClr val="accent4"/>
              </a:solidFill>
            </a:endParaRP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2240" y="3068961"/>
            <a:ext cx="2024688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274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24328" y="6063679"/>
            <a:ext cx="15123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#itmatters</a:t>
            </a:r>
            <a:endParaRPr lang="en-GB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2" descr="J:\BetterStart\Communications\Branding &amp; Logos\Logos\Better Start\Primary Logo\01 Colour\01 Colou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6" y="5780754"/>
            <a:ext cx="2124373" cy="81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" y="332656"/>
            <a:ext cx="914399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b="1" dirty="0" smtClean="0">
                <a:solidFill>
                  <a:schemeClr val="accent6">
                    <a:lumMod val="75000"/>
                  </a:schemeClr>
                </a:solidFill>
              </a:rPr>
              <a:t>Thank you for taking part in this learning event today! </a:t>
            </a:r>
            <a:endParaRPr lang="en-GB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Freeform 5"/>
          <p:cNvSpPr>
            <a:spLocks/>
          </p:cNvSpPr>
          <p:nvPr/>
        </p:nvSpPr>
        <p:spPr bwMode="auto">
          <a:xfrm>
            <a:off x="0" y="6480424"/>
            <a:ext cx="9143999" cy="411973"/>
          </a:xfrm>
          <a:custGeom>
            <a:avLst/>
            <a:gdLst>
              <a:gd name="T0" fmla="*/ 0 w 21600"/>
              <a:gd name="T1" fmla="*/ 2147483647 h 21166"/>
              <a:gd name="T2" fmla="*/ 2147483647 w 21600"/>
              <a:gd name="T3" fmla="*/ 2147483647 h 21166"/>
              <a:gd name="T4" fmla="*/ 2147483647 w 21600"/>
              <a:gd name="T5" fmla="*/ 2147483647 h 21166"/>
              <a:gd name="T6" fmla="*/ 0 w 21600"/>
              <a:gd name="T7" fmla="*/ 2147483647 h 21166"/>
              <a:gd name="T8" fmla="*/ 0 w 21600"/>
              <a:gd name="T9" fmla="*/ 2147483647 h 211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600" h="21166">
                <a:moveTo>
                  <a:pt x="0" y="19805"/>
                </a:moveTo>
                <a:cubicBezTo>
                  <a:pt x="0" y="19805"/>
                  <a:pt x="4152" y="-434"/>
                  <a:pt x="10586" y="7"/>
                </a:cubicBezTo>
                <a:cubicBezTo>
                  <a:pt x="17020" y="447"/>
                  <a:pt x="21600" y="21166"/>
                  <a:pt x="21600" y="21166"/>
                </a:cubicBezTo>
                <a:lnTo>
                  <a:pt x="0" y="19805"/>
                </a:lnTo>
                <a:close/>
                <a:moveTo>
                  <a:pt x="0" y="19805"/>
                </a:moveTo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07874" y="4149080"/>
            <a:ext cx="6528252" cy="16413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3200" dirty="0" smtClean="0">
                <a:solidFill>
                  <a:srgbClr val="002060"/>
                </a:solidFill>
              </a:rPr>
              <a:t>     Contact us for more information: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solidFill>
                  <a:srgbClr val="002060"/>
                </a:solidFill>
              </a:rPr>
              <a:t>Sarah - </a:t>
            </a:r>
            <a:r>
              <a:rPr lang="en-US" altLang="en-US" sz="3200" dirty="0" smtClean="0">
                <a:solidFill>
                  <a:srgbClr val="005FB0"/>
                </a:solidFill>
              </a:rPr>
              <a:t>sarahg.cecd@nspcc.org.uk </a:t>
            </a:r>
            <a:br>
              <a:rPr lang="en-US" altLang="en-US" sz="3200" dirty="0" smtClean="0">
                <a:solidFill>
                  <a:srgbClr val="005FB0"/>
                </a:solidFill>
              </a:rPr>
            </a:br>
            <a:r>
              <a:rPr lang="en-US" altLang="en-US" sz="3200" dirty="0" smtClean="0">
                <a:solidFill>
                  <a:srgbClr val="002060"/>
                </a:solidFill>
              </a:rPr>
              <a:t/>
            </a:r>
            <a:br>
              <a:rPr lang="en-US" altLang="en-US" sz="3200" dirty="0" smtClean="0">
                <a:solidFill>
                  <a:srgbClr val="002060"/>
                </a:solidFill>
              </a:rPr>
            </a:br>
            <a:endParaRPr lang="en-US" altLang="en-US" sz="3200" dirty="0" smtClean="0">
              <a:solidFill>
                <a:srgbClr val="002060"/>
              </a:solidFill>
            </a:endParaRP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838" y="1814330"/>
            <a:ext cx="2916324" cy="2334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841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6480424"/>
            <a:ext cx="9143999" cy="411973"/>
          </a:xfrm>
          <a:custGeom>
            <a:avLst/>
            <a:gdLst>
              <a:gd name="T0" fmla="*/ 0 w 21600"/>
              <a:gd name="T1" fmla="*/ 2147483647 h 21166"/>
              <a:gd name="T2" fmla="*/ 2147483647 w 21600"/>
              <a:gd name="T3" fmla="*/ 2147483647 h 21166"/>
              <a:gd name="T4" fmla="*/ 2147483647 w 21600"/>
              <a:gd name="T5" fmla="*/ 2147483647 h 21166"/>
              <a:gd name="T6" fmla="*/ 0 w 21600"/>
              <a:gd name="T7" fmla="*/ 2147483647 h 21166"/>
              <a:gd name="T8" fmla="*/ 0 w 21600"/>
              <a:gd name="T9" fmla="*/ 2147483647 h 211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600" h="21166">
                <a:moveTo>
                  <a:pt x="0" y="19805"/>
                </a:moveTo>
                <a:cubicBezTo>
                  <a:pt x="0" y="19805"/>
                  <a:pt x="4152" y="-434"/>
                  <a:pt x="10586" y="7"/>
                </a:cubicBezTo>
                <a:cubicBezTo>
                  <a:pt x="17020" y="447"/>
                  <a:pt x="21600" y="21166"/>
                  <a:pt x="21600" y="21166"/>
                </a:cubicBezTo>
                <a:lnTo>
                  <a:pt x="0" y="19805"/>
                </a:lnTo>
                <a:close/>
                <a:moveTo>
                  <a:pt x="0" y="19805"/>
                </a:moveTo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7524328" y="6063679"/>
            <a:ext cx="15123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#itmatters</a:t>
            </a:r>
            <a:endParaRPr lang="en-GB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2" descr="J:\BetterStart\Communications\Branding &amp; Logos\Logos\Better Start\Primary Logo\01 Colour\01 Colou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6" y="5780754"/>
            <a:ext cx="2124373" cy="81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36511" y="283295"/>
            <a:ext cx="928903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b="1" dirty="0" smtClean="0">
                <a:solidFill>
                  <a:schemeClr val="accent6">
                    <a:lumMod val="75000"/>
                  </a:schemeClr>
                </a:solidFill>
              </a:rPr>
              <a:t>Overview</a:t>
            </a:r>
            <a:endParaRPr lang="en-GB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899592" y="2055680"/>
            <a:ext cx="7561010" cy="2896128"/>
            <a:chOff x="-7978550" y="1412197"/>
            <a:chExt cx="7561010" cy="3486489"/>
          </a:xfrm>
        </p:grpSpPr>
        <p:sp>
          <p:nvSpPr>
            <p:cNvPr id="8" name="Content Placeholder 2"/>
            <p:cNvSpPr txBox="1">
              <a:spLocks/>
            </p:cNvSpPr>
            <p:nvPr/>
          </p:nvSpPr>
          <p:spPr>
            <a:xfrm>
              <a:off x="-7978550" y="1412197"/>
              <a:ext cx="4824536" cy="629876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indent="0">
                <a:spcBef>
                  <a:spcPts val="0"/>
                </a:spcBef>
                <a:buNone/>
                <a:defRPr/>
              </a:pPr>
              <a:endParaRPr lang="en-GB" dirty="0" smtClean="0">
                <a:solidFill>
                  <a:srgbClr val="005FB0"/>
                </a:solidFill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Content Placeholder 2"/>
            <p:cNvSpPr txBox="1">
              <a:spLocks/>
            </p:cNvSpPr>
            <p:nvPr/>
          </p:nvSpPr>
          <p:spPr>
            <a:xfrm>
              <a:off x="-7906542" y="2371970"/>
              <a:ext cx="6755127" cy="359555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indent="0">
                <a:lnSpc>
                  <a:spcPct val="70000"/>
                </a:lnSpc>
                <a:spcBef>
                  <a:spcPts val="0"/>
                </a:spcBef>
                <a:buNone/>
                <a:defRPr/>
              </a:pPr>
              <a:endParaRPr lang="en-GB" sz="1800" dirty="0" smtClean="0">
                <a:solidFill>
                  <a:srgbClr val="005FB0"/>
                </a:solidFill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Content Placeholder 2"/>
            <p:cNvSpPr txBox="1">
              <a:spLocks/>
            </p:cNvSpPr>
            <p:nvPr/>
          </p:nvSpPr>
          <p:spPr>
            <a:xfrm>
              <a:off x="-7978550" y="4539131"/>
              <a:ext cx="7561010" cy="359555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indent="0">
                <a:lnSpc>
                  <a:spcPct val="70000"/>
                </a:lnSpc>
                <a:spcBef>
                  <a:spcPts val="0"/>
                </a:spcBef>
                <a:buNone/>
                <a:defRPr/>
              </a:pPr>
              <a:endParaRPr lang="en-GB" sz="1800" dirty="0" smtClean="0">
                <a:solidFill>
                  <a:srgbClr val="005FB0"/>
                </a:solidFill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 rot="10800000" flipV="1">
            <a:off x="251519" y="1732943"/>
            <a:ext cx="8568953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700" dirty="0" smtClean="0">
              <a:solidFill>
                <a:srgbClr val="002060"/>
              </a:solidFill>
              <a:effectLst/>
            </a:endParaRPr>
          </a:p>
          <a:p>
            <a:pPr marL="514350" indent="-514350">
              <a:buFont typeface="+mj-lt"/>
              <a:buAutoNum type="arabicParenR"/>
            </a:pPr>
            <a:r>
              <a:rPr lang="en-GB" sz="2700" dirty="0" smtClean="0">
                <a:solidFill>
                  <a:srgbClr val="002060"/>
                </a:solidFill>
                <a:effectLst/>
              </a:rPr>
              <a:t>Trauma and ACEs</a:t>
            </a:r>
          </a:p>
          <a:p>
            <a:pPr marL="514350" indent="-514350">
              <a:buFont typeface="+mj-lt"/>
              <a:buAutoNum type="arabicParenR"/>
            </a:pPr>
            <a:endParaRPr lang="en-GB" sz="2700" dirty="0" smtClean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arenR"/>
            </a:pPr>
            <a:r>
              <a:rPr lang="en-GB" sz="2700" dirty="0" smtClean="0">
                <a:solidFill>
                  <a:srgbClr val="002060"/>
                </a:solidFill>
              </a:rPr>
              <a:t>Evidence Based Programmes and strengths based approaches</a:t>
            </a:r>
          </a:p>
          <a:p>
            <a:pPr marL="514350" indent="-514350">
              <a:buFont typeface="+mj-lt"/>
              <a:buAutoNum type="arabicParenR"/>
            </a:pPr>
            <a:endParaRPr lang="en-GB" sz="2400" dirty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arenR"/>
            </a:pPr>
            <a:r>
              <a:rPr lang="en-GB" sz="2700" dirty="0" smtClean="0">
                <a:solidFill>
                  <a:srgbClr val="002060"/>
                </a:solidFill>
                <a:effectLst/>
              </a:rPr>
              <a:t>Increasing awareness</a:t>
            </a:r>
            <a:endParaRPr lang="en-GB" sz="1400" dirty="0" smtClean="0">
              <a:solidFill>
                <a:srgbClr val="002060"/>
              </a:solidFill>
              <a:effectLst/>
            </a:endParaRPr>
          </a:p>
          <a:p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69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45314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b="1" dirty="0" smtClean="0">
                <a:solidFill>
                  <a:schemeClr val="accent6">
                    <a:lumMod val="75000"/>
                  </a:schemeClr>
                </a:solidFill>
              </a:rPr>
              <a:t>The language of trauma and ACEs</a:t>
            </a:r>
            <a:endParaRPr lang="en-GB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626581"/>
            <a:ext cx="3698164" cy="331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827829"/>
            <a:ext cx="3240360" cy="2890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978" y="2294319"/>
            <a:ext cx="1979110" cy="1979110"/>
          </a:xfrm>
          <a:prstGeom prst="ellipse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" y="6442966"/>
            <a:ext cx="9144000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625404"/>
            <a:ext cx="2120900" cy="81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909" y="6004023"/>
            <a:ext cx="16764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63687" y="5111471"/>
            <a:ext cx="612069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600" b="1" i="1" dirty="0" smtClean="0">
                <a:solidFill>
                  <a:srgbClr val="002060"/>
                </a:solidFill>
              </a:rPr>
              <a:t>How we talk about early experiences of trauma and adversity matters</a:t>
            </a:r>
            <a:endParaRPr lang="en-GB" sz="26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99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6480424"/>
            <a:ext cx="9143999" cy="411973"/>
          </a:xfrm>
          <a:custGeom>
            <a:avLst/>
            <a:gdLst>
              <a:gd name="T0" fmla="*/ 0 w 21600"/>
              <a:gd name="T1" fmla="*/ 2147483647 h 21166"/>
              <a:gd name="T2" fmla="*/ 2147483647 w 21600"/>
              <a:gd name="T3" fmla="*/ 2147483647 h 21166"/>
              <a:gd name="T4" fmla="*/ 2147483647 w 21600"/>
              <a:gd name="T5" fmla="*/ 2147483647 h 21166"/>
              <a:gd name="T6" fmla="*/ 0 w 21600"/>
              <a:gd name="T7" fmla="*/ 2147483647 h 21166"/>
              <a:gd name="T8" fmla="*/ 0 w 21600"/>
              <a:gd name="T9" fmla="*/ 2147483647 h 211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600" h="21166">
                <a:moveTo>
                  <a:pt x="0" y="19805"/>
                </a:moveTo>
                <a:cubicBezTo>
                  <a:pt x="0" y="19805"/>
                  <a:pt x="4152" y="-434"/>
                  <a:pt x="10586" y="7"/>
                </a:cubicBezTo>
                <a:cubicBezTo>
                  <a:pt x="17020" y="447"/>
                  <a:pt x="21600" y="21166"/>
                  <a:pt x="21600" y="21166"/>
                </a:cubicBezTo>
                <a:lnTo>
                  <a:pt x="0" y="19805"/>
                </a:lnTo>
                <a:close/>
                <a:moveTo>
                  <a:pt x="0" y="19805"/>
                </a:moveTo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7524328" y="6063679"/>
            <a:ext cx="15123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#itmatters</a:t>
            </a:r>
            <a:endParaRPr lang="en-GB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2" descr="J:\BetterStart\Communications\Branding &amp; Logos\Logos\Better Start\Primary Logo\01 Colour\01 Colou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6" y="5780754"/>
            <a:ext cx="2124373" cy="81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170574" y="445314"/>
            <a:ext cx="410554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dirty="0" smtClean="0">
                <a:solidFill>
                  <a:schemeClr val="accent6">
                    <a:lumMod val="75000"/>
                  </a:schemeClr>
                </a:solidFill>
              </a:rPr>
              <a:t>What is Trauma?</a:t>
            </a:r>
            <a:endParaRPr lang="en-GB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95536" y="1355284"/>
            <a:ext cx="8424936" cy="143116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lvl="1" indent="-260350" algn="just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GB" sz="2900" dirty="0" smtClean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Trauma is an event(s) that a person experiences or witnesses. It can be acute, complex, historical, secondary or intergenerational.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484727" y="3375072"/>
            <a:ext cx="6185632" cy="1782120"/>
            <a:chOff x="1484727" y="3068959"/>
            <a:chExt cx="6185632" cy="1782120"/>
          </a:xfrm>
          <a:solidFill>
            <a:srgbClr val="005FB0"/>
          </a:solidFill>
        </p:grpSpPr>
        <p:sp>
          <p:nvSpPr>
            <p:cNvPr id="9" name="TextBox 8"/>
            <p:cNvSpPr txBox="1">
              <a:spLocks noChangeAspect="1"/>
            </p:cNvSpPr>
            <p:nvPr/>
          </p:nvSpPr>
          <p:spPr>
            <a:xfrm>
              <a:off x="3598885" y="3087079"/>
              <a:ext cx="1946231" cy="1764000"/>
            </a:xfrm>
            <a:prstGeom prst="ellipse">
              <a:avLst/>
            </a:prstGeom>
            <a:grpFill/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GB" sz="1600" dirty="0" smtClean="0">
                  <a:solidFill>
                    <a:schemeClr val="bg1"/>
                  </a:solidFill>
                </a:rPr>
                <a:t>ACEs: Emotional and Physical Neglect </a:t>
              </a:r>
              <a:endParaRPr lang="en-GB" sz="1600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>
              <a:spLocks noChangeAspect="1"/>
            </p:cNvSpPr>
            <p:nvPr/>
          </p:nvSpPr>
          <p:spPr>
            <a:xfrm>
              <a:off x="5724128" y="3068960"/>
              <a:ext cx="1946231" cy="1764000"/>
            </a:xfrm>
            <a:prstGeom prst="ellipse">
              <a:avLst/>
            </a:prstGeom>
            <a:grpFill/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GB" sz="1600" dirty="0" smtClean="0">
                  <a:solidFill>
                    <a:schemeClr val="bg1"/>
                  </a:solidFill>
                </a:rPr>
                <a:t>ACEs: Household Dysfunction</a:t>
              </a:r>
              <a:endParaRPr lang="en-GB" sz="1600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/>
            <p:cNvSpPr txBox="1">
              <a:spLocks noChangeAspect="1"/>
            </p:cNvSpPr>
            <p:nvPr/>
          </p:nvSpPr>
          <p:spPr>
            <a:xfrm>
              <a:off x="1484727" y="3068959"/>
              <a:ext cx="1946231" cy="1764000"/>
            </a:xfrm>
            <a:prstGeom prst="ellipse">
              <a:avLst/>
            </a:prstGeom>
            <a:grpFill/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GB" sz="1600" dirty="0">
                  <a:solidFill>
                    <a:schemeClr val="bg1"/>
                  </a:solidFill>
                </a:rPr>
                <a:t>ACEs: </a:t>
              </a:r>
              <a:r>
                <a:rPr lang="en-GB" sz="1600" dirty="0" smtClean="0">
                  <a:solidFill>
                    <a:schemeClr val="bg1"/>
                  </a:solidFill>
                </a:rPr>
                <a:t>Physical</a:t>
              </a:r>
              <a:r>
                <a:rPr lang="en-GB" sz="1600" dirty="0">
                  <a:solidFill>
                    <a:schemeClr val="bg1"/>
                  </a:solidFill>
                </a:rPr>
                <a:t>, Emotional and Sexual Abuse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475656" y="3356992"/>
            <a:ext cx="6228472" cy="1822528"/>
            <a:chOff x="1492532" y="3011804"/>
            <a:chExt cx="6228472" cy="1805306"/>
          </a:xfrm>
          <a:solidFill>
            <a:srgbClr val="D3006B"/>
          </a:solidFill>
        </p:grpSpPr>
        <p:sp>
          <p:nvSpPr>
            <p:cNvPr id="15" name="TextBox 14"/>
            <p:cNvSpPr txBox="1">
              <a:spLocks noChangeAspect="1"/>
            </p:cNvSpPr>
            <p:nvPr/>
          </p:nvSpPr>
          <p:spPr>
            <a:xfrm>
              <a:off x="1492532" y="3011805"/>
              <a:ext cx="1980000" cy="1794607"/>
            </a:xfrm>
            <a:prstGeom prst="ellipse">
              <a:avLst/>
            </a:prstGeom>
            <a:grpFill/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GB" sz="1600" dirty="0" smtClean="0">
                  <a:solidFill>
                    <a:schemeClr val="bg1"/>
                  </a:solidFill>
                </a:rPr>
                <a:t>Experience of Prejudice, Isolation or  Discrimination</a:t>
              </a:r>
              <a:endParaRPr lang="en-GB" sz="1600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/>
            <p:cNvSpPr txBox="1">
              <a:spLocks noChangeAspect="1"/>
            </p:cNvSpPr>
            <p:nvPr/>
          </p:nvSpPr>
          <p:spPr>
            <a:xfrm>
              <a:off x="5741004" y="3011804"/>
              <a:ext cx="1980000" cy="1794607"/>
            </a:xfrm>
            <a:prstGeom prst="ellipse">
              <a:avLst/>
            </a:prstGeom>
            <a:grpFill/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GB" sz="1600" dirty="0" smtClean="0">
                  <a:solidFill>
                    <a:schemeClr val="bg1"/>
                  </a:solidFill>
                </a:rPr>
                <a:t>Workplace or Employment Difficulties </a:t>
              </a:r>
              <a:endParaRPr lang="en-GB" sz="1600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/>
            <p:cNvSpPr txBox="1">
              <a:spLocks noChangeAspect="1"/>
            </p:cNvSpPr>
            <p:nvPr/>
          </p:nvSpPr>
          <p:spPr>
            <a:xfrm>
              <a:off x="3598884" y="3022503"/>
              <a:ext cx="1980000" cy="1794607"/>
            </a:xfrm>
            <a:prstGeom prst="ellipse">
              <a:avLst/>
            </a:prstGeom>
            <a:grpFill/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GB" sz="1600" dirty="0" smtClean="0">
                  <a:solidFill>
                    <a:schemeClr val="bg1"/>
                  </a:solidFill>
                </a:rPr>
                <a:t>Relationship problems </a:t>
              </a:r>
              <a:endParaRPr lang="en-GB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475655" y="3356991"/>
            <a:ext cx="6245459" cy="1846910"/>
            <a:chOff x="1500028" y="3001650"/>
            <a:chExt cx="6187627" cy="1831367"/>
          </a:xfrm>
          <a:solidFill>
            <a:srgbClr val="652786"/>
          </a:solidFill>
        </p:grpSpPr>
        <p:sp>
          <p:nvSpPr>
            <p:cNvPr id="13" name="TextBox 12"/>
            <p:cNvSpPr txBox="1">
              <a:spLocks noChangeAspect="1"/>
            </p:cNvSpPr>
            <p:nvPr/>
          </p:nvSpPr>
          <p:spPr>
            <a:xfrm>
              <a:off x="1500028" y="3001650"/>
              <a:ext cx="1997332" cy="1810317"/>
            </a:xfrm>
            <a:prstGeom prst="ellipse">
              <a:avLst/>
            </a:prstGeom>
            <a:grpFill/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GB" sz="1600" dirty="0" smtClean="0">
                  <a:solidFill>
                    <a:schemeClr val="bg1"/>
                  </a:solidFill>
                </a:rPr>
                <a:t>Financial Stressors</a:t>
              </a:r>
              <a:endParaRPr lang="en-GB" sz="1600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/>
            <p:cNvSpPr txBox="1">
              <a:spLocks noChangeAspect="1"/>
            </p:cNvSpPr>
            <p:nvPr/>
          </p:nvSpPr>
          <p:spPr>
            <a:xfrm>
              <a:off x="3568924" y="3022700"/>
              <a:ext cx="1997332" cy="1810317"/>
            </a:xfrm>
            <a:prstGeom prst="ellipse">
              <a:avLst/>
            </a:prstGeom>
            <a:grpFill/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GB" sz="1600" dirty="0" smtClean="0">
                  <a:solidFill>
                    <a:schemeClr val="bg1"/>
                  </a:solidFill>
                </a:rPr>
                <a:t>Own or Loved Ones Poor Health</a:t>
              </a:r>
              <a:endParaRPr lang="en-GB" sz="1600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/>
            <p:cNvSpPr txBox="1">
              <a:spLocks noChangeAspect="1"/>
            </p:cNvSpPr>
            <p:nvPr/>
          </p:nvSpPr>
          <p:spPr>
            <a:xfrm>
              <a:off x="5690323" y="3001650"/>
              <a:ext cx="1997332" cy="1810317"/>
            </a:xfrm>
            <a:prstGeom prst="ellipse">
              <a:avLst/>
            </a:prstGeom>
            <a:grpFill/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GB" sz="1600" dirty="0" smtClean="0">
                  <a:solidFill>
                    <a:schemeClr val="bg1"/>
                  </a:solidFill>
                </a:rPr>
                <a:t>Domestic or Interpersonal Violence </a:t>
              </a:r>
              <a:endParaRPr lang="en-GB" sz="1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686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6480424"/>
            <a:ext cx="9143999" cy="411973"/>
          </a:xfrm>
          <a:custGeom>
            <a:avLst/>
            <a:gdLst>
              <a:gd name="T0" fmla="*/ 0 w 21600"/>
              <a:gd name="T1" fmla="*/ 2147483647 h 21166"/>
              <a:gd name="T2" fmla="*/ 2147483647 w 21600"/>
              <a:gd name="T3" fmla="*/ 2147483647 h 21166"/>
              <a:gd name="T4" fmla="*/ 2147483647 w 21600"/>
              <a:gd name="T5" fmla="*/ 2147483647 h 21166"/>
              <a:gd name="T6" fmla="*/ 0 w 21600"/>
              <a:gd name="T7" fmla="*/ 2147483647 h 21166"/>
              <a:gd name="T8" fmla="*/ 0 w 21600"/>
              <a:gd name="T9" fmla="*/ 2147483647 h 211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600" h="21166">
                <a:moveTo>
                  <a:pt x="0" y="19805"/>
                </a:moveTo>
                <a:cubicBezTo>
                  <a:pt x="0" y="19805"/>
                  <a:pt x="4152" y="-434"/>
                  <a:pt x="10586" y="7"/>
                </a:cubicBezTo>
                <a:cubicBezTo>
                  <a:pt x="17020" y="447"/>
                  <a:pt x="21600" y="21166"/>
                  <a:pt x="21600" y="21166"/>
                </a:cubicBezTo>
                <a:lnTo>
                  <a:pt x="0" y="19805"/>
                </a:lnTo>
                <a:close/>
                <a:moveTo>
                  <a:pt x="0" y="19805"/>
                </a:moveTo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7524328" y="6063679"/>
            <a:ext cx="15123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#</a:t>
            </a:r>
            <a:r>
              <a:rPr lang="en-GB" sz="2400" b="1" dirty="0" err="1">
                <a:solidFill>
                  <a:schemeClr val="accent6">
                    <a:lumMod val="75000"/>
                  </a:schemeClr>
                </a:solidFill>
                <a:hlinkClick r:id="rId3"/>
              </a:rPr>
              <a:t>itmatters</a:t>
            </a:r>
            <a:endParaRPr lang="en-GB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2" descr="J:\BetterStart\Communications\Branding &amp; Logos\Logos\Better Start\Primary Logo\01 Colour\01 Colou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6" y="5780754"/>
            <a:ext cx="2124373" cy="81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2677826" y="1613185"/>
            <a:ext cx="3697830" cy="3645457"/>
            <a:chOff x="4018766" y="1431779"/>
            <a:chExt cx="4155863" cy="4119604"/>
          </a:xfrm>
        </p:grpSpPr>
        <p:sp>
          <p:nvSpPr>
            <p:cNvPr id="10" name="Line 109"/>
            <p:cNvSpPr>
              <a:spLocks noChangeShapeType="1"/>
            </p:cNvSpPr>
            <p:nvPr/>
          </p:nvSpPr>
          <p:spPr bwMode="auto">
            <a:xfrm>
              <a:off x="8171839" y="2975585"/>
              <a:ext cx="2789" cy="1036177"/>
            </a:xfrm>
            <a:prstGeom prst="line">
              <a:avLst/>
            </a:prstGeom>
            <a:noFill/>
            <a:ln w="9525">
              <a:solidFill>
                <a:srgbClr val="F0EEEF">
                  <a:lumMod val="75000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Line 110"/>
            <p:cNvSpPr>
              <a:spLocks noChangeShapeType="1"/>
            </p:cNvSpPr>
            <p:nvPr/>
          </p:nvSpPr>
          <p:spPr bwMode="auto">
            <a:xfrm flipV="1">
              <a:off x="5506788" y="5547199"/>
              <a:ext cx="1182608" cy="2789"/>
            </a:xfrm>
            <a:prstGeom prst="line">
              <a:avLst/>
            </a:prstGeom>
            <a:noFill/>
            <a:ln w="9525">
              <a:solidFill>
                <a:srgbClr val="F0EEEF">
                  <a:lumMod val="75000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Line 111"/>
            <p:cNvSpPr>
              <a:spLocks noChangeShapeType="1"/>
            </p:cNvSpPr>
            <p:nvPr/>
          </p:nvSpPr>
          <p:spPr bwMode="auto">
            <a:xfrm flipV="1">
              <a:off x="5506788" y="5547199"/>
              <a:ext cx="1182608" cy="2789"/>
            </a:xfrm>
            <a:prstGeom prst="line">
              <a:avLst/>
            </a:prstGeom>
            <a:noFill/>
            <a:ln w="9525">
              <a:solidFill>
                <a:srgbClr val="F0EEEF">
                  <a:lumMod val="75000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Freeform 112"/>
            <p:cNvSpPr>
              <a:spLocks/>
            </p:cNvSpPr>
            <p:nvPr/>
          </p:nvSpPr>
          <p:spPr bwMode="auto">
            <a:xfrm>
              <a:off x="4018766" y="1433174"/>
              <a:ext cx="4155863" cy="4116814"/>
            </a:xfrm>
            <a:custGeom>
              <a:avLst/>
              <a:gdLst>
                <a:gd name="T0" fmla="*/ 10228 w 11918"/>
                <a:gd name="T1" fmla="*/ 10322 h 11810"/>
                <a:gd name="T2" fmla="*/ 4268 w 11918"/>
                <a:gd name="T3" fmla="*/ 11810 h 11810"/>
                <a:gd name="T4" fmla="*/ 0 w 11918"/>
                <a:gd name="T5" fmla="*/ 7393 h 11810"/>
                <a:gd name="T6" fmla="*/ 1690 w 11918"/>
                <a:gd name="T7" fmla="*/ 1488 h 11810"/>
                <a:gd name="T8" fmla="*/ 7650 w 11918"/>
                <a:gd name="T9" fmla="*/ 0 h 11810"/>
                <a:gd name="T10" fmla="*/ 11918 w 11918"/>
                <a:gd name="T11" fmla="*/ 4417 h 11810"/>
                <a:gd name="T12" fmla="*/ 10228 w 11918"/>
                <a:gd name="T13" fmla="*/ 10322 h 11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18" h="11810">
                  <a:moveTo>
                    <a:pt x="10228" y="10322"/>
                  </a:moveTo>
                  <a:lnTo>
                    <a:pt x="4268" y="11810"/>
                  </a:lnTo>
                  <a:lnTo>
                    <a:pt x="0" y="7393"/>
                  </a:lnTo>
                  <a:lnTo>
                    <a:pt x="1690" y="1488"/>
                  </a:lnTo>
                  <a:lnTo>
                    <a:pt x="7650" y="0"/>
                  </a:lnTo>
                  <a:lnTo>
                    <a:pt x="11918" y="4417"/>
                  </a:lnTo>
                  <a:lnTo>
                    <a:pt x="10228" y="10322"/>
                  </a:lnTo>
                  <a:close/>
                </a:path>
              </a:pathLst>
            </a:custGeom>
            <a:noFill/>
            <a:ln w="9525">
              <a:solidFill>
                <a:srgbClr val="F0EEEF">
                  <a:lumMod val="75000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Freeform 113"/>
            <p:cNvSpPr>
              <a:spLocks/>
            </p:cNvSpPr>
            <p:nvPr/>
          </p:nvSpPr>
          <p:spPr bwMode="auto">
            <a:xfrm>
              <a:off x="4018766" y="1431779"/>
              <a:ext cx="4155863" cy="4119603"/>
            </a:xfrm>
            <a:custGeom>
              <a:avLst/>
              <a:gdLst>
                <a:gd name="T0" fmla="*/ 11918 w 11918"/>
                <a:gd name="T1" fmla="*/ 7399 h 11813"/>
                <a:gd name="T2" fmla="*/ 7646 w 11918"/>
                <a:gd name="T3" fmla="*/ 11813 h 11813"/>
                <a:gd name="T4" fmla="*/ 1688 w 11918"/>
                <a:gd name="T5" fmla="*/ 10321 h 11813"/>
                <a:gd name="T6" fmla="*/ 0 w 11918"/>
                <a:gd name="T7" fmla="*/ 4414 h 11813"/>
                <a:gd name="T8" fmla="*/ 4272 w 11918"/>
                <a:gd name="T9" fmla="*/ 0 h 11813"/>
                <a:gd name="T10" fmla="*/ 10230 w 11918"/>
                <a:gd name="T11" fmla="*/ 1493 h 11813"/>
                <a:gd name="T12" fmla="*/ 11918 w 11918"/>
                <a:gd name="T13" fmla="*/ 7399 h 11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18" h="11813">
                  <a:moveTo>
                    <a:pt x="11918" y="7399"/>
                  </a:moveTo>
                  <a:lnTo>
                    <a:pt x="7646" y="11813"/>
                  </a:lnTo>
                  <a:lnTo>
                    <a:pt x="1688" y="10321"/>
                  </a:lnTo>
                  <a:lnTo>
                    <a:pt x="0" y="4414"/>
                  </a:lnTo>
                  <a:lnTo>
                    <a:pt x="4272" y="0"/>
                  </a:lnTo>
                  <a:lnTo>
                    <a:pt x="10230" y="1493"/>
                  </a:lnTo>
                  <a:lnTo>
                    <a:pt x="11918" y="7399"/>
                  </a:lnTo>
                  <a:close/>
                </a:path>
              </a:pathLst>
            </a:custGeom>
            <a:noFill/>
            <a:ln w="9525">
              <a:solidFill>
                <a:srgbClr val="F0EEEF">
                  <a:lumMod val="75000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Freeform 114"/>
            <p:cNvSpPr>
              <a:spLocks/>
            </p:cNvSpPr>
            <p:nvPr/>
          </p:nvSpPr>
          <p:spPr bwMode="auto">
            <a:xfrm>
              <a:off x="4441325" y="1820869"/>
              <a:ext cx="1069647" cy="1059884"/>
            </a:xfrm>
            <a:custGeom>
              <a:avLst/>
              <a:gdLst>
                <a:gd name="T0" fmla="*/ 0 w 3069"/>
                <a:gd name="T1" fmla="*/ 2048 h 3041"/>
                <a:gd name="T2" fmla="*/ 3069 w 3069"/>
                <a:gd name="T3" fmla="*/ 3041 h 3041"/>
                <a:gd name="T4" fmla="*/ 1983 w 3069"/>
                <a:gd name="T5" fmla="*/ 0 h 3041"/>
                <a:gd name="T6" fmla="*/ 0 w 3069"/>
                <a:gd name="T7" fmla="*/ 2048 h 3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69" h="3041">
                  <a:moveTo>
                    <a:pt x="0" y="2048"/>
                  </a:moveTo>
                  <a:lnTo>
                    <a:pt x="3069" y="3041"/>
                  </a:lnTo>
                  <a:lnTo>
                    <a:pt x="1983" y="0"/>
                  </a:lnTo>
                  <a:lnTo>
                    <a:pt x="0" y="2048"/>
                  </a:lnTo>
                  <a:close/>
                </a:path>
              </a:pathLst>
            </a:custGeom>
            <a:noFill/>
            <a:ln w="9525">
              <a:solidFill>
                <a:srgbClr val="F0EEEF">
                  <a:lumMod val="75000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Freeform 115"/>
            <p:cNvSpPr>
              <a:spLocks/>
            </p:cNvSpPr>
            <p:nvPr/>
          </p:nvSpPr>
          <p:spPr bwMode="auto">
            <a:xfrm>
              <a:off x="5131644" y="2536291"/>
              <a:ext cx="2620425" cy="2628793"/>
            </a:xfrm>
            <a:custGeom>
              <a:avLst/>
              <a:gdLst>
                <a:gd name="T0" fmla="*/ 0 w 7518"/>
                <a:gd name="T1" fmla="*/ 7531 h 7540"/>
                <a:gd name="T2" fmla="*/ 1093 w 7518"/>
                <a:gd name="T3" fmla="*/ 997 h 7540"/>
                <a:gd name="T4" fmla="*/ 7518 w 7518"/>
                <a:gd name="T5" fmla="*/ 0 h 7540"/>
                <a:gd name="T6" fmla="*/ 6841 w 7518"/>
                <a:gd name="T7" fmla="*/ 2346 h 7540"/>
                <a:gd name="T8" fmla="*/ 5535 w 7518"/>
                <a:gd name="T9" fmla="*/ 7540 h 7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18" h="7540">
                  <a:moveTo>
                    <a:pt x="0" y="7531"/>
                  </a:moveTo>
                  <a:lnTo>
                    <a:pt x="1093" y="997"/>
                  </a:lnTo>
                  <a:lnTo>
                    <a:pt x="7518" y="0"/>
                  </a:lnTo>
                  <a:lnTo>
                    <a:pt x="6841" y="2346"/>
                  </a:lnTo>
                  <a:lnTo>
                    <a:pt x="5535" y="7540"/>
                  </a:lnTo>
                </a:path>
              </a:pathLst>
            </a:custGeom>
            <a:noFill/>
            <a:ln w="9525">
              <a:solidFill>
                <a:srgbClr val="F0EEEF">
                  <a:lumMod val="75000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Line 116"/>
            <p:cNvSpPr>
              <a:spLocks noChangeShapeType="1"/>
            </p:cNvSpPr>
            <p:nvPr/>
          </p:nvSpPr>
          <p:spPr bwMode="auto">
            <a:xfrm>
              <a:off x="4167987" y="3491582"/>
              <a:ext cx="1177028" cy="460212"/>
            </a:xfrm>
            <a:prstGeom prst="line">
              <a:avLst/>
            </a:prstGeom>
            <a:noFill/>
            <a:ln w="9525">
              <a:solidFill>
                <a:srgbClr val="F0EEEF">
                  <a:lumMod val="75000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Freeform 117"/>
            <p:cNvSpPr>
              <a:spLocks/>
            </p:cNvSpPr>
            <p:nvPr/>
          </p:nvSpPr>
          <p:spPr bwMode="auto">
            <a:xfrm>
              <a:off x="5512366" y="2883543"/>
              <a:ext cx="1549384" cy="2278752"/>
            </a:xfrm>
            <a:custGeom>
              <a:avLst/>
              <a:gdLst>
                <a:gd name="T0" fmla="*/ 4442 w 4442"/>
                <a:gd name="T1" fmla="*/ 6534 h 6534"/>
                <a:gd name="T2" fmla="*/ 2220 w 4442"/>
                <a:gd name="T3" fmla="*/ 3267 h 6534"/>
                <a:gd name="T4" fmla="*/ 0 w 4442"/>
                <a:gd name="T5" fmla="*/ 0 h 6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42" h="6534">
                  <a:moveTo>
                    <a:pt x="4442" y="6534"/>
                  </a:moveTo>
                  <a:lnTo>
                    <a:pt x="2220" y="3267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F0EEEF">
                  <a:lumMod val="75000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Freeform 118"/>
            <p:cNvSpPr>
              <a:spLocks/>
            </p:cNvSpPr>
            <p:nvPr/>
          </p:nvSpPr>
          <p:spPr bwMode="auto">
            <a:xfrm>
              <a:off x="5934925" y="1579605"/>
              <a:ext cx="411403" cy="2681787"/>
            </a:xfrm>
            <a:custGeom>
              <a:avLst/>
              <a:gdLst>
                <a:gd name="T0" fmla="*/ 0 w 1180"/>
                <a:gd name="T1" fmla="*/ 7691 h 7691"/>
                <a:gd name="T2" fmla="*/ 460 w 1180"/>
                <a:gd name="T3" fmla="*/ 0 h 7691"/>
                <a:gd name="T4" fmla="*/ 1180 w 1180"/>
                <a:gd name="T5" fmla="*/ 6133 h 7691"/>
                <a:gd name="T6" fmla="*/ 0 w 1180"/>
                <a:gd name="T7" fmla="*/ 7691 h 7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0" h="7691">
                  <a:moveTo>
                    <a:pt x="0" y="7691"/>
                  </a:moveTo>
                  <a:lnTo>
                    <a:pt x="460" y="0"/>
                  </a:lnTo>
                  <a:lnTo>
                    <a:pt x="1180" y="6133"/>
                  </a:lnTo>
                  <a:lnTo>
                    <a:pt x="0" y="7691"/>
                  </a:lnTo>
                  <a:close/>
                </a:path>
              </a:pathLst>
            </a:custGeom>
            <a:noFill/>
            <a:ln w="9525">
              <a:solidFill>
                <a:srgbClr val="F0EEEF">
                  <a:lumMod val="75000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Freeform 119"/>
            <p:cNvSpPr>
              <a:spLocks/>
            </p:cNvSpPr>
            <p:nvPr/>
          </p:nvSpPr>
          <p:spPr bwMode="auto">
            <a:xfrm>
              <a:off x="6347722" y="1953354"/>
              <a:ext cx="1824117" cy="1764150"/>
            </a:xfrm>
            <a:custGeom>
              <a:avLst/>
              <a:gdLst>
                <a:gd name="T0" fmla="*/ 3552 w 5233"/>
                <a:gd name="T1" fmla="*/ 0 h 5061"/>
                <a:gd name="T2" fmla="*/ 0 w 5233"/>
                <a:gd name="T3" fmla="*/ 5061 h 5061"/>
                <a:gd name="T4" fmla="*/ 5233 w 5233"/>
                <a:gd name="T5" fmla="*/ 2934 h 5061"/>
                <a:gd name="T6" fmla="*/ 3552 w 5233"/>
                <a:gd name="T7" fmla="*/ 0 h 50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33" h="5061">
                  <a:moveTo>
                    <a:pt x="3552" y="0"/>
                  </a:moveTo>
                  <a:lnTo>
                    <a:pt x="0" y="5061"/>
                  </a:lnTo>
                  <a:lnTo>
                    <a:pt x="5233" y="2934"/>
                  </a:lnTo>
                  <a:lnTo>
                    <a:pt x="3552" y="0"/>
                  </a:lnTo>
                  <a:close/>
                </a:path>
              </a:pathLst>
            </a:custGeom>
            <a:noFill/>
            <a:ln w="9525">
              <a:solidFill>
                <a:srgbClr val="F0EEEF">
                  <a:lumMod val="75000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Freeform 120"/>
            <p:cNvSpPr>
              <a:spLocks/>
            </p:cNvSpPr>
            <p:nvPr/>
          </p:nvSpPr>
          <p:spPr bwMode="auto">
            <a:xfrm>
              <a:off x="4441325" y="1431779"/>
              <a:ext cx="3730515" cy="3016487"/>
            </a:xfrm>
            <a:custGeom>
              <a:avLst/>
              <a:gdLst>
                <a:gd name="T0" fmla="*/ 3061 w 10700"/>
                <a:gd name="T1" fmla="*/ 0 h 8649"/>
                <a:gd name="T2" fmla="*/ 0 w 10700"/>
                <a:gd name="T3" fmla="*/ 8649 h 8649"/>
                <a:gd name="T4" fmla="*/ 10700 w 10700"/>
                <a:gd name="T5" fmla="*/ 7310 h 8649"/>
                <a:gd name="T6" fmla="*/ 3061 w 10700"/>
                <a:gd name="T7" fmla="*/ 0 h 8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0" h="8649">
                  <a:moveTo>
                    <a:pt x="3061" y="0"/>
                  </a:moveTo>
                  <a:lnTo>
                    <a:pt x="0" y="8649"/>
                  </a:lnTo>
                  <a:lnTo>
                    <a:pt x="10700" y="7310"/>
                  </a:lnTo>
                  <a:lnTo>
                    <a:pt x="3061" y="0"/>
                  </a:lnTo>
                  <a:close/>
                </a:path>
              </a:pathLst>
            </a:custGeom>
            <a:noFill/>
            <a:ln w="9525">
              <a:solidFill>
                <a:srgbClr val="F0EEEF">
                  <a:lumMod val="75000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Freeform 121"/>
            <p:cNvSpPr>
              <a:spLocks/>
            </p:cNvSpPr>
            <p:nvPr/>
          </p:nvSpPr>
          <p:spPr bwMode="auto">
            <a:xfrm>
              <a:off x="4018766" y="2883543"/>
              <a:ext cx="1493601" cy="1126824"/>
            </a:xfrm>
            <a:custGeom>
              <a:avLst/>
              <a:gdLst>
                <a:gd name="T0" fmla="*/ 0 w 4284"/>
                <a:gd name="T1" fmla="*/ 3231 h 3231"/>
                <a:gd name="T2" fmla="*/ 4284 w 4284"/>
                <a:gd name="T3" fmla="*/ 0 h 3231"/>
                <a:gd name="T4" fmla="*/ 0 w 4284"/>
                <a:gd name="T5" fmla="*/ 251 h 3231"/>
                <a:gd name="T6" fmla="*/ 0 w 4284"/>
                <a:gd name="T7" fmla="*/ 3231 h 3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84" h="3231">
                  <a:moveTo>
                    <a:pt x="0" y="3231"/>
                  </a:moveTo>
                  <a:lnTo>
                    <a:pt x="4284" y="0"/>
                  </a:lnTo>
                  <a:lnTo>
                    <a:pt x="0" y="251"/>
                  </a:lnTo>
                  <a:lnTo>
                    <a:pt x="0" y="3231"/>
                  </a:lnTo>
                  <a:close/>
                </a:path>
              </a:pathLst>
            </a:custGeom>
            <a:noFill/>
            <a:ln w="9525">
              <a:solidFill>
                <a:srgbClr val="F0EEEF">
                  <a:lumMod val="75000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Freeform 122"/>
            <p:cNvSpPr>
              <a:spLocks/>
            </p:cNvSpPr>
            <p:nvPr/>
          </p:nvSpPr>
          <p:spPr bwMode="auto">
            <a:xfrm>
              <a:off x="4607281" y="4085675"/>
              <a:ext cx="2725019" cy="945528"/>
            </a:xfrm>
            <a:custGeom>
              <a:avLst/>
              <a:gdLst>
                <a:gd name="T0" fmla="*/ 0 w 7817"/>
                <a:gd name="T1" fmla="*/ 2709 h 2709"/>
                <a:gd name="T2" fmla="*/ 981 w 7817"/>
                <a:gd name="T3" fmla="*/ 2382 h 2709"/>
                <a:gd name="T4" fmla="*/ 4657 w 7817"/>
                <a:gd name="T5" fmla="*/ 1143 h 2709"/>
                <a:gd name="T6" fmla="*/ 6032 w 7817"/>
                <a:gd name="T7" fmla="*/ 670 h 2709"/>
                <a:gd name="T8" fmla="*/ 7128 w 7817"/>
                <a:gd name="T9" fmla="*/ 281 h 2709"/>
                <a:gd name="T10" fmla="*/ 7638 w 7817"/>
                <a:gd name="T11" fmla="*/ 88 h 2709"/>
                <a:gd name="T12" fmla="*/ 7772 w 7817"/>
                <a:gd name="T13" fmla="*/ 30 h 2709"/>
                <a:gd name="T14" fmla="*/ 7814 w 7817"/>
                <a:gd name="T15" fmla="*/ 5 h 2709"/>
                <a:gd name="T16" fmla="*/ 7817 w 7817"/>
                <a:gd name="T17" fmla="*/ 0 h 2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17" h="2709">
                  <a:moveTo>
                    <a:pt x="0" y="2709"/>
                  </a:moveTo>
                  <a:lnTo>
                    <a:pt x="981" y="2382"/>
                  </a:lnTo>
                  <a:lnTo>
                    <a:pt x="4657" y="1143"/>
                  </a:lnTo>
                  <a:lnTo>
                    <a:pt x="6032" y="670"/>
                  </a:lnTo>
                  <a:lnTo>
                    <a:pt x="7128" y="281"/>
                  </a:lnTo>
                  <a:lnTo>
                    <a:pt x="7638" y="88"/>
                  </a:lnTo>
                  <a:lnTo>
                    <a:pt x="7772" y="30"/>
                  </a:lnTo>
                  <a:lnTo>
                    <a:pt x="7814" y="5"/>
                  </a:lnTo>
                  <a:lnTo>
                    <a:pt x="7817" y="0"/>
                  </a:lnTo>
                </a:path>
              </a:pathLst>
            </a:custGeom>
            <a:noFill/>
            <a:ln w="9525">
              <a:solidFill>
                <a:srgbClr val="F0EEEF">
                  <a:lumMod val="75000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Freeform 123"/>
            <p:cNvSpPr>
              <a:spLocks/>
            </p:cNvSpPr>
            <p:nvPr/>
          </p:nvSpPr>
          <p:spPr bwMode="auto">
            <a:xfrm>
              <a:off x="4018766" y="1431779"/>
              <a:ext cx="2077931" cy="3971777"/>
            </a:xfrm>
            <a:custGeom>
              <a:avLst/>
              <a:gdLst>
                <a:gd name="T0" fmla="*/ 0 w 5960"/>
                <a:gd name="T1" fmla="*/ 4414 h 11390"/>
                <a:gd name="T2" fmla="*/ 1690 w 5960"/>
                <a:gd name="T3" fmla="*/ 1489 h 11390"/>
                <a:gd name="T4" fmla="*/ 4272 w 5960"/>
                <a:gd name="T5" fmla="*/ 0 h 11390"/>
                <a:gd name="T6" fmla="*/ 4489 w 5960"/>
                <a:gd name="T7" fmla="*/ 1437 h 11390"/>
                <a:gd name="T8" fmla="*/ 5450 w 5960"/>
                <a:gd name="T9" fmla="*/ 7878 h 11390"/>
                <a:gd name="T10" fmla="*/ 5822 w 5960"/>
                <a:gd name="T11" fmla="*/ 10406 h 11390"/>
                <a:gd name="T12" fmla="*/ 5953 w 5960"/>
                <a:gd name="T13" fmla="*/ 11319 h 11390"/>
                <a:gd name="T14" fmla="*/ 5960 w 5960"/>
                <a:gd name="T15" fmla="*/ 11390 h 11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60" h="11390">
                  <a:moveTo>
                    <a:pt x="0" y="4414"/>
                  </a:moveTo>
                  <a:lnTo>
                    <a:pt x="1690" y="1489"/>
                  </a:lnTo>
                  <a:lnTo>
                    <a:pt x="4272" y="0"/>
                  </a:lnTo>
                  <a:lnTo>
                    <a:pt x="4489" y="1437"/>
                  </a:lnTo>
                  <a:lnTo>
                    <a:pt x="5450" y="7878"/>
                  </a:lnTo>
                  <a:lnTo>
                    <a:pt x="5822" y="10406"/>
                  </a:lnTo>
                  <a:lnTo>
                    <a:pt x="5953" y="11319"/>
                  </a:lnTo>
                  <a:lnTo>
                    <a:pt x="5960" y="11390"/>
                  </a:lnTo>
                </a:path>
              </a:pathLst>
            </a:custGeom>
            <a:noFill/>
            <a:ln w="9525">
              <a:solidFill>
                <a:srgbClr val="F0EEEF">
                  <a:lumMod val="75000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Line 124"/>
            <p:cNvSpPr>
              <a:spLocks noChangeShapeType="1"/>
            </p:cNvSpPr>
            <p:nvPr/>
          </p:nvSpPr>
          <p:spPr bwMode="auto">
            <a:xfrm flipH="1" flipV="1">
              <a:off x="6347722" y="3717504"/>
              <a:ext cx="1236997" cy="1313699"/>
            </a:xfrm>
            <a:prstGeom prst="line">
              <a:avLst/>
            </a:prstGeom>
            <a:noFill/>
            <a:ln w="9525">
              <a:solidFill>
                <a:srgbClr val="F0EEEF">
                  <a:lumMod val="75000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Freeform 125"/>
            <p:cNvSpPr>
              <a:spLocks/>
            </p:cNvSpPr>
            <p:nvPr/>
          </p:nvSpPr>
          <p:spPr bwMode="auto">
            <a:xfrm>
              <a:off x="4441325" y="1433174"/>
              <a:ext cx="2245282" cy="3970383"/>
            </a:xfrm>
            <a:custGeom>
              <a:avLst/>
              <a:gdLst>
                <a:gd name="T0" fmla="*/ 0 w 6439"/>
                <a:gd name="T1" fmla="*/ 8648 h 11389"/>
                <a:gd name="T2" fmla="*/ 111 w 6439"/>
                <a:gd name="T3" fmla="*/ 8591 h 11389"/>
                <a:gd name="T4" fmla="*/ 846 w 6439"/>
                <a:gd name="T5" fmla="*/ 8180 h 11389"/>
                <a:gd name="T6" fmla="*/ 2256 w 6439"/>
                <a:gd name="T7" fmla="*/ 7376 h 11389"/>
                <a:gd name="T8" fmla="*/ 2565 w 6439"/>
                <a:gd name="T9" fmla="*/ 7200 h 11389"/>
                <a:gd name="T10" fmla="*/ 4749 w 6439"/>
                <a:gd name="T11" fmla="*/ 11389 h 11389"/>
                <a:gd name="T12" fmla="*/ 6439 w 6439"/>
                <a:gd name="T13" fmla="*/ 0 h 11389"/>
                <a:gd name="T14" fmla="*/ 3069 w 6439"/>
                <a:gd name="T15" fmla="*/ 4154 h 11389"/>
                <a:gd name="T16" fmla="*/ 0 w 6439"/>
                <a:gd name="T17" fmla="*/ 3161 h 11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39" h="11389">
                  <a:moveTo>
                    <a:pt x="0" y="8648"/>
                  </a:moveTo>
                  <a:lnTo>
                    <a:pt x="111" y="8591"/>
                  </a:lnTo>
                  <a:lnTo>
                    <a:pt x="846" y="8180"/>
                  </a:lnTo>
                  <a:lnTo>
                    <a:pt x="2256" y="7376"/>
                  </a:lnTo>
                  <a:lnTo>
                    <a:pt x="2565" y="7200"/>
                  </a:lnTo>
                  <a:lnTo>
                    <a:pt x="4749" y="11389"/>
                  </a:lnTo>
                  <a:lnTo>
                    <a:pt x="6439" y="0"/>
                  </a:lnTo>
                  <a:lnTo>
                    <a:pt x="3069" y="4154"/>
                  </a:lnTo>
                  <a:lnTo>
                    <a:pt x="0" y="3161"/>
                  </a:lnTo>
                </a:path>
              </a:pathLst>
            </a:custGeom>
            <a:noFill/>
            <a:ln w="9525">
              <a:solidFill>
                <a:srgbClr val="F0EEEF">
                  <a:lumMod val="75000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Freeform 126"/>
            <p:cNvSpPr>
              <a:spLocks/>
            </p:cNvSpPr>
            <p:nvPr/>
          </p:nvSpPr>
          <p:spPr bwMode="auto">
            <a:xfrm>
              <a:off x="4608676" y="1951960"/>
              <a:ext cx="1733469" cy="1768333"/>
            </a:xfrm>
            <a:custGeom>
              <a:avLst/>
              <a:gdLst>
                <a:gd name="T0" fmla="*/ 4973 w 4973"/>
                <a:gd name="T1" fmla="*/ 5073 h 5073"/>
                <a:gd name="T2" fmla="*/ 272 w 4973"/>
                <a:gd name="T3" fmla="*/ 5038 h 5073"/>
                <a:gd name="T4" fmla="*/ 0 w 4973"/>
                <a:gd name="T5" fmla="*/ 0 h 5073"/>
                <a:gd name="T6" fmla="*/ 3110 w 4973"/>
                <a:gd name="T7" fmla="*/ 2027 h 5073"/>
                <a:gd name="T8" fmla="*/ 4973 w 4973"/>
                <a:gd name="T9" fmla="*/ 5073 h 5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73" h="5073">
                  <a:moveTo>
                    <a:pt x="4973" y="5073"/>
                  </a:moveTo>
                  <a:lnTo>
                    <a:pt x="272" y="5038"/>
                  </a:lnTo>
                  <a:lnTo>
                    <a:pt x="0" y="0"/>
                  </a:lnTo>
                  <a:lnTo>
                    <a:pt x="3110" y="2027"/>
                  </a:lnTo>
                  <a:lnTo>
                    <a:pt x="4973" y="5073"/>
                  </a:lnTo>
                  <a:close/>
                </a:path>
              </a:pathLst>
            </a:custGeom>
            <a:noFill/>
            <a:ln w="9525">
              <a:solidFill>
                <a:srgbClr val="F0EEEF">
                  <a:lumMod val="75000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Freeform 127"/>
            <p:cNvSpPr>
              <a:spLocks/>
            </p:cNvSpPr>
            <p:nvPr/>
          </p:nvSpPr>
          <p:spPr bwMode="auto">
            <a:xfrm>
              <a:off x="5512366" y="1432823"/>
              <a:ext cx="2073748" cy="986323"/>
            </a:xfrm>
            <a:custGeom>
              <a:avLst/>
              <a:gdLst>
                <a:gd name="T0" fmla="*/ 0 w 5946"/>
                <a:gd name="T1" fmla="*/ 0 h 2912"/>
                <a:gd name="T2" fmla="*/ 3366 w 5946"/>
                <a:gd name="T3" fmla="*/ 83 h 2912"/>
                <a:gd name="T4" fmla="*/ 5946 w 5946"/>
                <a:gd name="T5" fmla="*/ 1575 h 2912"/>
                <a:gd name="T6" fmla="*/ 2946 w 5946"/>
                <a:gd name="T7" fmla="*/ 2912 h 2912"/>
                <a:gd name="connsiteX0" fmla="*/ 0 w 10000"/>
                <a:gd name="connsiteY0" fmla="*/ 59 h 9715"/>
                <a:gd name="connsiteX1" fmla="*/ 5661 w 10000"/>
                <a:gd name="connsiteY1" fmla="*/ 0 h 9715"/>
                <a:gd name="connsiteX2" fmla="*/ 10000 w 10000"/>
                <a:gd name="connsiteY2" fmla="*/ 5124 h 9715"/>
                <a:gd name="connsiteX3" fmla="*/ 4955 w 10000"/>
                <a:gd name="connsiteY3" fmla="*/ 9715 h 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9715">
                  <a:moveTo>
                    <a:pt x="0" y="59"/>
                  </a:moveTo>
                  <a:lnTo>
                    <a:pt x="5661" y="0"/>
                  </a:lnTo>
                  <a:lnTo>
                    <a:pt x="10000" y="5124"/>
                  </a:lnTo>
                  <a:lnTo>
                    <a:pt x="4955" y="9715"/>
                  </a:lnTo>
                </a:path>
              </a:pathLst>
            </a:custGeom>
            <a:noFill/>
            <a:ln w="9525">
              <a:solidFill>
                <a:srgbClr val="F0EEEF">
                  <a:lumMod val="75000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Line 128"/>
            <p:cNvSpPr>
              <a:spLocks noChangeShapeType="1"/>
            </p:cNvSpPr>
            <p:nvPr/>
          </p:nvSpPr>
          <p:spPr bwMode="auto">
            <a:xfrm flipV="1">
              <a:off x="7584719" y="3981080"/>
              <a:ext cx="587121" cy="1050123"/>
            </a:xfrm>
            <a:prstGeom prst="line">
              <a:avLst/>
            </a:prstGeom>
            <a:noFill/>
            <a:ln w="9525">
              <a:solidFill>
                <a:srgbClr val="F0EEEF">
                  <a:lumMod val="75000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Line 129"/>
            <p:cNvSpPr>
              <a:spLocks noChangeShapeType="1"/>
            </p:cNvSpPr>
            <p:nvPr/>
          </p:nvSpPr>
          <p:spPr bwMode="auto">
            <a:xfrm flipV="1">
              <a:off x="6685212" y="5027019"/>
              <a:ext cx="902297" cy="524364"/>
            </a:xfrm>
            <a:prstGeom prst="line">
              <a:avLst/>
            </a:prstGeom>
            <a:noFill/>
            <a:ln w="9525">
              <a:solidFill>
                <a:srgbClr val="F0EEEF">
                  <a:lumMod val="75000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Line 130"/>
            <p:cNvSpPr>
              <a:spLocks noChangeShapeType="1"/>
            </p:cNvSpPr>
            <p:nvPr/>
          </p:nvSpPr>
          <p:spPr bwMode="auto">
            <a:xfrm>
              <a:off x="4607281" y="5033992"/>
              <a:ext cx="899508" cy="515996"/>
            </a:xfrm>
            <a:prstGeom prst="line">
              <a:avLst/>
            </a:prstGeom>
            <a:noFill/>
            <a:ln w="9525">
              <a:solidFill>
                <a:srgbClr val="F0EEEF">
                  <a:lumMod val="75000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Line 131"/>
            <p:cNvSpPr>
              <a:spLocks noChangeShapeType="1"/>
            </p:cNvSpPr>
            <p:nvPr/>
          </p:nvSpPr>
          <p:spPr bwMode="auto">
            <a:xfrm>
              <a:off x="4022950" y="4013156"/>
              <a:ext cx="584331" cy="1040360"/>
            </a:xfrm>
            <a:prstGeom prst="line">
              <a:avLst/>
            </a:prstGeom>
            <a:noFill/>
            <a:ln w="9525">
              <a:solidFill>
                <a:srgbClr val="F0EEEF">
                  <a:lumMod val="75000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Line 116"/>
            <p:cNvSpPr>
              <a:spLocks noChangeShapeType="1"/>
            </p:cNvSpPr>
            <p:nvPr/>
          </p:nvSpPr>
          <p:spPr bwMode="auto">
            <a:xfrm>
              <a:off x="5345015" y="3951793"/>
              <a:ext cx="583836" cy="309599"/>
            </a:xfrm>
            <a:prstGeom prst="line">
              <a:avLst/>
            </a:prstGeom>
            <a:noFill/>
            <a:ln w="9525">
              <a:solidFill>
                <a:srgbClr val="F0EEEF">
                  <a:lumMod val="75000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633910" y="1556792"/>
            <a:ext cx="3776007" cy="3747267"/>
            <a:chOff x="3974139" y="1360656"/>
            <a:chExt cx="4243722" cy="4234656"/>
          </a:xfrm>
          <a:solidFill>
            <a:sysClr val="windowText" lastClr="000000">
              <a:lumMod val="50000"/>
              <a:lumOff val="50000"/>
            </a:sysClr>
          </a:solidFill>
        </p:grpSpPr>
        <p:sp>
          <p:nvSpPr>
            <p:cNvPr id="35" name="Freeform 133"/>
            <p:cNvSpPr>
              <a:spLocks/>
            </p:cNvSpPr>
            <p:nvPr/>
          </p:nvSpPr>
          <p:spPr bwMode="auto">
            <a:xfrm>
              <a:off x="7477336" y="3307496"/>
              <a:ext cx="94832" cy="94832"/>
            </a:xfrm>
            <a:custGeom>
              <a:avLst/>
              <a:gdLst>
                <a:gd name="T0" fmla="*/ 272 w 272"/>
                <a:gd name="T1" fmla="*/ 136 h 272"/>
                <a:gd name="T2" fmla="*/ 271 w 272"/>
                <a:gd name="T3" fmla="*/ 164 h 272"/>
                <a:gd name="T4" fmla="*/ 250 w 272"/>
                <a:gd name="T5" fmla="*/ 213 h 272"/>
                <a:gd name="T6" fmla="*/ 213 w 272"/>
                <a:gd name="T7" fmla="*/ 249 h 272"/>
                <a:gd name="T8" fmla="*/ 165 w 272"/>
                <a:gd name="T9" fmla="*/ 270 h 272"/>
                <a:gd name="T10" fmla="*/ 136 w 272"/>
                <a:gd name="T11" fmla="*/ 272 h 272"/>
                <a:gd name="T12" fmla="*/ 109 w 272"/>
                <a:gd name="T13" fmla="*/ 270 h 272"/>
                <a:gd name="T14" fmla="*/ 60 w 272"/>
                <a:gd name="T15" fmla="*/ 249 h 272"/>
                <a:gd name="T16" fmla="*/ 24 w 272"/>
                <a:gd name="T17" fmla="*/ 213 h 272"/>
                <a:gd name="T18" fmla="*/ 3 w 272"/>
                <a:gd name="T19" fmla="*/ 164 h 272"/>
                <a:gd name="T20" fmla="*/ 0 w 272"/>
                <a:gd name="T21" fmla="*/ 136 h 272"/>
                <a:gd name="T22" fmla="*/ 3 w 272"/>
                <a:gd name="T23" fmla="*/ 108 h 272"/>
                <a:gd name="T24" fmla="*/ 24 w 272"/>
                <a:gd name="T25" fmla="*/ 60 h 272"/>
                <a:gd name="T26" fmla="*/ 60 w 272"/>
                <a:gd name="T27" fmla="*/ 22 h 272"/>
                <a:gd name="T28" fmla="*/ 109 w 272"/>
                <a:gd name="T29" fmla="*/ 2 h 272"/>
                <a:gd name="T30" fmla="*/ 136 w 272"/>
                <a:gd name="T31" fmla="*/ 0 h 272"/>
                <a:gd name="T32" fmla="*/ 165 w 272"/>
                <a:gd name="T33" fmla="*/ 2 h 272"/>
                <a:gd name="T34" fmla="*/ 213 w 272"/>
                <a:gd name="T35" fmla="*/ 22 h 272"/>
                <a:gd name="T36" fmla="*/ 250 w 272"/>
                <a:gd name="T37" fmla="*/ 60 h 272"/>
                <a:gd name="T38" fmla="*/ 271 w 272"/>
                <a:gd name="T39" fmla="*/ 108 h 272"/>
                <a:gd name="T40" fmla="*/ 272 w 272"/>
                <a:gd name="T41" fmla="*/ 136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2" h="272">
                  <a:moveTo>
                    <a:pt x="272" y="136"/>
                  </a:moveTo>
                  <a:lnTo>
                    <a:pt x="271" y="164"/>
                  </a:lnTo>
                  <a:lnTo>
                    <a:pt x="250" y="213"/>
                  </a:lnTo>
                  <a:lnTo>
                    <a:pt x="213" y="249"/>
                  </a:lnTo>
                  <a:lnTo>
                    <a:pt x="165" y="270"/>
                  </a:lnTo>
                  <a:lnTo>
                    <a:pt x="136" y="272"/>
                  </a:lnTo>
                  <a:lnTo>
                    <a:pt x="109" y="270"/>
                  </a:lnTo>
                  <a:lnTo>
                    <a:pt x="60" y="249"/>
                  </a:lnTo>
                  <a:lnTo>
                    <a:pt x="24" y="213"/>
                  </a:lnTo>
                  <a:lnTo>
                    <a:pt x="3" y="164"/>
                  </a:lnTo>
                  <a:lnTo>
                    <a:pt x="0" y="136"/>
                  </a:lnTo>
                  <a:lnTo>
                    <a:pt x="3" y="108"/>
                  </a:lnTo>
                  <a:lnTo>
                    <a:pt x="24" y="60"/>
                  </a:lnTo>
                  <a:lnTo>
                    <a:pt x="60" y="22"/>
                  </a:lnTo>
                  <a:lnTo>
                    <a:pt x="109" y="2"/>
                  </a:lnTo>
                  <a:lnTo>
                    <a:pt x="136" y="0"/>
                  </a:lnTo>
                  <a:lnTo>
                    <a:pt x="165" y="2"/>
                  </a:lnTo>
                  <a:lnTo>
                    <a:pt x="213" y="22"/>
                  </a:lnTo>
                  <a:lnTo>
                    <a:pt x="250" y="60"/>
                  </a:lnTo>
                  <a:lnTo>
                    <a:pt x="271" y="108"/>
                  </a:lnTo>
                  <a:lnTo>
                    <a:pt x="272" y="136"/>
                  </a:lnTo>
                  <a:close/>
                </a:path>
              </a:pathLst>
            </a:custGeom>
            <a:grpFill/>
            <a:ln w="9525">
              <a:solidFill>
                <a:srgbClr val="F0EEEF">
                  <a:lumMod val="50000"/>
                </a:srgb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Freeform 134"/>
            <p:cNvSpPr>
              <a:spLocks/>
            </p:cNvSpPr>
            <p:nvPr/>
          </p:nvSpPr>
          <p:spPr bwMode="auto">
            <a:xfrm>
              <a:off x="8123029" y="2926774"/>
              <a:ext cx="94832" cy="94832"/>
            </a:xfrm>
            <a:custGeom>
              <a:avLst/>
              <a:gdLst>
                <a:gd name="T0" fmla="*/ 272 w 272"/>
                <a:gd name="T1" fmla="*/ 136 h 272"/>
                <a:gd name="T2" fmla="*/ 270 w 272"/>
                <a:gd name="T3" fmla="*/ 165 h 272"/>
                <a:gd name="T4" fmla="*/ 249 w 272"/>
                <a:gd name="T5" fmla="*/ 213 h 272"/>
                <a:gd name="T6" fmla="*/ 213 w 272"/>
                <a:gd name="T7" fmla="*/ 250 h 272"/>
                <a:gd name="T8" fmla="*/ 163 w 272"/>
                <a:gd name="T9" fmla="*/ 271 h 272"/>
                <a:gd name="T10" fmla="*/ 136 w 272"/>
                <a:gd name="T11" fmla="*/ 272 h 272"/>
                <a:gd name="T12" fmla="*/ 108 w 272"/>
                <a:gd name="T13" fmla="*/ 271 h 272"/>
                <a:gd name="T14" fmla="*/ 60 w 272"/>
                <a:gd name="T15" fmla="*/ 250 h 272"/>
                <a:gd name="T16" fmla="*/ 22 w 272"/>
                <a:gd name="T17" fmla="*/ 213 h 272"/>
                <a:gd name="T18" fmla="*/ 1 w 272"/>
                <a:gd name="T19" fmla="*/ 165 h 272"/>
                <a:gd name="T20" fmla="*/ 0 w 272"/>
                <a:gd name="T21" fmla="*/ 136 h 272"/>
                <a:gd name="T22" fmla="*/ 1 w 272"/>
                <a:gd name="T23" fmla="*/ 109 h 272"/>
                <a:gd name="T24" fmla="*/ 22 w 272"/>
                <a:gd name="T25" fmla="*/ 60 h 272"/>
                <a:gd name="T26" fmla="*/ 60 w 272"/>
                <a:gd name="T27" fmla="*/ 23 h 272"/>
                <a:gd name="T28" fmla="*/ 108 w 272"/>
                <a:gd name="T29" fmla="*/ 3 h 272"/>
                <a:gd name="T30" fmla="*/ 136 w 272"/>
                <a:gd name="T31" fmla="*/ 0 h 272"/>
                <a:gd name="T32" fmla="*/ 163 w 272"/>
                <a:gd name="T33" fmla="*/ 3 h 272"/>
                <a:gd name="T34" fmla="*/ 213 w 272"/>
                <a:gd name="T35" fmla="*/ 23 h 272"/>
                <a:gd name="T36" fmla="*/ 249 w 272"/>
                <a:gd name="T37" fmla="*/ 60 h 272"/>
                <a:gd name="T38" fmla="*/ 270 w 272"/>
                <a:gd name="T39" fmla="*/ 109 h 272"/>
                <a:gd name="T40" fmla="*/ 272 w 272"/>
                <a:gd name="T41" fmla="*/ 136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2" h="272">
                  <a:moveTo>
                    <a:pt x="272" y="136"/>
                  </a:moveTo>
                  <a:lnTo>
                    <a:pt x="270" y="165"/>
                  </a:lnTo>
                  <a:lnTo>
                    <a:pt x="249" y="213"/>
                  </a:lnTo>
                  <a:lnTo>
                    <a:pt x="213" y="250"/>
                  </a:lnTo>
                  <a:lnTo>
                    <a:pt x="163" y="271"/>
                  </a:lnTo>
                  <a:lnTo>
                    <a:pt x="136" y="272"/>
                  </a:lnTo>
                  <a:lnTo>
                    <a:pt x="108" y="271"/>
                  </a:lnTo>
                  <a:lnTo>
                    <a:pt x="60" y="250"/>
                  </a:lnTo>
                  <a:lnTo>
                    <a:pt x="22" y="213"/>
                  </a:lnTo>
                  <a:lnTo>
                    <a:pt x="1" y="165"/>
                  </a:lnTo>
                  <a:lnTo>
                    <a:pt x="0" y="136"/>
                  </a:lnTo>
                  <a:lnTo>
                    <a:pt x="1" y="109"/>
                  </a:lnTo>
                  <a:lnTo>
                    <a:pt x="22" y="60"/>
                  </a:lnTo>
                  <a:lnTo>
                    <a:pt x="60" y="23"/>
                  </a:lnTo>
                  <a:lnTo>
                    <a:pt x="108" y="3"/>
                  </a:lnTo>
                  <a:lnTo>
                    <a:pt x="136" y="0"/>
                  </a:lnTo>
                  <a:lnTo>
                    <a:pt x="163" y="3"/>
                  </a:lnTo>
                  <a:lnTo>
                    <a:pt x="213" y="23"/>
                  </a:lnTo>
                  <a:lnTo>
                    <a:pt x="249" y="60"/>
                  </a:lnTo>
                  <a:lnTo>
                    <a:pt x="270" y="109"/>
                  </a:lnTo>
                  <a:lnTo>
                    <a:pt x="272" y="136"/>
                  </a:lnTo>
                  <a:close/>
                </a:path>
              </a:pathLst>
            </a:custGeom>
            <a:grpFill/>
            <a:ln w="9525">
              <a:solidFill>
                <a:srgbClr val="F0EEEF">
                  <a:lumMod val="50000"/>
                </a:srgb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Freeform 136"/>
            <p:cNvSpPr>
              <a:spLocks/>
            </p:cNvSpPr>
            <p:nvPr/>
          </p:nvSpPr>
          <p:spPr bwMode="auto">
            <a:xfrm>
              <a:off x="7718600" y="2501426"/>
              <a:ext cx="65546" cy="65546"/>
            </a:xfrm>
            <a:custGeom>
              <a:avLst/>
              <a:gdLst>
                <a:gd name="T0" fmla="*/ 188 w 188"/>
                <a:gd name="T1" fmla="*/ 93 h 188"/>
                <a:gd name="T2" fmla="*/ 187 w 188"/>
                <a:gd name="T3" fmla="*/ 113 h 188"/>
                <a:gd name="T4" fmla="*/ 173 w 188"/>
                <a:gd name="T5" fmla="*/ 146 h 188"/>
                <a:gd name="T6" fmla="*/ 147 w 188"/>
                <a:gd name="T7" fmla="*/ 172 h 188"/>
                <a:gd name="T8" fmla="*/ 113 w 188"/>
                <a:gd name="T9" fmla="*/ 187 h 188"/>
                <a:gd name="T10" fmla="*/ 94 w 188"/>
                <a:gd name="T11" fmla="*/ 188 h 188"/>
                <a:gd name="T12" fmla="*/ 74 w 188"/>
                <a:gd name="T13" fmla="*/ 187 h 188"/>
                <a:gd name="T14" fmla="*/ 41 w 188"/>
                <a:gd name="T15" fmla="*/ 172 h 188"/>
                <a:gd name="T16" fmla="*/ 16 w 188"/>
                <a:gd name="T17" fmla="*/ 146 h 188"/>
                <a:gd name="T18" fmla="*/ 2 w 188"/>
                <a:gd name="T19" fmla="*/ 113 h 188"/>
                <a:gd name="T20" fmla="*/ 0 w 188"/>
                <a:gd name="T21" fmla="*/ 93 h 188"/>
                <a:gd name="T22" fmla="*/ 2 w 188"/>
                <a:gd name="T23" fmla="*/ 75 h 188"/>
                <a:gd name="T24" fmla="*/ 16 w 188"/>
                <a:gd name="T25" fmla="*/ 40 h 188"/>
                <a:gd name="T26" fmla="*/ 41 w 188"/>
                <a:gd name="T27" fmla="*/ 16 h 188"/>
                <a:gd name="T28" fmla="*/ 74 w 188"/>
                <a:gd name="T29" fmla="*/ 1 h 188"/>
                <a:gd name="T30" fmla="*/ 94 w 188"/>
                <a:gd name="T31" fmla="*/ 0 h 188"/>
                <a:gd name="T32" fmla="*/ 113 w 188"/>
                <a:gd name="T33" fmla="*/ 1 h 188"/>
                <a:gd name="T34" fmla="*/ 147 w 188"/>
                <a:gd name="T35" fmla="*/ 16 h 188"/>
                <a:gd name="T36" fmla="*/ 173 w 188"/>
                <a:gd name="T37" fmla="*/ 40 h 188"/>
                <a:gd name="T38" fmla="*/ 187 w 188"/>
                <a:gd name="T39" fmla="*/ 75 h 188"/>
                <a:gd name="T40" fmla="*/ 188 w 188"/>
                <a:gd name="T41" fmla="*/ 93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8" h="188">
                  <a:moveTo>
                    <a:pt x="188" y="93"/>
                  </a:moveTo>
                  <a:lnTo>
                    <a:pt x="187" y="113"/>
                  </a:lnTo>
                  <a:lnTo>
                    <a:pt x="173" y="146"/>
                  </a:lnTo>
                  <a:lnTo>
                    <a:pt x="147" y="172"/>
                  </a:lnTo>
                  <a:lnTo>
                    <a:pt x="113" y="187"/>
                  </a:lnTo>
                  <a:lnTo>
                    <a:pt x="94" y="188"/>
                  </a:lnTo>
                  <a:lnTo>
                    <a:pt x="74" y="187"/>
                  </a:lnTo>
                  <a:lnTo>
                    <a:pt x="41" y="172"/>
                  </a:lnTo>
                  <a:lnTo>
                    <a:pt x="16" y="146"/>
                  </a:lnTo>
                  <a:lnTo>
                    <a:pt x="2" y="113"/>
                  </a:lnTo>
                  <a:lnTo>
                    <a:pt x="0" y="93"/>
                  </a:lnTo>
                  <a:lnTo>
                    <a:pt x="2" y="75"/>
                  </a:lnTo>
                  <a:lnTo>
                    <a:pt x="16" y="40"/>
                  </a:lnTo>
                  <a:lnTo>
                    <a:pt x="41" y="16"/>
                  </a:lnTo>
                  <a:lnTo>
                    <a:pt x="74" y="1"/>
                  </a:lnTo>
                  <a:lnTo>
                    <a:pt x="94" y="0"/>
                  </a:lnTo>
                  <a:lnTo>
                    <a:pt x="113" y="1"/>
                  </a:lnTo>
                  <a:lnTo>
                    <a:pt x="147" y="16"/>
                  </a:lnTo>
                  <a:lnTo>
                    <a:pt x="173" y="40"/>
                  </a:lnTo>
                  <a:lnTo>
                    <a:pt x="187" y="75"/>
                  </a:lnTo>
                  <a:lnTo>
                    <a:pt x="188" y="93"/>
                  </a:lnTo>
                  <a:close/>
                </a:path>
              </a:pathLst>
            </a:custGeom>
            <a:grpFill/>
            <a:ln w="9525">
              <a:solidFill>
                <a:srgbClr val="F0EEEF">
                  <a:lumMod val="50000"/>
                </a:srgb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Freeform 137"/>
            <p:cNvSpPr>
              <a:spLocks/>
            </p:cNvSpPr>
            <p:nvPr/>
          </p:nvSpPr>
          <p:spPr bwMode="auto">
            <a:xfrm>
              <a:off x="7241652" y="2024478"/>
              <a:ext cx="94832" cy="94832"/>
            </a:xfrm>
            <a:custGeom>
              <a:avLst/>
              <a:gdLst>
                <a:gd name="T0" fmla="*/ 273 w 273"/>
                <a:gd name="T1" fmla="*/ 136 h 272"/>
                <a:gd name="T2" fmla="*/ 270 w 273"/>
                <a:gd name="T3" fmla="*/ 163 h 272"/>
                <a:gd name="T4" fmla="*/ 249 w 273"/>
                <a:gd name="T5" fmla="*/ 212 h 272"/>
                <a:gd name="T6" fmla="*/ 213 w 273"/>
                <a:gd name="T7" fmla="*/ 248 h 272"/>
                <a:gd name="T8" fmla="*/ 164 w 273"/>
                <a:gd name="T9" fmla="*/ 269 h 272"/>
                <a:gd name="T10" fmla="*/ 137 w 273"/>
                <a:gd name="T11" fmla="*/ 272 h 272"/>
                <a:gd name="T12" fmla="*/ 108 w 273"/>
                <a:gd name="T13" fmla="*/ 269 h 272"/>
                <a:gd name="T14" fmla="*/ 60 w 273"/>
                <a:gd name="T15" fmla="*/ 248 h 272"/>
                <a:gd name="T16" fmla="*/ 22 w 273"/>
                <a:gd name="T17" fmla="*/ 212 h 272"/>
                <a:gd name="T18" fmla="*/ 2 w 273"/>
                <a:gd name="T19" fmla="*/ 163 h 272"/>
                <a:gd name="T20" fmla="*/ 0 w 273"/>
                <a:gd name="T21" fmla="*/ 136 h 272"/>
                <a:gd name="T22" fmla="*/ 2 w 273"/>
                <a:gd name="T23" fmla="*/ 108 h 272"/>
                <a:gd name="T24" fmla="*/ 22 w 273"/>
                <a:gd name="T25" fmla="*/ 59 h 272"/>
                <a:gd name="T26" fmla="*/ 60 w 273"/>
                <a:gd name="T27" fmla="*/ 22 h 272"/>
                <a:gd name="T28" fmla="*/ 108 w 273"/>
                <a:gd name="T29" fmla="*/ 1 h 272"/>
                <a:gd name="T30" fmla="*/ 137 w 273"/>
                <a:gd name="T31" fmla="*/ 0 h 272"/>
                <a:gd name="T32" fmla="*/ 164 w 273"/>
                <a:gd name="T33" fmla="*/ 1 h 272"/>
                <a:gd name="T34" fmla="*/ 213 w 273"/>
                <a:gd name="T35" fmla="*/ 22 h 272"/>
                <a:gd name="T36" fmla="*/ 249 w 273"/>
                <a:gd name="T37" fmla="*/ 59 h 272"/>
                <a:gd name="T38" fmla="*/ 270 w 273"/>
                <a:gd name="T39" fmla="*/ 108 h 272"/>
                <a:gd name="T40" fmla="*/ 273 w 273"/>
                <a:gd name="T41" fmla="*/ 136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3" h="272">
                  <a:moveTo>
                    <a:pt x="273" y="136"/>
                  </a:moveTo>
                  <a:lnTo>
                    <a:pt x="270" y="163"/>
                  </a:lnTo>
                  <a:lnTo>
                    <a:pt x="249" y="212"/>
                  </a:lnTo>
                  <a:lnTo>
                    <a:pt x="213" y="248"/>
                  </a:lnTo>
                  <a:lnTo>
                    <a:pt x="164" y="269"/>
                  </a:lnTo>
                  <a:lnTo>
                    <a:pt x="137" y="272"/>
                  </a:lnTo>
                  <a:lnTo>
                    <a:pt x="108" y="269"/>
                  </a:lnTo>
                  <a:lnTo>
                    <a:pt x="60" y="248"/>
                  </a:lnTo>
                  <a:lnTo>
                    <a:pt x="22" y="212"/>
                  </a:lnTo>
                  <a:lnTo>
                    <a:pt x="2" y="163"/>
                  </a:lnTo>
                  <a:lnTo>
                    <a:pt x="0" y="136"/>
                  </a:lnTo>
                  <a:lnTo>
                    <a:pt x="2" y="108"/>
                  </a:lnTo>
                  <a:lnTo>
                    <a:pt x="22" y="59"/>
                  </a:lnTo>
                  <a:lnTo>
                    <a:pt x="60" y="22"/>
                  </a:lnTo>
                  <a:lnTo>
                    <a:pt x="108" y="1"/>
                  </a:lnTo>
                  <a:lnTo>
                    <a:pt x="137" y="0"/>
                  </a:lnTo>
                  <a:lnTo>
                    <a:pt x="164" y="1"/>
                  </a:lnTo>
                  <a:lnTo>
                    <a:pt x="213" y="22"/>
                  </a:lnTo>
                  <a:lnTo>
                    <a:pt x="249" y="59"/>
                  </a:lnTo>
                  <a:lnTo>
                    <a:pt x="270" y="108"/>
                  </a:lnTo>
                  <a:lnTo>
                    <a:pt x="273" y="136"/>
                  </a:lnTo>
                  <a:close/>
                </a:path>
              </a:pathLst>
            </a:custGeom>
            <a:grpFill/>
            <a:ln w="9525">
              <a:solidFill>
                <a:srgbClr val="F0EEEF">
                  <a:lumMod val="50000"/>
                </a:srgb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Freeform 138"/>
            <p:cNvSpPr>
              <a:spLocks/>
            </p:cNvSpPr>
            <p:nvPr/>
          </p:nvSpPr>
          <p:spPr bwMode="auto">
            <a:xfrm>
              <a:off x="7015729" y="5112089"/>
              <a:ext cx="94832" cy="94832"/>
            </a:xfrm>
            <a:custGeom>
              <a:avLst/>
              <a:gdLst>
                <a:gd name="T0" fmla="*/ 272 w 272"/>
                <a:gd name="T1" fmla="*/ 136 h 272"/>
                <a:gd name="T2" fmla="*/ 270 w 272"/>
                <a:gd name="T3" fmla="*/ 164 h 272"/>
                <a:gd name="T4" fmla="*/ 250 w 272"/>
                <a:gd name="T5" fmla="*/ 212 h 272"/>
                <a:gd name="T6" fmla="*/ 213 w 272"/>
                <a:gd name="T7" fmla="*/ 250 h 272"/>
                <a:gd name="T8" fmla="*/ 163 w 272"/>
                <a:gd name="T9" fmla="*/ 271 h 272"/>
                <a:gd name="T10" fmla="*/ 136 w 272"/>
                <a:gd name="T11" fmla="*/ 272 h 272"/>
                <a:gd name="T12" fmla="*/ 109 w 272"/>
                <a:gd name="T13" fmla="*/ 271 h 272"/>
                <a:gd name="T14" fmla="*/ 60 w 272"/>
                <a:gd name="T15" fmla="*/ 250 h 272"/>
                <a:gd name="T16" fmla="*/ 22 w 272"/>
                <a:gd name="T17" fmla="*/ 212 h 272"/>
                <a:gd name="T18" fmla="*/ 1 w 272"/>
                <a:gd name="T19" fmla="*/ 164 h 272"/>
                <a:gd name="T20" fmla="*/ 0 w 272"/>
                <a:gd name="T21" fmla="*/ 136 h 272"/>
                <a:gd name="T22" fmla="*/ 1 w 272"/>
                <a:gd name="T23" fmla="*/ 109 h 272"/>
                <a:gd name="T24" fmla="*/ 22 w 272"/>
                <a:gd name="T25" fmla="*/ 59 h 272"/>
                <a:gd name="T26" fmla="*/ 60 w 272"/>
                <a:gd name="T27" fmla="*/ 23 h 272"/>
                <a:gd name="T28" fmla="*/ 109 w 272"/>
                <a:gd name="T29" fmla="*/ 2 h 272"/>
                <a:gd name="T30" fmla="*/ 136 w 272"/>
                <a:gd name="T31" fmla="*/ 0 h 272"/>
                <a:gd name="T32" fmla="*/ 163 w 272"/>
                <a:gd name="T33" fmla="*/ 2 h 272"/>
                <a:gd name="T34" fmla="*/ 213 w 272"/>
                <a:gd name="T35" fmla="*/ 23 h 272"/>
                <a:gd name="T36" fmla="*/ 250 w 272"/>
                <a:gd name="T37" fmla="*/ 59 h 272"/>
                <a:gd name="T38" fmla="*/ 270 w 272"/>
                <a:gd name="T39" fmla="*/ 109 h 272"/>
                <a:gd name="T40" fmla="*/ 272 w 272"/>
                <a:gd name="T41" fmla="*/ 136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2" h="272">
                  <a:moveTo>
                    <a:pt x="272" y="136"/>
                  </a:moveTo>
                  <a:lnTo>
                    <a:pt x="270" y="164"/>
                  </a:lnTo>
                  <a:lnTo>
                    <a:pt x="250" y="212"/>
                  </a:lnTo>
                  <a:lnTo>
                    <a:pt x="213" y="250"/>
                  </a:lnTo>
                  <a:lnTo>
                    <a:pt x="163" y="271"/>
                  </a:lnTo>
                  <a:lnTo>
                    <a:pt x="136" y="272"/>
                  </a:lnTo>
                  <a:lnTo>
                    <a:pt x="109" y="271"/>
                  </a:lnTo>
                  <a:lnTo>
                    <a:pt x="60" y="250"/>
                  </a:lnTo>
                  <a:lnTo>
                    <a:pt x="22" y="212"/>
                  </a:lnTo>
                  <a:lnTo>
                    <a:pt x="1" y="164"/>
                  </a:lnTo>
                  <a:lnTo>
                    <a:pt x="0" y="136"/>
                  </a:lnTo>
                  <a:lnTo>
                    <a:pt x="1" y="109"/>
                  </a:lnTo>
                  <a:lnTo>
                    <a:pt x="22" y="59"/>
                  </a:lnTo>
                  <a:lnTo>
                    <a:pt x="60" y="23"/>
                  </a:lnTo>
                  <a:lnTo>
                    <a:pt x="109" y="2"/>
                  </a:lnTo>
                  <a:lnTo>
                    <a:pt x="136" y="0"/>
                  </a:lnTo>
                  <a:lnTo>
                    <a:pt x="163" y="2"/>
                  </a:lnTo>
                  <a:lnTo>
                    <a:pt x="213" y="23"/>
                  </a:lnTo>
                  <a:lnTo>
                    <a:pt x="250" y="59"/>
                  </a:lnTo>
                  <a:lnTo>
                    <a:pt x="270" y="109"/>
                  </a:lnTo>
                  <a:lnTo>
                    <a:pt x="272" y="136"/>
                  </a:lnTo>
                  <a:close/>
                </a:path>
              </a:pathLst>
            </a:custGeom>
            <a:grpFill/>
            <a:ln w="9525">
              <a:solidFill>
                <a:srgbClr val="F0EEEF">
                  <a:lumMod val="50000"/>
                </a:srgb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Freeform 139"/>
            <p:cNvSpPr>
              <a:spLocks/>
            </p:cNvSpPr>
            <p:nvPr/>
          </p:nvSpPr>
          <p:spPr bwMode="auto">
            <a:xfrm>
              <a:off x="7534514" y="4983787"/>
              <a:ext cx="94832" cy="94832"/>
            </a:xfrm>
            <a:custGeom>
              <a:avLst/>
              <a:gdLst>
                <a:gd name="T0" fmla="*/ 271 w 271"/>
                <a:gd name="T1" fmla="*/ 136 h 272"/>
                <a:gd name="T2" fmla="*/ 269 w 271"/>
                <a:gd name="T3" fmla="*/ 165 h 272"/>
                <a:gd name="T4" fmla="*/ 249 w 271"/>
                <a:gd name="T5" fmla="*/ 213 h 272"/>
                <a:gd name="T6" fmla="*/ 212 w 271"/>
                <a:gd name="T7" fmla="*/ 250 h 272"/>
                <a:gd name="T8" fmla="*/ 163 w 271"/>
                <a:gd name="T9" fmla="*/ 271 h 272"/>
                <a:gd name="T10" fmla="*/ 136 w 271"/>
                <a:gd name="T11" fmla="*/ 272 h 272"/>
                <a:gd name="T12" fmla="*/ 107 w 271"/>
                <a:gd name="T13" fmla="*/ 271 h 272"/>
                <a:gd name="T14" fmla="*/ 58 w 271"/>
                <a:gd name="T15" fmla="*/ 250 h 272"/>
                <a:gd name="T16" fmla="*/ 22 w 271"/>
                <a:gd name="T17" fmla="*/ 213 h 272"/>
                <a:gd name="T18" fmla="*/ 1 w 271"/>
                <a:gd name="T19" fmla="*/ 165 h 272"/>
                <a:gd name="T20" fmla="*/ 0 w 271"/>
                <a:gd name="T21" fmla="*/ 136 h 272"/>
                <a:gd name="T22" fmla="*/ 1 w 271"/>
                <a:gd name="T23" fmla="*/ 109 h 272"/>
                <a:gd name="T24" fmla="*/ 22 w 271"/>
                <a:gd name="T25" fmla="*/ 60 h 272"/>
                <a:gd name="T26" fmla="*/ 58 w 271"/>
                <a:gd name="T27" fmla="*/ 24 h 272"/>
                <a:gd name="T28" fmla="*/ 107 w 271"/>
                <a:gd name="T29" fmla="*/ 3 h 272"/>
                <a:gd name="T30" fmla="*/ 136 w 271"/>
                <a:gd name="T31" fmla="*/ 0 h 272"/>
                <a:gd name="T32" fmla="*/ 163 w 271"/>
                <a:gd name="T33" fmla="*/ 3 h 272"/>
                <a:gd name="T34" fmla="*/ 212 w 271"/>
                <a:gd name="T35" fmla="*/ 24 h 272"/>
                <a:gd name="T36" fmla="*/ 249 w 271"/>
                <a:gd name="T37" fmla="*/ 60 h 272"/>
                <a:gd name="T38" fmla="*/ 269 w 271"/>
                <a:gd name="T39" fmla="*/ 109 h 272"/>
                <a:gd name="T40" fmla="*/ 271 w 271"/>
                <a:gd name="T41" fmla="*/ 136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1" h="272">
                  <a:moveTo>
                    <a:pt x="271" y="136"/>
                  </a:moveTo>
                  <a:lnTo>
                    <a:pt x="269" y="165"/>
                  </a:lnTo>
                  <a:lnTo>
                    <a:pt x="249" y="213"/>
                  </a:lnTo>
                  <a:lnTo>
                    <a:pt x="212" y="250"/>
                  </a:lnTo>
                  <a:lnTo>
                    <a:pt x="163" y="271"/>
                  </a:lnTo>
                  <a:lnTo>
                    <a:pt x="136" y="272"/>
                  </a:lnTo>
                  <a:lnTo>
                    <a:pt x="107" y="271"/>
                  </a:lnTo>
                  <a:lnTo>
                    <a:pt x="58" y="250"/>
                  </a:lnTo>
                  <a:lnTo>
                    <a:pt x="22" y="213"/>
                  </a:lnTo>
                  <a:lnTo>
                    <a:pt x="1" y="165"/>
                  </a:lnTo>
                  <a:lnTo>
                    <a:pt x="0" y="136"/>
                  </a:lnTo>
                  <a:lnTo>
                    <a:pt x="1" y="109"/>
                  </a:lnTo>
                  <a:lnTo>
                    <a:pt x="22" y="60"/>
                  </a:lnTo>
                  <a:lnTo>
                    <a:pt x="58" y="24"/>
                  </a:lnTo>
                  <a:lnTo>
                    <a:pt x="107" y="3"/>
                  </a:lnTo>
                  <a:lnTo>
                    <a:pt x="136" y="0"/>
                  </a:lnTo>
                  <a:lnTo>
                    <a:pt x="163" y="3"/>
                  </a:lnTo>
                  <a:lnTo>
                    <a:pt x="212" y="24"/>
                  </a:lnTo>
                  <a:lnTo>
                    <a:pt x="249" y="60"/>
                  </a:lnTo>
                  <a:lnTo>
                    <a:pt x="269" y="109"/>
                  </a:lnTo>
                  <a:lnTo>
                    <a:pt x="271" y="136"/>
                  </a:lnTo>
                  <a:close/>
                </a:path>
              </a:pathLst>
            </a:custGeom>
            <a:grpFill/>
            <a:ln w="9525">
              <a:solidFill>
                <a:srgbClr val="F0EEEF">
                  <a:lumMod val="50000"/>
                </a:srgb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Freeform 140"/>
            <p:cNvSpPr>
              <a:spLocks/>
            </p:cNvSpPr>
            <p:nvPr/>
          </p:nvSpPr>
          <p:spPr bwMode="auto">
            <a:xfrm>
              <a:off x="6894400" y="3445560"/>
              <a:ext cx="94832" cy="94832"/>
            </a:xfrm>
            <a:custGeom>
              <a:avLst/>
              <a:gdLst>
                <a:gd name="T0" fmla="*/ 272 w 272"/>
                <a:gd name="T1" fmla="*/ 136 h 272"/>
                <a:gd name="T2" fmla="*/ 269 w 272"/>
                <a:gd name="T3" fmla="*/ 164 h 272"/>
                <a:gd name="T4" fmla="*/ 248 w 272"/>
                <a:gd name="T5" fmla="*/ 213 h 272"/>
                <a:gd name="T6" fmla="*/ 212 w 272"/>
                <a:gd name="T7" fmla="*/ 250 h 272"/>
                <a:gd name="T8" fmla="*/ 163 w 272"/>
                <a:gd name="T9" fmla="*/ 271 h 272"/>
                <a:gd name="T10" fmla="*/ 136 w 272"/>
                <a:gd name="T11" fmla="*/ 272 h 272"/>
                <a:gd name="T12" fmla="*/ 107 w 272"/>
                <a:gd name="T13" fmla="*/ 271 h 272"/>
                <a:gd name="T14" fmla="*/ 59 w 272"/>
                <a:gd name="T15" fmla="*/ 250 h 272"/>
                <a:gd name="T16" fmla="*/ 22 w 272"/>
                <a:gd name="T17" fmla="*/ 213 h 272"/>
                <a:gd name="T18" fmla="*/ 1 w 272"/>
                <a:gd name="T19" fmla="*/ 164 h 272"/>
                <a:gd name="T20" fmla="*/ 0 w 272"/>
                <a:gd name="T21" fmla="*/ 136 h 272"/>
                <a:gd name="T22" fmla="*/ 1 w 272"/>
                <a:gd name="T23" fmla="*/ 109 h 272"/>
                <a:gd name="T24" fmla="*/ 22 w 272"/>
                <a:gd name="T25" fmla="*/ 60 h 272"/>
                <a:gd name="T26" fmla="*/ 59 w 272"/>
                <a:gd name="T27" fmla="*/ 24 h 272"/>
                <a:gd name="T28" fmla="*/ 107 w 272"/>
                <a:gd name="T29" fmla="*/ 3 h 272"/>
                <a:gd name="T30" fmla="*/ 136 w 272"/>
                <a:gd name="T31" fmla="*/ 0 h 272"/>
                <a:gd name="T32" fmla="*/ 163 w 272"/>
                <a:gd name="T33" fmla="*/ 3 h 272"/>
                <a:gd name="T34" fmla="*/ 212 w 272"/>
                <a:gd name="T35" fmla="*/ 24 h 272"/>
                <a:gd name="T36" fmla="*/ 248 w 272"/>
                <a:gd name="T37" fmla="*/ 60 h 272"/>
                <a:gd name="T38" fmla="*/ 269 w 272"/>
                <a:gd name="T39" fmla="*/ 109 h 272"/>
                <a:gd name="T40" fmla="*/ 272 w 272"/>
                <a:gd name="T41" fmla="*/ 136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2" h="272">
                  <a:moveTo>
                    <a:pt x="272" y="136"/>
                  </a:moveTo>
                  <a:lnTo>
                    <a:pt x="269" y="164"/>
                  </a:lnTo>
                  <a:lnTo>
                    <a:pt x="248" y="213"/>
                  </a:lnTo>
                  <a:lnTo>
                    <a:pt x="212" y="250"/>
                  </a:lnTo>
                  <a:lnTo>
                    <a:pt x="163" y="271"/>
                  </a:lnTo>
                  <a:lnTo>
                    <a:pt x="136" y="272"/>
                  </a:lnTo>
                  <a:lnTo>
                    <a:pt x="107" y="271"/>
                  </a:lnTo>
                  <a:lnTo>
                    <a:pt x="59" y="250"/>
                  </a:lnTo>
                  <a:lnTo>
                    <a:pt x="22" y="213"/>
                  </a:lnTo>
                  <a:lnTo>
                    <a:pt x="1" y="164"/>
                  </a:lnTo>
                  <a:lnTo>
                    <a:pt x="0" y="136"/>
                  </a:lnTo>
                  <a:lnTo>
                    <a:pt x="1" y="109"/>
                  </a:lnTo>
                  <a:lnTo>
                    <a:pt x="22" y="60"/>
                  </a:lnTo>
                  <a:lnTo>
                    <a:pt x="59" y="24"/>
                  </a:lnTo>
                  <a:lnTo>
                    <a:pt x="107" y="3"/>
                  </a:lnTo>
                  <a:lnTo>
                    <a:pt x="136" y="0"/>
                  </a:lnTo>
                  <a:lnTo>
                    <a:pt x="163" y="3"/>
                  </a:lnTo>
                  <a:lnTo>
                    <a:pt x="212" y="24"/>
                  </a:lnTo>
                  <a:lnTo>
                    <a:pt x="248" y="60"/>
                  </a:lnTo>
                  <a:lnTo>
                    <a:pt x="269" y="109"/>
                  </a:lnTo>
                  <a:lnTo>
                    <a:pt x="272" y="136"/>
                  </a:lnTo>
                  <a:close/>
                </a:path>
              </a:pathLst>
            </a:custGeom>
            <a:grpFill/>
            <a:ln w="9525">
              <a:solidFill>
                <a:srgbClr val="F0EEEF">
                  <a:lumMod val="50000"/>
                </a:srgb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Freeform 141"/>
            <p:cNvSpPr>
              <a:spLocks/>
            </p:cNvSpPr>
            <p:nvPr/>
          </p:nvSpPr>
          <p:spPr bwMode="auto">
            <a:xfrm>
              <a:off x="6194318" y="2731532"/>
              <a:ext cx="65546" cy="65546"/>
            </a:xfrm>
            <a:custGeom>
              <a:avLst/>
              <a:gdLst>
                <a:gd name="T0" fmla="*/ 188 w 188"/>
                <a:gd name="T1" fmla="*/ 95 h 189"/>
                <a:gd name="T2" fmla="*/ 187 w 188"/>
                <a:gd name="T3" fmla="*/ 114 h 189"/>
                <a:gd name="T4" fmla="*/ 173 w 188"/>
                <a:gd name="T5" fmla="*/ 148 h 189"/>
                <a:gd name="T6" fmla="*/ 147 w 188"/>
                <a:gd name="T7" fmla="*/ 174 h 189"/>
                <a:gd name="T8" fmla="*/ 113 w 188"/>
                <a:gd name="T9" fmla="*/ 188 h 189"/>
                <a:gd name="T10" fmla="*/ 95 w 188"/>
                <a:gd name="T11" fmla="*/ 189 h 189"/>
                <a:gd name="T12" fmla="*/ 75 w 188"/>
                <a:gd name="T13" fmla="*/ 188 h 189"/>
                <a:gd name="T14" fmla="*/ 42 w 188"/>
                <a:gd name="T15" fmla="*/ 174 h 189"/>
                <a:gd name="T16" fmla="*/ 16 w 188"/>
                <a:gd name="T17" fmla="*/ 148 h 189"/>
                <a:gd name="T18" fmla="*/ 2 w 188"/>
                <a:gd name="T19" fmla="*/ 114 h 189"/>
                <a:gd name="T20" fmla="*/ 0 w 188"/>
                <a:gd name="T21" fmla="*/ 95 h 189"/>
                <a:gd name="T22" fmla="*/ 2 w 188"/>
                <a:gd name="T23" fmla="*/ 75 h 189"/>
                <a:gd name="T24" fmla="*/ 16 w 188"/>
                <a:gd name="T25" fmla="*/ 41 h 189"/>
                <a:gd name="T26" fmla="*/ 42 w 188"/>
                <a:gd name="T27" fmla="*/ 16 h 189"/>
                <a:gd name="T28" fmla="*/ 75 w 188"/>
                <a:gd name="T29" fmla="*/ 1 h 189"/>
                <a:gd name="T30" fmla="*/ 95 w 188"/>
                <a:gd name="T31" fmla="*/ 0 h 189"/>
                <a:gd name="T32" fmla="*/ 113 w 188"/>
                <a:gd name="T33" fmla="*/ 1 h 189"/>
                <a:gd name="T34" fmla="*/ 147 w 188"/>
                <a:gd name="T35" fmla="*/ 16 h 189"/>
                <a:gd name="T36" fmla="*/ 173 w 188"/>
                <a:gd name="T37" fmla="*/ 41 h 189"/>
                <a:gd name="T38" fmla="*/ 187 w 188"/>
                <a:gd name="T39" fmla="*/ 75 h 189"/>
                <a:gd name="T40" fmla="*/ 188 w 188"/>
                <a:gd name="T41" fmla="*/ 95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8" h="189">
                  <a:moveTo>
                    <a:pt x="188" y="95"/>
                  </a:moveTo>
                  <a:lnTo>
                    <a:pt x="187" y="114"/>
                  </a:lnTo>
                  <a:lnTo>
                    <a:pt x="173" y="148"/>
                  </a:lnTo>
                  <a:lnTo>
                    <a:pt x="147" y="174"/>
                  </a:lnTo>
                  <a:lnTo>
                    <a:pt x="113" y="188"/>
                  </a:lnTo>
                  <a:lnTo>
                    <a:pt x="95" y="189"/>
                  </a:lnTo>
                  <a:lnTo>
                    <a:pt x="75" y="188"/>
                  </a:lnTo>
                  <a:lnTo>
                    <a:pt x="42" y="174"/>
                  </a:lnTo>
                  <a:lnTo>
                    <a:pt x="16" y="148"/>
                  </a:lnTo>
                  <a:lnTo>
                    <a:pt x="2" y="114"/>
                  </a:lnTo>
                  <a:lnTo>
                    <a:pt x="0" y="95"/>
                  </a:lnTo>
                  <a:lnTo>
                    <a:pt x="2" y="75"/>
                  </a:lnTo>
                  <a:lnTo>
                    <a:pt x="16" y="41"/>
                  </a:lnTo>
                  <a:lnTo>
                    <a:pt x="42" y="16"/>
                  </a:lnTo>
                  <a:lnTo>
                    <a:pt x="75" y="1"/>
                  </a:lnTo>
                  <a:lnTo>
                    <a:pt x="95" y="0"/>
                  </a:lnTo>
                  <a:lnTo>
                    <a:pt x="113" y="1"/>
                  </a:lnTo>
                  <a:lnTo>
                    <a:pt x="147" y="16"/>
                  </a:lnTo>
                  <a:lnTo>
                    <a:pt x="173" y="41"/>
                  </a:lnTo>
                  <a:lnTo>
                    <a:pt x="187" y="75"/>
                  </a:lnTo>
                  <a:lnTo>
                    <a:pt x="188" y="95"/>
                  </a:lnTo>
                  <a:close/>
                </a:path>
              </a:pathLst>
            </a:custGeom>
            <a:grpFill/>
            <a:ln w="9525">
              <a:solidFill>
                <a:srgbClr val="F0EEEF">
                  <a:lumMod val="50000"/>
                </a:srgb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Freeform 142"/>
            <p:cNvSpPr>
              <a:spLocks/>
            </p:cNvSpPr>
            <p:nvPr/>
          </p:nvSpPr>
          <p:spPr bwMode="auto">
            <a:xfrm>
              <a:off x="6466262" y="2698062"/>
              <a:ext cx="66940" cy="66940"/>
            </a:xfrm>
            <a:custGeom>
              <a:avLst/>
              <a:gdLst>
                <a:gd name="T0" fmla="*/ 189 w 189"/>
                <a:gd name="T1" fmla="*/ 95 h 190"/>
                <a:gd name="T2" fmla="*/ 188 w 189"/>
                <a:gd name="T3" fmla="*/ 114 h 190"/>
                <a:gd name="T4" fmla="*/ 174 w 189"/>
                <a:gd name="T5" fmla="*/ 148 h 190"/>
                <a:gd name="T6" fmla="*/ 148 w 189"/>
                <a:gd name="T7" fmla="*/ 174 h 190"/>
                <a:gd name="T8" fmla="*/ 114 w 189"/>
                <a:gd name="T9" fmla="*/ 188 h 190"/>
                <a:gd name="T10" fmla="*/ 94 w 189"/>
                <a:gd name="T11" fmla="*/ 190 h 190"/>
                <a:gd name="T12" fmla="*/ 75 w 189"/>
                <a:gd name="T13" fmla="*/ 188 h 190"/>
                <a:gd name="T14" fmla="*/ 41 w 189"/>
                <a:gd name="T15" fmla="*/ 174 h 190"/>
                <a:gd name="T16" fmla="*/ 15 w 189"/>
                <a:gd name="T17" fmla="*/ 148 h 190"/>
                <a:gd name="T18" fmla="*/ 1 w 189"/>
                <a:gd name="T19" fmla="*/ 114 h 190"/>
                <a:gd name="T20" fmla="*/ 0 w 189"/>
                <a:gd name="T21" fmla="*/ 95 h 190"/>
                <a:gd name="T22" fmla="*/ 1 w 189"/>
                <a:gd name="T23" fmla="*/ 76 h 190"/>
                <a:gd name="T24" fmla="*/ 15 w 189"/>
                <a:gd name="T25" fmla="*/ 42 h 190"/>
                <a:gd name="T26" fmla="*/ 41 w 189"/>
                <a:gd name="T27" fmla="*/ 16 h 190"/>
                <a:gd name="T28" fmla="*/ 75 w 189"/>
                <a:gd name="T29" fmla="*/ 2 h 190"/>
                <a:gd name="T30" fmla="*/ 94 w 189"/>
                <a:gd name="T31" fmla="*/ 0 h 190"/>
                <a:gd name="T32" fmla="*/ 114 w 189"/>
                <a:gd name="T33" fmla="*/ 2 h 190"/>
                <a:gd name="T34" fmla="*/ 148 w 189"/>
                <a:gd name="T35" fmla="*/ 16 h 190"/>
                <a:gd name="T36" fmla="*/ 174 w 189"/>
                <a:gd name="T37" fmla="*/ 42 h 190"/>
                <a:gd name="T38" fmla="*/ 188 w 189"/>
                <a:gd name="T39" fmla="*/ 76 h 190"/>
                <a:gd name="T40" fmla="*/ 189 w 189"/>
                <a:gd name="T41" fmla="*/ 9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9" h="190">
                  <a:moveTo>
                    <a:pt x="189" y="95"/>
                  </a:moveTo>
                  <a:lnTo>
                    <a:pt x="188" y="114"/>
                  </a:lnTo>
                  <a:lnTo>
                    <a:pt x="174" y="148"/>
                  </a:lnTo>
                  <a:lnTo>
                    <a:pt x="148" y="174"/>
                  </a:lnTo>
                  <a:lnTo>
                    <a:pt x="114" y="188"/>
                  </a:lnTo>
                  <a:lnTo>
                    <a:pt x="94" y="190"/>
                  </a:lnTo>
                  <a:lnTo>
                    <a:pt x="75" y="188"/>
                  </a:lnTo>
                  <a:lnTo>
                    <a:pt x="41" y="174"/>
                  </a:lnTo>
                  <a:lnTo>
                    <a:pt x="15" y="148"/>
                  </a:lnTo>
                  <a:lnTo>
                    <a:pt x="1" y="114"/>
                  </a:lnTo>
                  <a:lnTo>
                    <a:pt x="0" y="95"/>
                  </a:lnTo>
                  <a:lnTo>
                    <a:pt x="1" y="76"/>
                  </a:lnTo>
                  <a:lnTo>
                    <a:pt x="15" y="42"/>
                  </a:lnTo>
                  <a:lnTo>
                    <a:pt x="41" y="16"/>
                  </a:lnTo>
                  <a:lnTo>
                    <a:pt x="75" y="2"/>
                  </a:lnTo>
                  <a:lnTo>
                    <a:pt x="94" y="0"/>
                  </a:lnTo>
                  <a:lnTo>
                    <a:pt x="114" y="2"/>
                  </a:lnTo>
                  <a:lnTo>
                    <a:pt x="148" y="16"/>
                  </a:lnTo>
                  <a:lnTo>
                    <a:pt x="174" y="42"/>
                  </a:lnTo>
                  <a:lnTo>
                    <a:pt x="188" y="76"/>
                  </a:lnTo>
                  <a:lnTo>
                    <a:pt x="189" y="95"/>
                  </a:lnTo>
                  <a:close/>
                </a:path>
              </a:pathLst>
            </a:custGeom>
            <a:grpFill/>
            <a:ln w="9525">
              <a:solidFill>
                <a:srgbClr val="F0EEEF">
                  <a:lumMod val="50000"/>
                </a:srgb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Freeform 143"/>
            <p:cNvSpPr>
              <a:spLocks/>
            </p:cNvSpPr>
            <p:nvPr/>
          </p:nvSpPr>
          <p:spPr bwMode="auto">
            <a:xfrm>
              <a:off x="6510889" y="2395438"/>
              <a:ext cx="52994" cy="54389"/>
            </a:xfrm>
            <a:custGeom>
              <a:avLst/>
              <a:gdLst>
                <a:gd name="T0" fmla="*/ 154 w 154"/>
                <a:gd name="T1" fmla="*/ 78 h 154"/>
                <a:gd name="T2" fmla="*/ 153 w 154"/>
                <a:gd name="T3" fmla="*/ 93 h 154"/>
                <a:gd name="T4" fmla="*/ 141 w 154"/>
                <a:gd name="T5" fmla="*/ 121 h 154"/>
                <a:gd name="T6" fmla="*/ 120 w 154"/>
                <a:gd name="T7" fmla="*/ 141 h 154"/>
                <a:gd name="T8" fmla="*/ 92 w 154"/>
                <a:gd name="T9" fmla="*/ 153 h 154"/>
                <a:gd name="T10" fmla="*/ 76 w 154"/>
                <a:gd name="T11" fmla="*/ 154 h 154"/>
                <a:gd name="T12" fmla="*/ 60 w 154"/>
                <a:gd name="T13" fmla="*/ 153 h 154"/>
                <a:gd name="T14" fmla="*/ 33 w 154"/>
                <a:gd name="T15" fmla="*/ 141 h 154"/>
                <a:gd name="T16" fmla="*/ 13 w 154"/>
                <a:gd name="T17" fmla="*/ 121 h 154"/>
                <a:gd name="T18" fmla="*/ 1 w 154"/>
                <a:gd name="T19" fmla="*/ 93 h 154"/>
                <a:gd name="T20" fmla="*/ 0 w 154"/>
                <a:gd name="T21" fmla="*/ 78 h 154"/>
                <a:gd name="T22" fmla="*/ 1 w 154"/>
                <a:gd name="T23" fmla="*/ 62 h 154"/>
                <a:gd name="T24" fmla="*/ 13 w 154"/>
                <a:gd name="T25" fmla="*/ 34 h 154"/>
                <a:gd name="T26" fmla="*/ 33 w 154"/>
                <a:gd name="T27" fmla="*/ 13 h 154"/>
                <a:gd name="T28" fmla="*/ 60 w 154"/>
                <a:gd name="T29" fmla="*/ 1 h 154"/>
                <a:gd name="T30" fmla="*/ 76 w 154"/>
                <a:gd name="T31" fmla="*/ 0 h 154"/>
                <a:gd name="T32" fmla="*/ 92 w 154"/>
                <a:gd name="T33" fmla="*/ 1 h 154"/>
                <a:gd name="T34" fmla="*/ 120 w 154"/>
                <a:gd name="T35" fmla="*/ 13 h 154"/>
                <a:gd name="T36" fmla="*/ 141 w 154"/>
                <a:gd name="T37" fmla="*/ 34 h 154"/>
                <a:gd name="T38" fmla="*/ 153 w 154"/>
                <a:gd name="T39" fmla="*/ 62 h 154"/>
                <a:gd name="T40" fmla="*/ 154 w 154"/>
                <a:gd name="T41" fmla="*/ 78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4" h="154">
                  <a:moveTo>
                    <a:pt x="154" y="78"/>
                  </a:moveTo>
                  <a:lnTo>
                    <a:pt x="153" y="93"/>
                  </a:lnTo>
                  <a:lnTo>
                    <a:pt x="141" y="121"/>
                  </a:lnTo>
                  <a:lnTo>
                    <a:pt x="120" y="141"/>
                  </a:lnTo>
                  <a:lnTo>
                    <a:pt x="92" y="153"/>
                  </a:lnTo>
                  <a:lnTo>
                    <a:pt x="76" y="154"/>
                  </a:lnTo>
                  <a:lnTo>
                    <a:pt x="60" y="153"/>
                  </a:lnTo>
                  <a:lnTo>
                    <a:pt x="33" y="141"/>
                  </a:lnTo>
                  <a:lnTo>
                    <a:pt x="13" y="121"/>
                  </a:lnTo>
                  <a:lnTo>
                    <a:pt x="1" y="93"/>
                  </a:lnTo>
                  <a:lnTo>
                    <a:pt x="0" y="78"/>
                  </a:lnTo>
                  <a:lnTo>
                    <a:pt x="1" y="62"/>
                  </a:lnTo>
                  <a:lnTo>
                    <a:pt x="13" y="34"/>
                  </a:lnTo>
                  <a:lnTo>
                    <a:pt x="33" y="13"/>
                  </a:lnTo>
                  <a:lnTo>
                    <a:pt x="60" y="1"/>
                  </a:lnTo>
                  <a:lnTo>
                    <a:pt x="76" y="0"/>
                  </a:lnTo>
                  <a:lnTo>
                    <a:pt x="92" y="1"/>
                  </a:lnTo>
                  <a:lnTo>
                    <a:pt x="120" y="13"/>
                  </a:lnTo>
                  <a:lnTo>
                    <a:pt x="141" y="34"/>
                  </a:lnTo>
                  <a:lnTo>
                    <a:pt x="153" y="62"/>
                  </a:lnTo>
                  <a:lnTo>
                    <a:pt x="154" y="78"/>
                  </a:lnTo>
                  <a:close/>
                </a:path>
              </a:pathLst>
            </a:custGeom>
            <a:grpFill/>
            <a:ln w="9525">
              <a:solidFill>
                <a:srgbClr val="F0EEEF">
                  <a:lumMod val="50000"/>
                </a:srgb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Freeform 144"/>
            <p:cNvSpPr>
              <a:spLocks/>
            </p:cNvSpPr>
            <p:nvPr/>
          </p:nvSpPr>
          <p:spPr bwMode="auto">
            <a:xfrm>
              <a:off x="7368558" y="4798307"/>
              <a:ext cx="54389" cy="54389"/>
            </a:xfrm>
            <a:custGeom>
              <a:avLst/>
              <a:gdLst>
                <a:gd name="T0" fmla="*/ 154 w 154"/>
                <a:gd name="T1" fmla="*/ 76 h 154"/>
                <a:gd name="T2" fmla="*/ 153 w 154"/>
                <a:gd name="T3" fmla="*/ 92 h 154"/>
                <a:gd name="T4" fmla="*/ 142 w 154"/>
                <a:gd name="T5" fmla="*/ 120 h 154"/>
                <a:gd name="T6" fmla="*/ 121 w 154"/>
                <a:gd name="T7" fmla="*/ 141 h 154"/>
                <a:gd name="T8" fmla="*/ 92 w 154"/>
                <a:gd name="T9" fmla="*/ 152 h 154"/>
                <a:gd name="T10" fmla="*/ 77 w 154"/>
                <a:gd name="T11" fmla="*/ 154 h 154"/>
                <a:gd name="T12" fmla="*/ 61 w 154"/>
                <a:gd name="T13" fmla="*/ 152 h 154"/>
                <a:gd name="T14" fmla="*/ 34 w 154"/>
                <a:gd name="T15" fmla="*/ 141 h 154"/>
                <a:gd name="T16" fmla="*/ 13 w 154"/>
                <a:gd name="T17" fmla="*/ 120 h 154"/>
                <a:gd name="T18" fmla="*/ 2 w 154"/>
                <a:gd name="T19" fmla="*/ 92 h 154"/>
                <a:gd name="T20" fmla="*/ 0 w 154"/>
                <a:gd name="T21" fmla="*/ 76 h 154"/>
                <a:gd name="T22" fmla="*/ 2 w 154"/>
                <a:gd name="T23" fmla="*/ 60 h 154"/>
                <a:gd name="T24" fmla="*/ 13 w 154"/>
                <a:gd name="T25" fmla="*/ 33 h 154"/>
                <a:gd name="T26" fmla="*/ 34 w 154"/>
                <a:gd name="T27" fmla="*/ 12 h 154"/>
                <a:gd name="T28" fmla="*/ 61 w 154"/>
                <a:gd name="T29" fmla="*/ 1 h 154"/>
                <a:gd name="T30" fmla="*/ 77 w 154"/>
                <a:gd name="T31" fmla="*/ 0 h 154"/>
                <a:gd name="T32" fmla="*/ 92 w 154"/>
                <a:gd name="T33" fmla="*/ 1 h 154"/>
                <a:gd name="T34" fmla="*/ 121 w 154"/>
                <a:gd name="T35" fmla="*/ 12 h 154"/>
                <a:gd name="T36" fmla="*/ 142 w 154"/>
                <a:gd name="T37" fmla="*/ 33 h 154"/>
                <a:gd name="T38" fmla="*/ 153 w 154"/>
                <a:gd name="T39" fmla="*/ 60 h 154"/>
                <a:gd name="T40" fmla="*/ 154 w 154"/>
                <a:gd name="T41" fmla="*/ 7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4" h="154">
                  <a:moveTo>
                    <a:pt x="154" y="76"/>
                  </a:moveTo>
                  <a:lnTo>
                    <a:pt x="153" y="92"/>
                  </a:lnTo>
                  <a:lnTo>
                    <a:pt x="142" y="120"/>
                  </a:lnTo>
                  <a:lnTo>
                    <a:pt x="121" y="141"/>
                  </a:lnTo>
                  <a:lnTo>
                    <a:pt x="92" y="152"/>
                  </a:lnTo>
                  <a:lnTo>
                    <a:pt x="77" y="154"/>
                  </a:lnTo>
                  <a:lnTo>
                    <a:pt x="61" y="152"/>
                  </a:lnTo>
                  <a:lnTo>
                    <a:pt x="34" y="141"/>
                  </a:lnTo>
                  <a:lnTo>
                    <a:pt x="13" y="120"/>
                  </a:lnTo>
                  <a:lnTo>
                    <a:pt x="2" y="92"/>
                  </a:lnTo>
                  <a:lnTo>
                    <a:pt x="0" y="76"/>
                  </a:lnTo>
                  <a:lnTo>
                    <a:pt x="2" y="60"/>
                  </a:lnTo>
                  <a:lnTo>
                    <a:pt x="13" y="33"/>
                  </a:lnTo>
                  <a:lnTo>
                    <a:pt x="34" y="12"/>
                  </a:lnTo>
                  <a:lnTo>
                    <a:pt x="61" y="1"/>
                  </a:lnTo>
                  <a:lnTo>
                    <a:pt x="77" y="0"/>
                  </a:lnTo>
                  <a:lnTo>
                    <a:pt x="92" y="1"/>
                  </a:lnTo>
                  <a:lnTo>
                    <a:pt x="121" y="12"/>
                  </a:lnTo>
                  <a:lnTo>
                    <a:pt x="142" y="33"/>
                  </a:lnTo>
                  <a:lnTo>
                    <a:pt x="153" y="60"/>
                  </a:lnTo>
                  <a:lnTo>
                    <a:pt x="154" y="76"/>
                  </a:lnTo>
                  <a:close/>
                </a:path>
              </a:pathLst>
            </a:custGeom>
            <a:grpFill/>
            <a:ln w="9525">
              <a:solidFill>
                <a:srgbClr val="F0EEEF">
                  <a:lumMod val="50000"/>
                </a:srgb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Freeform 145"/>
            <p:cNvSpPr>
              <a:spLocks/>
            </p:cNvSpPr>
            <p:nvPr/>
          </p:nvSpPr>
          <p:spPr bwMode="auto">
            <a:xfrm>
              <a:off x="5102359" y="5130218"/>
              <a:ext cx="52994" cy="52994"/>
            </a:xfrm>
            <a:custGeom>
              <a:avLst/>
              <a:gdLst>
                <a:gd name="T0" fmla="*/ 154 w 154"/>
                <a:gd name="T1" fmla="*/ 77 h 154"/>
                <a:gd name="T2" fmla="*/ 152 w 154"/>
                <a:gd name="T3" fmla="*/ 93 h 154"/>
                <a:gd name="T4" fmla="*/ 141 w 154"/>
                <a:gd name="T5" fmla="*/ 120 h 154"/>
                <a:gd name="T6" fmla="*/ 120 w 154"/>
                <a:gd name="T7" fmla="*/ 141 h 154"/>
                <a:gd name="T8" fmla="*/ 93 w 154"/>
                <a:gd name="T9" fmla="*/ 153 h 154"/>
                <a:gd name="T10" fmla="*/ 77 w 154"/>
                <a:gd name="T11" fmla="*/ 154 h 154"/>
                <a:gd name="T12" fmla="*/ 62 w 154"/>
                <a:gd name="T13" fmla="*/ 153 h 154"/>
                <a:gd name="T14" fmla="*/ 33 w 154"/>
                <a:gd name="T15" fmla="*/ 141 h 154"/>
                <a:gd name="T16" fmla="*/ 13 w 154"/>
                <a:gd name="T17" fmla="*/ 120 h 154"/>
                <a:gd name="T18" fmla="*/ 1 w 154"/>
                <a:gd name="T19" fmla="*/ 93 h 154"/>
                <a:gd name="T20" fmla="*/ 0 w 154"/>
                <a:gd name="T21" fmla="*/ 77 h 154"/>
                <a:gd name="T22" fmla="*/ 1 w 154"/>
                <a:gd name="T23" fmla="*/ 62 h 154"/>
                <a:gd name="T24" fmla="*/ 13 w 154"/>
                <a:gd name="T25" fmla="*/ 33 h 154"/>
                <a:gd name="T26" fmla="*/ 33 w 154"/>
                <a:gd name="T27" fmla="*/ 13 h 154"/>
                <a:gd name="T28" fmla="*/ 62 w 154"/>
                <a:gd name="T29" fmla="*/ 1 h 154"/>
                <a:gd name="T30" fmla="*/ 77 w 154"/>
                <a:gd name="T31" fmla="*/ 0 h 154"/>
                <a:gd name="T32" fmla="*/ 93 w 154"/>
                <a:gd name="T33" fmla="*/ 1 h 154"/>
                <a:gd name="T34" fmla="*/ 120 w 154"/>
                <a:gd name="T35" fmla="*/ 13 h 154"/>
                <a:gd name="T36" fmla="*/ 141 w 154"/>
                <a:gd name="T37" fmla="*/ 33 h 154"/>
                <a:gd name="T38" fmla="*/ 152 w 154"/>
                <a:gd name="T39" fmla="*/ 62 h 154"/>
                <a:gd name="T40" fmla="*/ 154 w 154"/>
                <a:gd name="T41" fmla="*/ 77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4" h="154">
                  <a:moveTo>
                    <a:pt x="154" y="77"/>
                  </a:moveTo>
                  <a:lnTo>
                    <a:pt x="152" y="93"/>
                  </a:lnTo>
                  <a:lnTo>
                    <a:pt x="141" y="120"/>
                  </a:lnTo>
                  <a:lnTo>
                    <a:pt x="120" y="141"/>
                  </a:lnTo>
                  <a:lnTo>
                    <a:pt x="93" y="153"/>
                  </a:lnTo>
                  <a:lnTo>
                    <a:pt x="77" y="154"/>
                  </a:lnTo>
                  <a:lnTo>
                    <a:pt x="62" y="153"/>
                  </a:lnTo>
                  <a:lnTo>
                    <a:pt x="33" y="141"/>
                  </a:lnTo>
                  <a:lnTo>
                    <a:pt x="13" y="120"/>
                  </a:lnTo>
                  <a:lnTo>
                    <a:pt x="1" y="93"/>
                  </a:lnTo>
                  <a:lnTo>
                    <a:pt x="0" y="77"/>
                  </a:lnTo>
                  <a:lnTo>
                    <a:pt x="1" y="62"/>
                  </a:lnTo>
                  <a:lnTo>
                    <a:pt x="13" y="33"/>
                  </a:lnTo>
                  <a:lnTo>
                    <a:pt x="33" y="13"/>
                  </a:lnTo>
                  <a:lnTo>
                    <a:pt x="62" y="1"/>
                  </a:lnTo>
                  <a:lnTo>
                    <a:pt x="77" y="0"/>
                  </a:lnTo>
                  <a:lnTo>
                    <a:pt x="93" y="1"/>
                  </a:lnTo>
                  <a:lnTo>
                    <a:pt x="120" y="13"/>
                  </a:lnTo>
                  <a:lnTo>
                    <a:pt x="141" y="33"/>
                  </a:lnTo>
                  <a:lnTo>
                    <a:pt x="152" y="62"/>
                  </a:lnTo>
                  <a:lnTo>
                    <a:pt x="154" y="77"/>
                  </a:lnTo>
                  <a:close/>
                </a:path>
              </a:pathLst>
            </a:custGeom>
            <a:grpFill/>
            <a:ln w="9525">
              <a:solidFill>
                <a:srgbClr val="F0EEEF">
                  <a:lumMod val="50000"/>
                </a:srgb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Freeform 146"/>
            <p:cNvSpPr>
              <a:spLocks/>
            </p:cNvSpPr>
            <p:nvPr/>
          </p:nvSpPr>
          <p:spPr bwMode="auto">
            <a:xfrm>
              <a:off x="4403671" y="2495848"/>
              <a:ext cx="79492" cy="79492"/>
            </a:xfrm>
            <a:custGeom>
              <a:avLst/>
              <a:gdLst>
                <a:gd name="T0" fmla="*/ 228 w 228"/>
                <a:gd name="T1" fmla="*/ 116 h 230"/>
                <a:gd name="T2" fmla="*/ 227 w 228"/>
                <a:gd name="T3" fmla="*/ 139 h 230"/>
                <a:gd name="T4" fmla="*/ 210 w 228"/>
                <a:gd name="T5" fmla="*/ 179 h 230"/>
                <a:gd name="T6" fmla="*/ 179 w 228"/>
                <a:gd name="T7" fmla="*/ 210 h 230"/>
                <a:gd name="T8" fmla="*/ 137 w 228"/>
                <a:gd name="T9" fmla="*/ 229 h 230"/>
                <a:gd name="T10" fmla="*/ 114 w 228"/>
                <a:gd name="T11" fmla="*/ 230 h 230"/>
                <a:gd name="T12" fmla="*/ 91 w 228"/>
                <a:gd name="T13" fmla="*/ 229 h 230"/>
                <a:gd name="T14" fmla="*/ 49 w 228"/>
                <a:gd name="T15" fmla="*/ 210 h 230"/>
                <a:gd name="T16" fmla="*/ 18 w 228"/>
                <a:gd name="T17" fmla="*/ 179 h 230"/>
                <a:gd name="T18" fmla="*/ 1 w 228"/>
                <a:gd name="T19" fmla="*/ 139 h 230"/>
                <a:gd name="T20" fmla="*/ 0 w 228"/>
                <a:gd name="T21" fmla="*/ 116 h 230"/>
                <a:gd name="T22" fmla="*/ 1 w 228"/>
                <a:gd name="T23" fmla="*/ 92 h 230"/>
                <a:gd name="T24" fmla="*/ 18 w 228"/>
                <a:gd name="T25" fmla="*/ 51 h 230"/>
                <a:gd name="T26" fmla="*/ 49 w 228"/>
                <a:gd name="T27" fmla="*/ 20 h 230"/>
                <a:gd name="T28" fmla="*/ 91 w 228"/>
                <a:gd name="T29" fmla="*/ 2 h 230"/>
                <a:gd name="T30" fmla="*/ 114 w 228"/>
                <a:gd name="T31" fmla="*/ 0 h 230"/>
                <a:gd name="T32" fmla="*/ 137 w 228"/>
                <a:gd name="T33" fmla="*/ 2 h 230"/>
                <a:gd name="T34" fmla="*/ 179 w 228"/>
                <a:gd name="T35" fmla="*/ 20 h 230"/>
                <a:gd name="T36" fmla="*/ 210 w 228"/>
                <a:gd name="T37" fmla="*/ 51 h 230"/>
                <a:gd name="T38" fmla="*/ 227 w 228"/>
                <a:gd name="T39" fmla="*/ 92 h 230"/>
                <a:gd name="T40" fmla="*/ 228 w 228"/>
                <a:gd name="T41" fmla="*/ 116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8" h="230">
                  <a:moveTo>
                    <a:pt x="228" y="116"/>
                  </a:moveTo>
                  <a:lnTo>
                    <a:pt x="227" y="139"/>
                  </a:lnTo>
                  <a:lnTo>
                    <a:pt x="210" y="179"/>
                  </a:lnTo>
                  <a:lnTo>
                    <a:pt x="179" y="210"/>
                  </a:lnTo>
                  <a:lnTo>
                    <a:pt x="137" y="229"/>
                  </a:lnTo>
                  <a:lnTo>
                    <a:pt x="114" y="230"/>
                  </a:lnTo>
                  <a:lnTo>
                    <a:pt x="91" y="229"/>
                  </a:lnTo>
                  <a:lnTo>
                    <a:pt x="49" y="210"/>
                  </a:lnTo>
                  <a:lnTo>
                    <a:pt x="18" y="179"/>
                  </a:lnTo>
                  <a:lnTo>
                    <a:pt x="1" y="139"/>
                  </a:lnTo>
                  <a:lnTo>
                    <a:pt x="0" y="116"/>
                  </a:lnTo>
                  <a:lnTo>
                    <a:pt x="1" y="92"/>
                  </a:lnTo>
                  <a:lnTo>
                    <a:pt x="18" y="51"/>
                  </a:lnTo>
                  <a:lnTo>
                    <a:pt x="49" y="20"/>
                  </a:lnTo>
                  <a:lnTo>
                    <a:pt x="91" y="2"/>
                  </a:lnTo>
                  <a:lnTo>
                    <a:pt x="114" y="0"/>
                  </a:lnTo>
                  <a:lnTo>
                    <a:pt x="137" y="2"/>
                  </a:lnTo>
                  <a:lnTo>
                    <a:pt x="179" y="20"/>
                  </a:lnTo>
                  <a:lnTo>
                    <a:pt x="210" y="51"/>
                  </a:lnTo>
                  <a:lnTo>
                    <a:pt x="227" y="92"/>
                  </a:lnTo>
                  <a:lnTo>
                    <a:pt x="228" y="116"/>
                  </a:lnTo>
                  <a:close/>
                </a:path>
              </a:pathLst>
            </a:custGeom>
            <a:grpFill/>
            <a:ln w="9525">
              <a:solidFill>
                <a:srgbClr val="F0EEEF">
                  <a:lumMod val="50000"/>
                </a:srgb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Freeform 147"/>
            <p:cNvSpPr>
              <a:spLocks/>
            </p:cNvSpPr>
            <p:nvPr/>
          </p:nvSpPr>
          <p:spPr bwMode="auto">
            <a:xfrm>
              <a:off x="6919502" y="2790105"/>
              <a:ext cx="94832" cy="96227"/>
            </a:xfrm>
            <a:custGeom>
              <a:avLst/>
              <a:gdLst>
                <a:gd name="T0" fmla="*/ 271 w 271"/>
                <a:gd name="T1" fmla="*/ 136 h 272"/>
                <a:gd name="T2" fmla="*/ 269 w 271"/>
                <a:gd name="T3" fmla="*/ 163 h 272"/>
                <a:gd name="T4" fmla="*/ 249 w 271"/>
                <a:gd name="T5" fmla="*/ 212 h 272"/>
                <a:gd name="T6" fmla="*/ 212 w 271"/>
                <a:gd name="T7" fmla="*/ 249 h 272"/>
                <a:gd name="T8" fmla="*/ 163 w 271"/>
                <a:gd name="T9" fmla="*/ 269 h 272"/>
                <a:gd name="T10" fmla="*/ 136 w 271"/>
                <a:gd name="T11" fmla="*/ 272 h 272"/>
                <a:gd name="T12" fmla="*/ 107 w 271"/>
                <a:gd name="T13" fmla="*/ 269 h 272"/>
                <a:gd name="T14" fmla="*/ 58 w 271"/>
                <a:gd name="T15" fmla="*/ 249 h 272"/>
                <a:gd name="T16" fmla="*/ 22 w 271"/>
                <a:gd name="T17" fmla="*/ 212 h 272"/>
                <a:gd name="T18" fmla="*/ 1 w 271"/>
                <a:gd name="T19" fmla="*/ 163 h 272"/>
                <a:gd name="T20" fmla="*/ 0 w 271"/>
                <a:gd name="T21" fmla="*/ 136 h 272"/>
                <a:gd name="T22" fmla="*/ 1 w 271"/>
                <a:gd name="T23" fmla="*/ 107 h 272"/>
                <a:gd name="T24" fmla="*/ 22 w 271"/>
                <a:gd name="T25" fmla="*/ 59 h 272"/>
                <a:gd name="T26" fmla="*/ 58 w 271"/>
                <a:gd name="T27" fmla="*/ 22 h 272"/>
                <a:gd name="T28" fmla="*/ 107 w 271"/>
                <a:gd name="T29" fmla="*/ 1 h 272"/>
                <a:gd name="T30" fmla="*/ 136 w 271"/>
                <a:gd name="T31" fmla="*/ 0 h 272"/>
                <a:gd name="T32" fmla="*/ 163 w 271"/>
                <a:gd name="T33" fmla="*/ 1 h 272"/>
                <a:gd name="T34" fmla="*/ 212 w 271"/>
                <a:gd name="T35" fmla="*/ 22 h 272"/>
                <a:gd name="T36" fmla="*/ 249 w 271"/>
                <a:gd name="T37" fmla="*/ 59 h 272"/>
                <a:gd name="T38" fmla="*/ 269 w 271"/>
                <a:gd name="T39" fmla="*/ 107 h 272"/>
                <a:gd name="T40" fmla="*/ 271 w 271"/>
                <a:gd name="T41" fmla="*/ 136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1" h="272">
                  <a:moveTo>
                    <a:pt x="271" y="136"/>
                  </a:moveTo>
                  <a:lnTo>
                    <a:pt x="269" y="163"/>
                  </a:lnTo>
                  <a:lnTo>
                    <a:pt x="249" y="212"/>
                  </a:lnTo>
                  <a:lnTo>
                    <a:pt x="212" y="249"/>
                  </a:lnTo>
                  <a:lnTo>
                    <a:pt x="163" y="269"/>
                  </a:lnTo>
                  <a:lnTo>
                    <a:pt x="136" y="272"/>
                  </a:lnTo>
                  <a:lnTo>
                    <a:pt x="107" y="269"/>
                  </a:lnTo>
                  <a:lnTo>
                    <a:pt x="58" y="249"/>
                  </a:lnTo>
                  <a:lnTo>
                    <a:pt x="22" y="212"/>
                  </a:lnTo>
                  <a:lnTo>
                    <a:pt x="1" y="163"/>
                  </a:lnTo>
                  <a:lnTo>
                    <a:pt x="0" y="136"/>
                  </a:lnTo>
                  <a:lnTo>
                    <a:pt x="1" y="107"/>
                  </a:lnTo>
                  <a:lnTo>
                    <a:pt x="22" y="59"/>
                  </a:lnTo>
                  <a:lnTo>
                    <a:pt x="58" y="22"/>
                  </a:lnTo>
                  <a:lnTo>
                    <a:pt x="107" y="1"/>
                  </a:lnTo>
                  <a:lnTo>
                    <a:pt x="136" y="0"/>
                  </a:lnTo>
                  <a:lnTo>
                    <a:pt x="163" y="1"/>
                  </a:lnTo>
                  <a:lnTo>
                    <a:pt x="212" y="22"/>
                  </a:lnTo>
                  <a:lnTo>
                    <a:pt x="249" y="59"/>
                  </a:lnTo>
                  <a:lnTo>
                    <a:pt x="269" y="107"/>
                  </a:lnTo>
                  <a:lnTo>
                    <a:pt x="271" y="136"/>
                  </a:lnTo>
                  <a:close/>
                </a:path>
              </a:pathLst>
            </a:custGeom>
            <a:grpFill/>
            <a:ln w="9525">
              <a:solidFill>
                <a:srgbClr val="F0EEEF">
                  <a:lumMod val="50000"/>
                </a:srgb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Freeform 148"/>
            <p:cNvSpPr>
              <a:spLocks/>
            </p:cNvSpPr>
            <p:nvPr/>
          </p:nvSpPr>
          <p:spPr bwMode="auto">
            <a:xfrm>
              <a:off x="7286278" y="4039653"/>
              <a:ext cx="94832" cy="94832"/>
            </a:xfrm>
            <a:custGeom>
              <a:avLst/>
              <a:gdLst>
                <a:gd name="T0" fmla="*/ 272 w 272"/>
                <a:gd name="T1" fmla="*/ 136 h 272"/>
                <a:gd name="T2" fmla="*/ 270 w 272"/>
                <a:gd name="T3" fmla="*/ 163 h 272"/>
                <a:gd name="T4" fmla="*/ 249 w 272"/>
                <a:gd name="T5" fmla="*/ 213 h 272"/>
                <a:gd name="T6" fmla="*/ 213 w 272"/>
                <a:gd name="T7" fmla="*/ 249 h 272"/>
                <a:gd name="T8" fmla="*/ 163 w 272"/>
                <a:gd name="T9" fmla="*/ 270 h 272"/>
                <a:gd name="T10" fmla="*/ 136 w 272"/>
                <a:gd name="T11" fmla="*/ 272 h 272"/>
                <a:gd name="T12" fmla="*/ 108 w 272"/>
                <a:gd name="T13" fmla="*/ 270 h 272"/>
                <a:gd name="T14" fmla="*/ 60 w 272"/>
                <a:gd name="T15" fmla="*/ 249 h 272"/>
                <a:gd name="T16" fmla="*/ 22 w 272"/>
                <a:gd name="T17" fmla="*/ 213 h 272"/>
                <a:gd name="T18" fmla="*/ 1 w 272"/>
                <a:gd name="T19" fmla="*/ 163 h 272"/>
                <a:gd name="T20" fmla="*/ 0 w 272"/>
                <a:gd name="T21" fmla="*/ 136 h 272"/>
                <a:gd name="T22" fmla="*/ 1 w 272"/>
                <a:gd name="T23" fmla="*/ 108 h 272"/>
                <a:gd name="T24" fmla="*/ 22 w 272"/>
                <a:gd name="T25" fmla="*/ 60 h 272"/>
                <a:gd name="T26" fmla="*/ 60 w 272"/>
                <a:gd name="T27" fmla="*/ 22 h 272"/>
                <a:gd name="T28" fmla="*/ 108 w 272"/>
                <a:gd name="T29" fmla="*/ 1 h 272"/>
                <a:gd name="T30" fmla="*/ 136 w 272"/>
                <a:gd name="T31" fmla="*/ 0 h 272"/>
                <a:gd name="T32" fmla="*/ 163 w 272"/>
                <a:gd name="T33" fmla="*/ 1 h 272"/>
                <a:gd name="T34" fmla="*/ 213 w 272"/>
                <a:gd name="T35" fmla="*/ 22 h 272"/>
                <a:gd name="T36" fmla="*/ 249 w 272"/>
                <a:gd name="T37" fmla="*/ 60 h 272"/>
                <a:gd name="T38" fmla="*/ 270 w 272"/>
                <a:gd name="T39" fmla="*/ 108 h 272"/>
                <a:gd name="T40" fmla="*/ 272 w 272"/>
                <a:gd name="T41" fmla="*/ 136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2" h="272">
                  <a:moveTo>
                    <a:pt x="272" y="136"/>
                  </a:moveTo>
                  <a:lnTo>
                    <a:pt x="270" y="163"/>
                  </a:lnTo>
                  <a:lnTo>
                    <a:pt x="249" y="213"/>
                  </a:lnTo>
                  <a:lnTo>
                    <a:pt x="213" y="249"/>
                  </a:lnTo>
                  <a:lnTo>
                    <a:pt x="163" y="270"/>
                  </a:lnTo>
                  <a:lnTo>
                    <a:pt x="136" y="272"/>
                  </a:lnTo>
                  <a:lnTo>
                    <a:pt x="108" y="270"/>
                  </a:lnTo>
                  <a:lnTo>
                    <a:pt x="60" y="249"/>
                  </a:lnTo>
                  <a:lnTo>
                    <a:pt x="22" y="213"/>
                  </a:lnTo>
                  <a:lnTo>
                    <a:pt x="1" y="163"/>
                  </a:lnTo>
                  <a:lnTo>
                    <a:pt x="0" y="136"/>
                  </a:lnTo>
                  <a:lnTo>
                    <a:pt x="1" y="108"/>
                  </a:lnTo>
                  <a:lnTo>
                    <a:pt x="22" y="60"/>
                  </a:lnTo>
                  <a:lnTo>
                    <a:pt x="60" y="22"/>
                  </a:lnTo>
                  <a:lnTo>
                    <a:pt x="108" y="1"/>
                  </a:lnTo>
                  <a:lnTo>
                    <a:pt x="136" y="0"/>
                  </a:lnTo>
                  <a:lnTo>
                    <a:pt x="163" y="1"/>
                  </a:lnTo>
                  <a:lnTo>
                    <a:pt x="213" y="22"/>
                  </a:lnTo>
                  <a:lnTo>
                    <a:pt x="249" y="60"/>
                  </a:lnTo>
                  <a:lnTo>
                    <a:pt x="270" y="108"/>
                  </a:lnTo>
                  <a:lnTo>
                    <a:pt x="272" y="136"/>
                  </a:lnTo>
                  <a:close/>
                </a:path>
              </a:pathLst>
            </a:custGeom>
            <a:grpFill/>
            <a:ln w="9525">
              <a:solidFill>
                <a:srgbClr val="F0EEEF">
                  <a:lumMod val="50000"/>
                </a:srgb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Freeform 150"/>
            <p:cNvSpPr>
              <a:spLocks/>
            </p:cNvSpPr>
            <p:nvPr/>
          </p:nvSpPr>
          <p:spPr bwMode="auto">
            <a:xfrm>
              <a:off x="5961423" y="3106676"/>
              <a:ext cx="94832" cy="94832"/>
            </a:xfrm>
            <a:custGeom>
              <a:avLst/>
              <a:gdLst>
                <a:gd name="T0" fmla="*/ 272 w 272"/>
                <a:gd name="T1" fmla="*/ 136 h 272"/>
                <a:gd name="T2" fmla="*/ 271 w 272"/>
                <a:gd name="T3" fmla="*/ 163 h 272"/>
                <a:gd name="T4" fmla="*/ 250 w 272"/>
                <a:gd name="T5" fmla="*/ 212 h 272"/>
                <a:gd name="T6" fmla="*/ 212 w 272"/>
                <a:gd name="T7" fmla="*/ 248 h 272"/>
                <a:gd name="T8" fmla="*/ 163 w 272"/>
                <a:gd name="T9" fmla="*/ 269 h 272"/>
                <a:gd name="T10" fmla="*/ 136 w 272"/>
                <a:gd name="T11" fmla="*/ 272 h 272"/>
                <a:gd name="T12" fmla="*/ 109 w 272"/>
                <a:gd name="T13" fmla="*/ 269 h 272"/>
                <a:gd name="T14" fmla="*/ 59 w 272"/>
                <a:gd name="T15" fmla="*/ 248 h 272"/>
                <a:gd name="T16" fmla="*/ 23 w 272"/>
                <a:gd name="T17" fmla="*/ 212 h 272"/>
                <a:gd name="T18" fmla="*/ 2 w 272"/>
                <a:gd name="T19" fmla="*/ 163 h 272"/>
                <a:gd name="T20" fmla="*/ 0 w 272"/>
                <a:gd name="T21" fmla="*/ 136 h 272"/>
                <a:gd name="T22" fmla="*/ 2 w 272"/>
                <a:gd name="T23" fmla="*/ 107 h 272"/>
                <a:gd name="T24" fmla="*/ 23 w 272"/>
                <a:gd name="T25" fmla="*/ 59 h 272"/>
                <a:gd name="T26" fmla="*/ 59 w 272"/>
                <a:gd name="T27" fmla="*/ 22 h 272"/>
                <a:gd name="T28" fmla="*/ 109 w 272"/>
                <a:gd name="T29" fmla="*/ 1 h 272"/>
                <a:gd name="T30" fmla="*/ 136 w 272"/>
                <a:gd name="T31" fmla="*/ 0 h 272"/>
                <a:gd name="T32" fmla="*/ 163 w 272"/>
                <a:gd name="T33" fmla="*/ 1 h 272"/>
                <a:gd name="T34" fmla="*/ 212 w 272"/>
                <a:gd name="T35" fmla="*/ 22 h 272"/>
                <a:gd name="T36" fmla="*/ 250 w 272"/>
                <a:gd name="T37" fmla="*/ 59 h 272"/>
                <a:gd name="T38" fmla="*/ 271 w 272"/>
                <a:gd name="T39" fmla="*/ 107 h 272"/>
                <a:gd name="T40" fmla="*/ 272 w 272"/>
                <a:gd name="T41" fmla="*/ 136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2" h="272">
                  <a:moveTo>
                    <a:pt x="272" y="136"/>
                  </a:moveTo>
                  <a:lnTo>
                    <a:pt x="271" y="163"/>
                  </a:lnTo>
                  <a:lnTo>
                    <a:pt x="250" y="212"/>
                  </a:lnTo>
                  <a:lnTo>
                    <a:pt x="212" y="248"/>
                  </a:lnTo>
                  <a:lnTo>
                    <a:pt x="163" y="269"/>
                  </a:lnTo>
                  <a:lnTo>
                    <a:pt x="136" y="272"/>
                  </a:lnTo>
                  <a:lnTo>
                    <a:pt x="109" y="269"/>
                  </a:lnTo>
                  <a:lnTo>
                    <a:pt x="59" y="248"/>
                  </a:lnTo>
                  <a:lnTo>
                    <a:pt x="23" y="212"/>
                  </a:lnTo>
                  <a:lnTo>
                    <a:pt x="2" y="163"/>
                  </a:lnTo>
                  <a:lnTo>
                    <a:pt x="0" y="136"/>
                  </a:lnTo>
                  <a:lnTo>
                    <a:pt x="2" y="107"/>
                  </a:lnTo>
                  <a:lnTo>
                    <a:pt x="23" y="59"/>
                  </a:lnTo>
                  <a:lnTo>
                    <a:pt x="59" y="22"/>
                  </a:lnTo>
                  <a:lnTo>
                    <a:pt x="109" y="1"/>
                  </a:lnTo>
                  <a:lnTo>
                    <a:pt x="136" y="0"/>
                  </a:lnTo>
                  <a:lnTo>
                    <a:pt x="163" y="1"/>
                  </a:lnTo>
                  <a:lnTo>
                    <a:pt x="212" y="22"/>
                  </a:lnTo>
                  <a:lnTo>
                    <a:pt x="250" y="59"/>
                  </a:lnTo>
                  <a:lnTo>
                    <a:pt x="271" y="107"/>
                  </a:lnTo>
                  <a:lnTo>
                    <a:pt x="272" y="136"/>
                  </a:lnTo>
                  <a:close/>
                </a:path>
              </a:pathLst>
            </a:custGeom>
            <a:grpFill/>
            <a:ln w="9525">
              <a:solidFill>
                <a:srgbClr val="F0EEEF">
                  <a:lumMod val="50000"/>
                </a:srgb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Freeform 154"/>
            <p:cNvSpPr>
              <a:spLocks/>
            </p:cNvSpPr>
            <p:nvPr/>
          </p:nvSpPr>
          <p:spPr bwMode="auto">
            <a:xfrm>
              <a:off x="5071678" y="1790188"/>
              <a:ext cx="94832" cy="94832"/>
            </a:xfrm>
            <a:custGeom>
              <a:avLst/>
              <a:gdLst>
                <a:gd name="T0" fmla="*/ 273 w 273"/>
                <a:gd name="T1" fmla="*/ 137 h 273"/>
                <a:gd name="T2" fmla="*/ 271 w 273"/>
                <a:gd name="T3" fmla="*/ 165 h 273"/>
                <a:gd name="T4" fmla="*/ 251 w 273"/>
                <a:gd name="T5" fmla="*/ 213 h 273"/>
                <a:gd name="T6" fmla="*/ 213 w 273"/>
                <a:gd name="T7" fmla="*/ 251 h 273"/>
                <a:gd name="T8" fmla="*/ 165 w 273"/>
                <a:gd name="T9" fmla="*/ 271 h 273"/>
                <a:gd name="T10" fmla="*/ 136 w 273"/>
                <a:gd name="T11" fmla="*/ 273 h 273"/>
                <a:gd name="T12" fmla="*/ 109 w 273"/>
                <a:gd name="T13" fmla="*/ 271 h 273"/>
                <a:gd name="T14" fmla="*/ 60 w 273"/>
                <a:gd name="T15" fmla="*/ 251 h 273"/>
                <a:gd name="T16" fmla="*/ 24 w 273"/>
                <a:gd name="T17" fmla="*/ 213 h 273"/>
                <a:gd name="T18" fmla="*/ 3 w 273"/>
                <a:gd name="T19" fmla="*/ 165 h 273"/>
                <a:gd name="T20" fmla="*/ 0 w 273"/>
                <a:gd name="T21" fmla="*/ 137 h 273"/>
                <a:gd name="T22" fmla="*/ 3 w 273"/>
                <a:gd name="T23" fmla="*/ 109 h 273"/>
                <a:gd name="T24" fmla="*/ 24 w 273"/>
                <a:gd name="T25" fmla="*/ 60 h 273"/>
                <a:gd name="T26" fmla="*/ 60 w 273"/>
                <a:gd name="T27" fmla="*/ 24 h 273"/>
                <a:gd name="T28" fmla="*/ 109 w 273"/>
                <a:gd name="T29" fmla="*/ 3 h 273"/>
                <a:gd name="T30" fmla="*/ 136 w 273"/>
                <a:gd name="T31" fmla="*/ 0 h 273"/>
                <a:gd name="T32" fmla="*/ 165 w 273"/>
                <a:gd name="T33" fmla="*/ 3 h 273"/>
                <a:gd name="T34" fmla="*/ 213 w 273"/>
                <a:gd name="T35" fmla="*/ 24 h 273"/>
                <a:gd name="T36" fmla="*/ 251 w 273"/>
                <a:gd name="T37" fmla="*/ 60 h 273"/>
                <a:gd name="T38" fmla="*/ 271 w 273"/>
                <a:gd name="T39" fmla="*/ 109 h 273"/>
                <a:gd name="T40" fmla="*/ 273 w 273"/>
                <a:gd name="T41" fmla="*/ 137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3" h="273">
                  <a:moveTo>
                    <a:pt x="273" y="137"/>
                  </a:moveTo>
                  <a:lnTo>
                    <a:pt x="271" y="165"/>
                  </a:lnTo>
                  <a:lnTo>
                    <a:pt x="251" y="213"/>
                  </a:lnTo>
                  <a:lnTo>
                    <a:pt x="213" y="251"/>
                  </a:lnTo>
                  <a:lnTo>
                    <a:pt x="165" y="271"/>
                  </a:lnTo>
                  <a:lnTo>
                    <a:pt x="136" y="273"/>
                  </a:lnTo>
                  <a:lnTo>
                    <a:pt x="109" y="271"/>
                  </a:lnTo>
                  <a:lnTo>
                    <a:pt x="60" y="251"/>
                  </a:lnTo>
                  <a:lnTo>
                    <a:pt x="24" y="213"/>
                  </a:lnTo>
                  <a:lnTo>
                    <a:pt x="3" y="165"/>
                  </a:lnTo>
                  <a:lnTo>
                    <a:pt x="0" y="137"/>
                  </a:lnTo>
                  <a:lnTo>
                    <a:pt x="3" y="109"/>
                  </a:lnTo>
                  <a:lnTo>
                    <a:pt x="24" y="60"/>
                  </a:lnTo>
                  <a:lnTo>
                    <a:pt x="60" y="24"/>
                  </a:lnTo>
                  <a:lnTo>
                    <a:pt x="109" y="3"/>
                  </a:lnTo>
                  <a:lnTo>
                    <a:pt x="136" y="0"/>
                  </a:lnTo>
                  <a:lnTo>
                    <a:pt x="165" y="3"/>
                  </a:lnTo>
                  <a:lnTo>
                    <a:pt x="213" y="24"/>
                  </a:lnTo>
                  <a:lnTo>
                    <a:pt x="251" y="60"/>
                  </a:lnTo>
                  <a:lnTo>
                    <a:pt x="271" y="109"/>
                  </a:lnTo>
                  <a:lnTo>
                    <a:pt x="273" y="137"/>
                  </a:lnTo>
                  <a:close/>
                </a:path>
              </a:pathLst>
            </a:custGeom>
            <a:grpFill/>
            <a:ln w="9525">
              <a:solidFill>
                <a:srgbClr val="F0EEEF">
                  <a:lumMod val="50000"/>
                </a:srgb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Freeform 155"/>
            <p:cNvSpPr>
              <a:spLocks/>
            </p:cNvSpPr>
            <p:nvPr/>
          </p:nvSpPr>
          <p:spPr bwMode="auto">
            <a:xfrm>
              <a:off x="6052070" y="1526611"/>
              <a:ext cx="94832" cy="96227"/>
            </a:xfrm>
            <a:custGeom>
              <a:avLst/>
              <a:gdLst>
                <a:gd name="T0" fmla="*/ 272 w 272"/>
                <a:gd name="T1" fmla="*/ 136 h 272"/>
                <a:gd name="T2" fmla="*/ 271 w 272"/>
                <a:gd name="T3" fmla="*/ 163 h 272"/>
                <a:gd name="T4" fmla="*/ 250 w 272"/>
                <a:gd name="T5" fmla="*/ 212 h 272"/>
                <a:gd name="T6" fmla="*/ 213 w 272"/>
                <a:gd name="T7" fmla="*/ 249 h 272"/>
                <a:gd name="T8" fmla="*/ 165 w 272"/>
                <a:gd name="T9" fmla="*/ 269 h 272"/>
                <a:gd name="T10" fmla="*/ 136 w 272"/>
                <a:gd name="T11" fmla="*/ 272 h 272"/>
                <a:gd name="T12" fmla="*/ 109 w 272"/>
                <a:gd name="T13" fmla="*/ 269 h 272"/>
                <a:gd name="T14" fmla="*/ 60 w 272"/>
                <a:gd name="T15" fmla="*/ 249 h 272"/>
                <a:gd name="T16" fmla="*/ 23 w 272"/>
                <a:gd name="T17" fmla="*/ 212 h 272"/>
                <a:gd name="T18" fmla="*/ 3 w 272"/>
                <a:gd name="T19" fmla="*/ 163 h 272"/>
                <a:gd name="T20" fmla="*/ 0 w 272"/>
                <a:gd name="T21" fmla="*/ 136 h 272"/>
                <a:gd name="T22" fmla="*/ 3 w 272"/>
                <a:gd name="T23" fmla="*/ 107 h 272"/>
                <a:gd name="T24" fmla="*/ 23 w 272"/>
                <a:gd name="T25" fmla="*/ 59 h 272"/>
                <a:gd name="T26" fmla="*/ 60 w 272"/>
                <a:gd name="T27" fmla="*/ 22 h 272"/>
                <a:gd name="T28" fmla="*/ 109 w 272"/>
                <a:gd name="T29" fmla="*/ 1 h 272"/>
                <a:gd name="T30" fmla="*/ 136 w 272"/>
                <a:gd name="T31" fmla="*/ 0 h 272"/>
                <a:gd name="T32" fmla="*/ 165 w 272"/>
                <a:gd name="T33" fmla="*/ 1 h 272"/>
                <a:gd name="T34" fmla="*/ 213 w 272"/>
                <a:gd name="T35" fmla="*/ 22 h 272"/>
                <a:gd name="T36" fmla="*/ 250 w 272"/>
                <a:gd name="T37" fmla="*/ 59 h 272"/>
                <a:gd name="T38" fmla="*/ 271 w 272"/>
                <a:gd name="T39" fmla="*/ 107 h 272"/>
                <a:gd name="T40" fmla="*/ 272 w 272"/>
                <a:gd name="T41" fmla="*/ 136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2" h="272">
                  <a:moveTo>
                    <a:pt x="272" y="136"/>
                  </a:moveTo>
                  <a:lnTo>
                    <a:pt x="271" y="163"/>
                  </a:lnTo>
                  <a:lnTo>
                    <a:pt x="250" y="212"/>
                  </a:lnTo>
                  <a:lnTo>
                    <a:pt x="213" y="249"/>
                  </a:lnTo>
                  <a:lnTo>
                    <a:pt x="165" y="269"/>
                  </a:lnTo>
                  <a:lnTo>
                    <a:pt x="136" y="272"/>
                  </a:lnTo>
                  <a:lnTo>
                    <a:pt x="109" y="269"/>
                  </a:lnTo>
                  <a:lnTo>
                    <a:pt x="60" y="249"/>
                  </a:lnTo>
                  <a:lnTo>
                    <a:pt x="23" y="212"/>
                  </a:lnTo>
                  <a:lnTo>
                    <a:pt x="3" y="163"/>
                  </a:lnTo>
                  <a:lnTo>
                    <a:pt x="0" y="136"/>
                  </a:lnTo>
                  <a:lnTo>
                    <a:pt x="3" y="107"/>
                  </a:lnTo>
                  <a:lnTo>
                    <a:pt x="23" y="59"/>
                  </a:lnTo>
                  <a:lnTo>
                    <a:pt x="60" y="22"/>
                  </a:lnTo>
                  <a:lnTo>
                    <a:pt x="109" y="1"/>
                  </a:lnTo>
                  <a:lnTo>
                    <a:pt x="136" y="0"/>
                  </a:lnTo>
                  <a:lnTo>
                    <a:pt x="165" y="1"/>
                  </a:lnTo>
                  <a:lnTo>
                    <a:pt x="213" y="22"/>
                  </a:lnTo>
                  <a:lnTo>
                    <a:pt x="250" y="59"/>
                  </a:lnTo>
                  <a:lnTo>
                    <a:pt x="271" y="107"/>
                  </a:lnTo>
                  <a:lnTo>
                    <a:pt x="272" y="136"/>
                  </a:lnTo>
                  <a:close/>
                </a:path>
              </a:pathLst>
            </a:custGeom>
            <a:grpFill/>
            <a:ln w="9525">
              <a:solidFill>
                <a:srgbClr val="F0EEEF">
                  <a:lumMod val="50000"/>
                </a:srgb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Freeform 156"/>
            <p:cNvSpPr>
              <a:spLocks/>
            </p:cNvSpPr>
            <p:nvPr/>
          </p:nvSpPr>
          <p:spPr bwMode="auto">
            <a:xfrm>
              <a:off x="5647641" y="2611598"/>
              <a:ext cx="94832" cy="94832"/>
            </a:xfrm>
            <a:custGeom>
              <a:avLst/>
              <a:gdLst>
                <a:gd name="T0" fmla="*/ 272 w 272"/>
                <a:gd name="T1" fmla="*/ 136 h 270"/>
                <a:gd name="T2" fmla="*/ 270 w 272"/>
                <a:gd name="T3" fmla="*/ 163 h 270"/>
                <a:gd name="T4" fmla="*/ 250 w 272"/>
                <a:gd name="T5" fmla="*/ 212 h 270"/>
                <a:gd name="T6" fmla="*/ 212 w 272"/>
                <a:gd name="T7" fmla="*/ 248 h 270"/>
                <a:gd name="T8" fmla="*/ 164 w 272"/>
                <a:gd name="T9" fmla="*/ 269 h 270"/>
                <a:gd name="T10" fmla="*/ 136 w 272"/>
                <a:gd name="T11" fmla="*/ 270 h 270"/>
                <a:gd name="T12" fmla="*/ 108 w 272"/>
                <a:gd name="T13" fmla="*/ 269 h 270"/>
                <a:gd name="T14" fmla="*/ 59 w 272"/>
                <a:gd name="T15" fmla="*/ 248 h 270"/>
                <a:gd name="T16" fmla="*/ 23 w 272"/>
                <a:gd name="T17" fmla="*/ 212 h 270"/>
                <a:gd name="T18" fmla="*/ 2 w 272"/>
                <a:gd name="T19" fmla="*/ 163 h 270"/>
                <a:gd name="T20" fmla="*/ 0 w 272"/>
                <a:gd name="T21" fmla="*/ 136 h 270"/>
                <a:gd name="T22" fmla="*/ 2 w 272"/>
                <a:gd name="T23" fmla="*/ 107 h 270"/>
                <a:gd name="T24" fmla="*/ 23 w 272"/>
                <a:gd name="T25" fmla="*/ 58 h 270"/>
                <a:gd name="T26" fmla="*/ 59 w 272"/>
                <a:gd name="T27" fmla="*/ 22 h 270"/>
                <a:gd name="T28" fmla="*/ 108 w 272"/>
                <a:gd name="T29" fmla="*/ 1 h 270"/>
                <a:gd name="T30" fmla="*/ 136 w 272"/>
                <a:gd name="T31" fmla="*/ 0 h 270"/>
                <a:gd name="T32" fmla="*/ 164 w 272"/>
                <a:gd name="T33" fmla="*/ 1 h 270"/>
                <a:gd name="T34" fmla="*/ 212 w 272"/>
                <a:gd name="T35" fmla="*/ 22 h 270"/>
                <a:gd name="T36" fmla="*/ 250 w 272"/>
                <a:gd name="T37" fmla="*/ 58 h 270"/>
                <a:gd name="T38" fmla="*/ 270 w 272"/>
                <a:gd name="T39" fmla="*/ 107 h 270"/>
                <a:gd name="T40" fmla="*/ 272 w 272"/>
                <a:gd name="T41" fmla="*/ 136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2" h="270">
                  <a:moveTo>
                    <a:pt x="272" y="136"/>
                  </a:moveTo>
                  <a:lnTo>
                    <a:pt x="270" y="163"/>
                  </a:lnTo>
                  <a:lnTo>
                    <a:pt x="250" y="212"/>
                  </a:lnTo>
                  <a:lnTo>
                    <a:pt x="212" y="248"/>
                  </a:lnTo>
                  <a:lnTo>
                    <a:pt x="164" y="269"/>
                  </a:lnTo>
                  <a:lnTo>
                    <a:pt x="136" y="270"/>
                  </a:lnTo>
                  <a:lnTo>
                    <a:pt x="108" y="269"/>
                  </a:lnTo>
                  <a:lnTo>
                    <a:pt x="59" y="248"/>
                  </a:lnTo>
                  <a:lnTo>
                    <a:pt x="23" y="212"/>
                  </a:lnTo>
                  <a:lnTo>
                    <a:pt x="2" y="163"/>
                  </a:lnTo>
                  <a:lnTo>
                    <a:pt x="0" y="136"/>
                  </a:lnTo>
                  <a:lnTo>
                    <a:pt x="2" y="107"/>
                  </a:lnTo>
                  <a:lnTo>
                    <a:pt x="23" y="58"/>
                  </a:lnTo>
                  <a:lnTo>
                    <a:pt x="59" y="22"/>
                  </a:lnTo>
                  <a:lnTo>
                    <a:pt x="108" y="1"/>
                  </a:lnTo>
                  <a:lnTo>
                    <a:pt x="136" y="0"/>
                  </a:lnTo>
                  <a:lnTo>
                    <a:pt x="164" y="1"/>
                  </a:lnTo>
                  <a:lnTo>
                    <a:pt x="212" y="22"/>
                  </a:lnTo>
                  <a:lnTo>
                    <a:pt x="250" y="58"/>
                  </a:lnTo>
                  <a:lnTo>
                    <a:pt x="270" y="107"/>
                  </a:lnTo>
                  <a:lnTo>
                    <a:pt x="272" y="136"/>
                  </a:lnTo>
                  <a:close/>
                </a:path>
              </a:pathLst>
            </a:custGeom>
            <a:grpFill/>
            <a:ln w="9525">
              <a:solidFill>
                <a:srgbClr val="F0EEEF">
                  <a:lumMod val="50000"/>
                </a:srgb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Freeform 157"/>
            <p:cNvSpPr>
              <a:spLocks/>
            </p:cNvSpPr>
            <p:nvPr/>
          </p:nvSpPr>
          <p:spPr bwMode="auto">
            <a:xfrm>
              <a:off x="6100881" y="2027268"/>
              <a:ext cx="94832" cy="94832"/>
            </a:xfrm>
            <a:custGeom>
              <a:avLst/>
              <a:gdLst>
                <a:gd name="T0" fmla="*/ 272 w 272"/>
                <a:gd name="T1" fmla="*/ 136 h 272"/>
                <a:gd name="T2" fmla="*/ 270 w 272"/>
                <a:gd name="T3" fmla="*/ 163 h 272"/>
                <a:gd name="T4" fmla="*/ 250 w 272"/>
                <a:gd name="T5" fmla="*/ 213 h 272"/>
                <a:gd name="T6" fmla="*/ 212 w 272"/>
                <a:gd name="T7" fmla="*/ 249 h 272"/>
                <a:gd name="T8" fmla="*/ 163 w 272"/>
                <a:gd name="T9" fmla="*/ 270 h 272"/>
                <a:gd name="T10" fmla="*/ 136 w 272"/>
                <a:gd name="T11" fmla="*/ 272 h 272"/>
                <a:gd name="T12" fmla="*/ 108 w 272"/>
                <a:gd name="T13" fmla="*/ 270 h 272"/>
                <a:gd name="T14" fmla="*/ 59 w 272"/>
                <a:gd name="T15" fmla="*/ 249 h 272"/>
                <a:gd name="T16" fmla="*/ 23 w 272"/>
                <a:gd name="T17" fmla="*/ 213 h 272"/>
                <a:gd name="T18" fmla="*/ 2 w 272"/>
                <a:gd name="T19" fmla="*/ 163 h 272"/>
                <a:gd name="T20" fmla="*/ 0 w 272"/>
                <a:gd name="T21" fmla="*/ 136 h 272"/>
                <a:gd name="T22" fmla="*/ 2 w 272"/>
                <a:gd name="T23" fmla="*/ 108 h 272"/>
                <a:gd name="T24" fmla="*/ 23 w 272"/>
                <a:gd name="T25" fmla="*/ 60 h 272"/>
                <a:gd name="T26" fmla="*/ 59 w 272"/>
                <a:gd name="T27" fmla="*/ 22 h 272"/>
                <a:gd name="T28" fmla="*/ 108 w 272"/>
                <a:gd name="T29" fmla="*/ 1 h 272"/>
                <a:gd name="T30" fmla="*/ 136 w 272"/>
                <a:gd name="T31" fmla="*/ 0 h 272"/>
                <a:gd name="T32" fmla="*/ 163 w 272"/>
                <a:gd name="T33" fmla="*/ 1 h 272"/>
                <a:gd name="T34" fmla="*/ 212 w 272"/>
                <a:gd name="T35" fmla="*/ 22 h 272"/>
                <a:gd name="T36" fmla="*/ 250 w 272"/>
                <a:gd name="T37" fmla="*/ 60 h 272"/>
                <a:gd name="T38" fmla="*/ 270 w 272"/>
                <a:gd name="T39" fmla="*/ 108 h 272"/>
                <a:gd name="T40" fmla="*/ 272 w 272"/>
                <a:gd name="T41" fmla="*/ 136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2" h="272">
                  <a:moveTo>
                    <a:pt x="272" y="136"/>
                  </a:moveTo>
                  <a:lnTo>
                    <a:pt x="270" y="163"/>
                  </a:lnTo>
                  <a:lnTo>
                    <a:pt x="250" y="213"/>
                  </a:lnTo>
                  <a:lnTo>
                    <a:pt x="212" y="249"/>
                  </a:lnTo>
                  <a:lnTo>
                    <a:pt x="163" y="270"/>
                  </a:lnTo>
                  <a:lnTo>
                    <a:pt x="136" y="272"/>
                  </a:lnTo>
                  <a:lnTo>
                    <a:pt x="108" y="270"/>
                  </a:lnTo>
                  <a:lnTo>
                    <a:pt x="59" y="249"/>
                  </a:lnTo>
                  <a:lnTo>
                    <a:pt x="23" y="213"/>
                  </a:lnTo>
                  <a:lnTo>
                    <a:pt x="2" y="163"/>
                  </a:lnTo>
                  <a:lnTo>
                    <a:pt x="0" y="136"/>
                  </a:lnTo>
                  <a:lnTo>
                    <a:pt x="2" y="108"/>
                  </a:lnTo>
                  <a:lnTo>
                    <a:pt x="23" y="60"/>
                  </a:lnTo>
                  <a:lnTo>
                    <a:pt x="59" y="22"/>
                  </a:lnTo>
                  <a:lnTo>
                    <a:pt x="108" y="1"/>
                  </a:lnTo>
                  <a:lnTo>
                    <a:pt x="136" y="0"/>
                  </a:lnTo>
                  <a:lnTo>
                    <a:pt x="163" y="1"/>
                  </a:lnTo>
                  <a:lnTo>
                    <a:pt x="212" y="22"/>
                  </a:lnTo>
                  <a:lnTo>
                    <a:pt x="250" y="60"/>
                  </a:lnTo>
                  <a:lnTo>
                    <a:pt x="270" y="108"/>
                  </a:lnTo>
                  <a:lnTo>
                    <a:pt x="272" y="136"/>
                  </a:lnTo>
                  <a:close/>
                </a:path>
              </a:pathLst>
            </a:custGeom>
            <a:grpFill/>
            <a:ln w="9525">
              <a:solidFill>
                <a:srgbClr val="F0EEEF">
                  <a:lumMod val="50000"/>
                </a:srgb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Freeform 158"/>
            <p:cNvSpPr>
              <a:spLocks/>
            </p:cNvSpPr>
            <p:nvPr/>
          </p:nvSpPr>
          <p:spPr bwMode="auto">
            <a:xfrm>
              <a:off x="5007527" y="2698062"/>
              <a:ext cx="65546" cy="66940"/>
            </a:xfrm>
            <a:custGeom>
              <a:avLst/>
              <a:gdLst>
                <a:gd name="T0" fmla="*/ 188 w 188"/>
                <a:gd name="T1" fmla="*/ 95 h 190"/>
                <a:gd name="T2" fmla="*/ 186 w 188"/>
                <a:gd name="T3" fmla="*/ 114 h 190"/>
                <a:gd name="T4" fmla="*/ 172 w 188"/>
                <a:gd name="T5" fmla="*/ 148 h 190"/>
                <a:gd name="T6" fmla="*/ 147 w 188"/>
                <a:gd name="T7" fmla="*/ 174 h 190"/>
                <a:gd name="T8" fmla="*/ 112 w 188"/>
                <a:gd name="T9" fmla="*/ 188 h 190"/>
                <a:gd name="T10" fmla="*/ 94 w 188"/>
                <a:gd name="T11" fmla="*/ 190 h 190"/>
                <a:gd name="T12" fmla="*/ 75 w 188"/>
                <a:gd name="T13" fmla="*/ 188 h 190"/>
                <a:gd name="T14" fmla="*/ 41 w 188"/>
                <a:gd name="T15" fmla="*/ 174 h 190"/>
                <a:gd name="T16" fmla="*/ 15 w 188"/>
                <a:gd name="T17" fmla="*/ 148 h 190"/>
                <a:gd name="T18" fmla="*/ 1 w 188"/>
                <a:gd name="T19" fmla="*/ 114 h 190"/>
                <a:gd name="T20" fmla="*/ 0 w 188"/>
                <a:gd name="T21" fmla="*/ 95 h 190"/>
                <a:gd name="T22" fmla="*/ 1 w 188"/>
                <a:gd name="T23" fmla="*/ 76 h 190"/>
                <a:gd name="T24" fmla="*/ 15 w 188"/>
                <a:gd name="T25" fmla="*/ 42 h 190"/>
                <a:gd name="T26" fmla="*/ 41 w 188"/>
                <a:gd name="T27" fmla="*/ 16 h 190"/>
                <a:gd name="T28" fmla="*/ 75 w 188"/>
                <a:gd name="T29" fmla="*/ 2 h 190"/>
                <a:gd name="T30" fmla="*/ 94 w 188"/>
                <a:gd name="T31" fmla="*/ 0 h 190"/>
                <a:gd name="T32" fmla="*/ 112 w 188"/>
                <a:gd name="T33" fmla="*/ 2 h 190"/>
                <a:gd name="T34" fmla="*/ 147 w 188"/>
                <a:gd name="T35" fmla="*/ 16 h 190"/>
                <a:gd name="T36" fmla="*/ 172 w 188"/>
                <a:gd name="T37" fmla="*/ 42 h 190"/>
                <a:gd name="T38" fmla="*/ 186 w 188"/>
                <a:gd name="T39" fmla="*/ 76 h 190"/>
                <a:gd name="T40" fmla="*/ 188 w 188"/>
                <a:gd name="T41" fmla="*/ 9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8" h="190">
                  <a:moveTo>
                    <a:pt x="188" y="95"/>
                  </a:moveTo>
                  <a:lnTo>
                    <a:pt x="186" y="114"/>
                  </a:lnTo>
                  <a:lnTo>
                    <a:pt x="172" y="148"/>
                  </a:lnTo>
                  <a:lnTo>
                    <a:pt x="147" y="174"/>
                  </a:lnTo>
                  <a:lnTo>
                    <a:pt x="112" y="188"/>
                  </a:lnTo>
                  <a:lnTo>
                    <a:pt x="94" y="190"/>
                  </a:lnTo>
                  <a:lnTo>
                    <a:pt x="75" y="188"/>
                  </a:lnTo>
                  <a:lnTo>
                    <a:pt x="41" y="174"/>
                  </a:lnTo>
                  <a:lnTo>
                    <a:pt x="15" y="148"/>
                  </a:lnTo>
                  <a:lnTo>
                    <a:pt x="1" y="114"/>
                  </a:lnTo>
                  <a:lnTo>
                    <a:pt x="0" y="95"/>
                  </a:lnTo>
                  <a:lnTo>
                    <a:pt x="1" y="76"/>
                  </a:lnTo>
                  <a:lnTo>
                    <a:pt x="15" y="42"/>
                  </a:lnTo>
                  <a:lnTo>
                    <a:pt x="41" y="16"/>
                  </a:lnTo>
                  <a:lnTo>
                    <a:pt x="75" y="2"/>
                  </a:lnTo>
                  <a:lnTo>
                    <a:pt x="94" y="0"/>
                  </a:lnTo>
                  <a:lnTo>
                    <a:pt x="112" y="2"/>
                  </a:lnTo>
                  <a:lnTo>
                    <a:pt x="147" y="16"/>
                  </a:lnTo>
                  <a:lnTo>
                    <a:pt x="172" y="42"/>
                  </a:lnTo>
                  <a:lnTo>
                    <a:pt x="186" y="76"/>
                  </a:lnTo>
                  <a:lnTo>
                    <a:pt x="188" y="95"/>
                  </a:lnTo>
                  <a:close/>
                </a:path>
              </a:pathLst>
            </a:custGeom>
            <a:grpFill/>
            <a:ln w="9525">
              <a:solidFill>
                <a:srgbClr val="F0EEEF">
                  <a:lumMod val="50000"/>
                </a:srgb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Freeform 159"/>
            <p:cNvSpPr>
              <a:spLocks/>
            </p:cNvSpPr>
            <p:nvPr/>
          </p:nvSpPr>
          <p:spPr bwMode="auto">
            <a:xfrm>
              <a:off x="5163720" y="2303395"/>
              <a:ext cx="65546" cy="65546"/>
            </a:xfrm>
            <a:custGeom>
              <a:avLst/>
              <a:gdLst>
                <a:gd name="T0" fmla="*/ 188 w 188"/>
                <a:gd name="T1" fmla="*/ 95 h 188"/>
                <a:gd name="T2" fmla="*/ 187 w 188"/>
                <a:gd name="T3" fmla="*/ 113 h 188"/>
                <a:gd name="T4" fmla="*/ 173 w 188"/>
                <a:gd name="T5" fmla="*/ 148 h 188"/>
                <a:gd name="T6" fmla="*/ 147 w 188"/>
                <a:gd name="T7" fmla="*/ 173 h 188"/>
                <a:gd name="T8" fmla="*/ 113 w 188"/>
                <a:gd name="T9" fmla="*/ 187 h 188"/>
                <a:gd name="T10" fmla="*/ 94 w 188"/>
                <a:gd name="T11" fmla="*/ 188 h 188"/>
                <a:gd name="T12" fmla="*/ 74 w 188"/>
                <a:gd name="T13" fmla="*/ 187 h 188"/>
                <a:gd name="T14" fmla="*/ 41 w 188"/>
                <a:gd name="T15" fmla="*/ 173 h 188"/>
                <a:gd name="T16" fmla="*/ 16 w 188"/>
                <a:gd name="T17" fmla="*/ 148 h 188"/>
                <a:gd name="T18" fmla="*/ 2 w 188"/>
                <a:gd name="T19" fmla="*/ 113 h 188"/>
                <a:gd name="T20" fmla="*/ 0 w 188"/>
                <a:gd name="T21" fmla="*/ 95 h 188"/>
                <a:gd name="T22" fmla="*/ 2 w 188"/>
                <a:gd name="T23" fmla="*/ 75 h 188"/>
                <a:gd name="T24" fmla="*/ 16 w 188"/>
                <a:gd name="T25" fmla="*/ 42 h 188"/>
                <a:gd name="T26" fmla="*/ 41 w 188"/>
                <a:gd name="T27" fmla="*/ 16 h 188"/>
                <a:gd name="T28" fmla="*/ 74 w 188"/>
                <a:gd name="T29" fmla="*/ 2 h 188"/>
                <a:gd name="T30" fmla="*/ 94 w 188"/>
                <a:gd name="T31" fmla="*/ 0 h 188"/>
                <a:gd name="T32" fmla="*/ 113 w 188"/>
                <a:gd name="T33" fmla="*/ 2 h 188"/>
                <a:gd name="T34" fmla="*/ 147 w 188"/>
                <a:gd name="T35" fmla="*/ 16 h 188"/>
                <a:gd name="T36" fmla="*/ 173 w 188"/>
                <a:gd name="T37" fmla="*/ 42 h 188"/>
                <a:gd name="T38" fmla="*/ 187 w 188"/>
                <a:gd name="T39" fmla="*/ 75 h 188"/>
                <a:gd name="T40" fmla="*/ 188 w 188"/>
                <a:gd name="T41" fmla="*/ 9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8" h="188">
                  <a:moveTo>
                    <a:pt x="188" y="95"/>
                  </a:moveTo>
                  <a:lnTo>
                    <a:pt x="187" y="113"/>
                  </a:lnTo>
                  <a:lnTo>
                    <a:pt x="173" y="148"/>
                  </a:lnTo>
                  <a:lnTo>
                    <a:pt x="147" y="173"/>
                  </a:lnTo>
                  <a:lnTo>
                    <a:pt x="113" y="187"/>
                  </a:lnTo>
                  <a:lnTo>
                    <a:pt x="94" y="188"/>
                  </a:lnTo>
                  <a:lnTo>
                    <a:pt x="74" y="187"/>
                  </a:lnTo>
                  <a:lnTo>
                    <a:pt x="41" y="173"/>
                  </a:lnTo>
                  <a:lnTo>
                    <a:pt x="16" y="148"/>
                  </a:lnTo>
                  <a:lnTo>
                    <a:pt x="2" y="113"/>
                  </a:lnTo>
                  <a:lnTo>
                    <a:pt x="0" y="95"/>
                  </a:lnTo>
                  <a:lnTo>
                    <a:pt x="2" y="75"/>
                  </a:lnTo>
                  <a:lnTo>
                    <a:pt x="16" y="42"/>
                  </a:lnTo>
                  <a:lnTo>
                    <a:pt x="41" y="16"/>
                  </a:lnTo>
                  <a:lnTo>
                    <a:pt x="74" y="2"/>
                  </a:lnTo>
                  <a:lnTo>
                    <a:pt x="94" y="0"/>
                  </a:lnTo>
                  <a:lnTo>
                    <a:pt x="113" y="2"/>
                  </a:lnTo>
                  <a:lnTo>
                    <a:pt x="147" y="16"/>
                  </a:lnTo>
                  <a:lnTo>
                    <a:pt x="173" y="42"/>
                  </a:lnTo>
                  <a:lnTo>
                    <a:pt x="187" y="75"/>
                  </a:lnTo>
                  <a:lnTo>
                    <a:pt x="188" y="95"/>
                  </a:lnTo>
                  <a:close/>
                </a:path>
              </a:pathLst>
            </a:custGeom>
            <a:grpFill/>
            <a:ln w="9525">
              <a:solidFill>
                <a:srgbClr val="F0EEEF">
                  <a:lumMod val="50000"/>
                </a:srgb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Freeform 160"/>
            <p:cNvSpPr>
              <a:spLocks/>
            </p:cNvSpPr>
            <p:nvPr/>
          </p:nvSpPr>
          <p:spPr bwMode="auto">
            <a:xfrm>
              <a:off x="6639191" y="1381574"/>
              <a:ext cx="94832" cy="94832"/>
            </a:xfrm>
            <a:custGeom>
              <a:avLst/>
              <a:gdLst>
                <a:gd name="T0" fmla="*/ 271 w 271"/>
                <a:gd name="T1" fmla="*/ 137 h 273"/>
                <a:gd name="T2" fmla="*/ 270 w 271"/>
                <a:gd name="T3" fmla="*/ 164 h 273"/>
                <a:gd name="T4" fmla="*/ 249 w 271"/>
                <a:gd name="T5" fmla="*/ 213 h 273"/>
                <a:gd name="T6" fmla="*/ 213 w 271"/>
                <a:gd name="T7" fmla="*/ 249 h 273"/>
                <a:gd name="T8" fmla="*/ 164 w 271"/>
                <a:gd name="T9" fmla="*/ 270 h 273"/>
                <a:gd name="T10" fmla="*/ 136 w 271"/>
                <a:gd name="T11" fmla="*/ 273 h 273"/>
                <a:gd name="T12" fmla="*/ 108 w 271"/>
                <a:gd name="T13" fmla="*/ 270 h 273"/>
                <a:gd name="T14" fmla="*/ 59 w 271"/>
                <a:gd name="T15" fmla="*/ 249 h 273"/>
                <a:gd name="T16" fmla="*/ 22 w 271"/>
                <a:gd name="T17" fmla="*/ 213 h 273"/>
                <a:gd name="T18" fmla="*/ 2 w 271"/>
                <a:gd name="T19" fmla="*/ 164 h 273"/>
                <a:gd name="T20" fmla="*/ 0 w 271"/>
                <a:gd name="T21" fmla="*/ 137 h 273"/>
                <a:gd name="T22" fmla="*/ 2 w 271"/>
                <a:gd name="T23" fmla="*/ 108 h 273"/>
                <a:gd name="T24" fmla="*/ 22 w 271"/>
                <a:gd name="T25" fmla="*/ 60 h 273"/>
                <a:gd name="T26" fmla="*/ 59 w 271"/>
                <a:gd name="T27" fmla="*/ 23 h 273"/>
                <a:gd name="T28" fmla="*/ 108 w 271"/>
                <a:gd name="T29" fmla="*/ 2 h 273"/>
                <a:gd name="T30" fmla="*/ 136 w 271"/>
                <a:gd name="T31" fmla="*/ 0 h 273"/>
                <a:gd name="T32" fmla="*/ 164 w 271"/>
                <a:gd name="T33" fmla="*/ 2 h 273"/>
                <a:gd name="T34" fmla="*/ 213 w 271"/>
                <a:gd name="T35" fmla="*/ 23 h 273"/>
                <a:gd name="T36" fmla="*/ 249 w 271"/>
                <a:gd name="T37" fmla="*/ 60 h 273"/>
                <a:gd name="T38" fmla="*/ 270 w 271"/>
                <a:gd name="T39" fmla="*/ 108 h 273"/>
                <a:gd name="T40" fmla="*/ 271 w 271"/>
                <a:gd name="T41" fmla="*/ 137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1" h="273">
                  <a:moveTo>
                    <a:pt x="271" y="137"/>
                  </a:moveTo>
                  <a:lnTo>
                    <a:pt x="270" y="164"/>
                  </a:lnTo>
                  <a:lnTo>
                    <a:pt x="249" y="213"/>
                  </a:lnTo>
                  <a:lnTo>
                    <a:pt x="213" y="249"/>
                  </a:lnTo>
                  <a:lnTo>
                    <a:pt x="164" y="270"/>
                  </a:lnTo>
                  <a:lnTo>
                    <a:pt x="136" y="273"/>
                  </a:lnTo>
                  <a:lnTo>
                    <a:pt x="108" y="270"/>
                  </a:lnTo>
                  <a:lnTo>
                    <a:pt x="59" y="249"/>
                  </a:lnTo>
                  <a:lnTo>
                    <a:pt x="22" y="213"/>
                  </a:lnTo>
                  <a:lnTo>
                    <a:pt x="2" y="164"/>
                  </a:lnTo>
                  <a:lnTo>
                    <a:pt x="0" y="137"/>
                  </a:lnTo>
                  <a:lnTo>
                    <a:pt x="2" y="108"/>
                  </a:lnTo>
                  <a:lnTo>
                    <a:pt x="22" y="60"/>
                  </a:lnTo>
                  <a:lnTo>
                    <a:pt x="59" y="23"/>
                  </a:lnTo>
                  <a:lnTo>
                    <a:pt x="108" y="2"/>
                  </a:lnTo>
                  <a:lnTo>
                    <a:pt x="136" y="0"/>
                  </a:lnTo>
                  <a:lnTo>
                    <a:pt x="164" y="2"/>
                  </a:lnTo>
                  <a:lnTo>
                    <a:pt x="213" y="23"/>
                  </a:lnTo>
                  <a:lnTo>
                    <a:pt x="249" y="60"/>
                  </a:lnTo>
                  <a:lnTo>
                    <a:pt x="270" y="108"/>
                  </a:lnTo>
                  <a:lnTo>
                    <a:pt x="271" y="137"/>
                  </a:lnTo>
                  <a:close/>
                </a:path>
              </a:pathLst>
            </a:custGeom>
            <a:grpFill/>
            <a:ln w="9525">
              <a:solidFill>
                <a:srgbClr val="F0EEEF">
                  <a:lumMod val="50000"/>
                </a:srgb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Freeform 162"/>
            <p:cNvSpPr>
              <a:spLocks/>
            </p:cNvSpPr>
            <p:nvPr/>
          </p:nvSpPr>
          <p:spPr bwMode="auto">
            <a:xfrm>
              <a:off x="4562654" y="1900360"/>
              <a:ext cx="94832" cy="94832"/>
            </a:xfrm>
            <a:custGeom>
              <a:avLst/>
              <a:gdLst>
                <a:gd name="T0" fmla="*/ 272 w 272"/>
                <a:gd name="T1" fmla="*/ 137 h 273"/>
                <a:gd name="T2" fmla="*/ 271 w 272"/>
                <a:gd name="T3" fmla="*/ 165 h 273"/>
                <a:gd name="T4" fmla="*/ 250 w 272"/>
                <a:gd name="T5" fmla="*/ 213 h 273"/>
                <a:gd name="T6" fmla="*/ 213 w 272"/>
                <a:gd name="T7" fmla="*/ 251 h 273"/>
                <a:gd name="T8" fmla="*/ 165 w 272"/>
                <a:gd name="T9" fmla="*/ 271 h 273"/>
                <a:gd name="T10" fmla="*/ 136 w 272"/>
                <a:gd name="T11" fmla="*/ 273 h 273"/>
                <a:gd name="T12" fmla="*/ 109 w 272"/>
                <a:gd name="T13" fmla="*/ 271 h 273"/>
                <a:gd name="T14" fmla="*/ 60 w 272"/>
                <a:gd name="T15" fmla="*/ 251 h 273"/>
                <a:gd name="T16" fmla="*/ 24 w 272"/>
                <a:gd name="T17" fmla="*/ 213 h 273"/>
                <a:gd name="T18" fmla="*/ 3 w 272"/>
                <a:gd name="T19" fmla="*/ 165 h 273"/>
                <a:gd name="T20" fmla="*/ 0 w 272"/>
                <a:gd name="T21" fmla="*/ 137 h 273"/>
                <a:gd name="T22" fmla="*/ 3 w 272"/>
                <a:gd name="T23" fmla="*/ 109 h 273"/>
                <a:gd name="T24" fmla="*/ 24 w 272"/>
                <a:gd name="T25" fmla="*/ 60 h 273"/>
                <a:gd name="T26" fmla="*/ 60 w 272"/>
                <a:gd name="T27" fmla="*/ 24 h 273"/>
                <a:gd name="T28" fmla="*/ 109 w 272"/>
                <a:gd name="T29" fmla="*/ 3 h 273"/>
                <a:gd name="T30" fmla="*/ 136 w 272"/>
                <a:gd name="T31" fmla="*/ 0 h 273"/>
                <a:gd name="T32" fmla="*/ 165 w 272"/>
                <a:gd name="T33" fmla="*/ 3 h 273"/>
                <a:gd name="T34" fmla="*/ 213 w 272"/>
                <a:gd name="T35" fmla="*/ 24 h 273"/>
                <a:gd name="T36" fmla="*/ 250 w 272"/>
                <a:gd name="T37" fmla="*/ 60 h 273"/>
                <a:gd name="T38" fmla="*/ 271 w 272"/>
                <a:gd name="T39" fmla="*/ 109 h 273"/>
                <a:gd name="T40" fmla="*/ 272 w 272"/>
                <a:gd name="T41" fmla="*/ 137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2" h="273">
                  <a:moveTo>
                    <a:pt x="272" y="137"/>
                  </a:moveTo>
                  <a:lnTo>
                    <a:pt x="271" y="165"/>
                  </a:lnTo>
                  <a:lnTo>
                    <a:pt x="250" y="213"/>
                  </a:lnTo>
                  <a:lnTo>
                    <a:pt x="213" y="251"/>
                  </a:lnTo>
                  <a:lnTo>
                    <a:pt x="165" y="271"/>
                  </a:lnTo>
                  <a:lnTo>
                    <a:pt x="136" y="273"/>
                  </a:lnTo>
                  <a:lnTo>
                    <a:pt x="109" y="271"/>
                  </a:lnTo>
                  <a:lnTo>
                    <a:pt x="60" y="251"/>
                  </a:lnTo>
                  <a:lnTo>
                    <a:pt x="24" y="213"/>
                  </a:lnTo>
                  <a:lnTo>
                    <a:pt x="3" y="165"/>
                  </a:lnTo>
                  <a:lnTo>
                    <a:pt x="0" y="137"/>
                  </a:lnTo>
                  <a:lnTo>
                    <a:pt x="3" y="109"/>
                  </a:lnTo>
                  <a:lnTo>
                    <a:pt x="24" y="60"/>
                  </a:lnTo>
                  <a:lnTo>
                    <a:pt x="60" y="24"/>
                  </a:lnTo>
                  <a:lnTo>
                    <a:pt x="109" y="3"/>
                  </a:lnTo>
                  <a:lnTo>
                    <a:pt x="136" y="0"/>
                  </a:lnTo>
                  <a:lnTo>
                    <a:pt x="165" y="3"/>
                  </a:lnTo>
                  <a:lnTo>
                    <a:pt x="213" y="24"/>
                  </a:lnTo>
                  <a:lnTo>
                    <a:pt x="250" y="60"/>
                  </a:lnTo>
                  <a:lnTo>
                    <a:pt x="271" y="109"/>
                  </a:lnTo>
                  <a:lnTo>
                    <a:pt x="272" y="137"/>
                  </a:lnTo>
                  <a:close/>
                </a:path>
              </a:pathLst>
            </a:custGeom>
            <a:grpFill/>
            <a:ln w="9525">
              <a:solidFill>
                <a:srgbClr val="F0EEEF">
                  <a:lumMod val="50000"/>
                </a:srgb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Freeform 163"/>
            <p:cNvSpPr>
              <a:spLocks/>
            </p:cNvSpPr>
            <p:nvPr/>
          </p:nvSpPr>
          <p:spPr bwMode="auto">
            <a:xfrm>
              <a:off x="5463556" y="2836127"/>
              <a:ext cx="94832" cy="94832"/>
            </a:xfrm>
            <a:custGeom>
              <a:avLst/>
              <a:gdLst>
                <a:gd name="T0" fmla="*/ 273 w 273"/>
                <a:gd name="T1" fmla="*/ 137 h 273"/>
                <a:gd name="T2" fmla="*/ 270 w 273"/>
                <a:gd name="T3" fmla="*/ 164 h 273"/>
                <a:gd name="T4" fmla="*/ 249 w 273"/>
                <a:gd name="T5" fmla="*/ 213 h 273"/>
                <a:gd name="T6" fmla="*/ 213 w 273"/>
                <a:gd name="T7" fmla="*/ 251 h 273"/>
                <a:gd name="T8" fmla="*/ 164 w 273"/>
                <a:gd name="T9" fmla="*/ 270 h 273"/>
                <a:gd name="T10" fmla="*/ 137 w 273"/>
                <a:gd name="T11" fmla="*/ 273 h 273"/>
                <a:gd name="T12" fmla="*/ 108 w 273"/>
                <a:gd name="T13" fmla="*/ 270 h 273"/>
                <a:gd name="T14" fmla="*/ 60 w 273"/>
                <a:gd name="T15" fmla="*/ 251 h 273"/>
                <a:gd name="T16" fmla="*/ 22 w 273"/>
                <a:gd name="T17" fmla="*/ 213 h 273"/>
                <a:gd name="T18" fmla="*/ 2 w 273"/>
                <a:gd name="T19" fmla="*/ 164 h 273"/>
                <a:gd name="T20" fmla="*/ 0 w 273"/>
                <a:gd name="T21" fmla="*/ 137 h 273"/>
                <a:gd name="T22" fmla="*/ 2 w 273"/>
                <a:gd name="T23" fmla="*/ 109 h 273"/>
                <a:gd name="T24" fmla="*/ 22 w 273"/>
                <a:gd name="T25" fmla="*/ 60 h 273"/>
                <a:gd name="T26" fmla="*/ 60 w 273"/>
                <a:gd name="T27" fmla="*/ 22 h 273"/>
                <a:gd name="T28" fmla="*/ 108 w 273"/>
                <a:gd name="T29" fmla="*/ 3 h 273"/>
                <a:gd name="T30" fmla="*/ 137 w 273"/>
                <a:gd name="T31" fmla="*/ 0 h 273"/>
                <a:gd name="T32" fmla="*/ 164 w 273"/>
                <a:gd name="T33" fmla="*/ 3 h 273"/>
                <a:gd name="T34" fmla="*/ 213 w 273"/>
                <a:gd name="T35" fmla="*/ 22 h 273"/>
                <a:gd name="T36" fmla="*/ 249 w 273"/>
                <a:gd name="T37" fmla="*/ 60 h 273"/>
                <a:gd name="T38" fmla="*/ 270 w 273"/>
                <a:gd name="T39" fmla="*/ 109 h 273"/>
                <a:gd name="T40" fmla="*/ 273 w 273"/>
                <a:gd name="T41" fmla="*/ 137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3" h="273">
                  <a:moveTo>
                    <a:pt x="273" y="137"/>
                  </a:moveTo>
                  <a:lnTo>
                    <a:pt x="270" y="164"/>
                  </a:lnTo>
                  <a:lnTo>
                    <a:pt x="249" y="213"/>
                  </a:lnTo>
                  <a:lnTo>
                    <a:pt x="213" y="251"/>
                  </a:lnTo>
                  <a:lnTo>
                    <a:pt x="164" y="270"/>
                  </a:lnTo>
                  <a:lnTo>
                    <a:pt x="137" y="273"/>
                  </a:lnTo>
                  <a:lnTo>
                    <a:pt x="108" y="270"/>
                  </a:lnTo>
                  <a:lnTo>
                    <a:pt x="60" y="251"/>
                  </a:lnTo>
                  <a:lnTo>
                    <a:pt x="22" y="213"/>
                  </a:lnTo>
                  <a:lnTo>
                    <a:pt x="2" y="164"/>
                  </a:lnTo>
                  <a:lnTo>
                    <a:pt x="0" y="137"/>
                  </a:lnTo>
                  <a:lnTo>
                    <a:pt x="2" y="109"/>
                  </a:lnTo>
                  <a:lnTo>
                    <a:pt x="22" y="60"/>
                  </a:lnTo>
                  <a:lnTo>
                    <a:pt x="60" y="22"/>
                  </a:lnTo>
                  <a:lnTo>
                    <a:pt x="108" y="3"/>
                  </a:lnTo>
                  <a:lnTo>
                    <a:pt x="137" y="0"/>
                  </a:lnTo>
                  <a:lnTo>
                    <a:pt x="164" y="3"/>
                  </a:lnTo>
                  <a:lnTo>
                    <a:pt x="213" y="22"/>
                  </a:lnTo>
                  <a:lnTo>
                    <a:pt x="249" y="60"/>
                  </a:lnTo>
                  <a:lnTo>
                    <a:pt x="270" y="109"/>
                  </a:lnTo>
                  <a:lnTo>
                    <a:pt x="273" y="137"/>
                  </a:lnTo>
                  <a:close/>
                </a:path>
              </a:pathLst>
            </a:custGeom>
            <a:grpFill/>
            <a:ln w="9525">
              <a:solidFill>
                <a:srgbClr val="F0EEEF">
                  <a:lumMod val="50000"/>
                </a:srgb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Freeform 164"/>
            <p:cNvSpPr>
              <a:spLocks/>
            </p:cNvSpPr>
            <p:nvPr/>
          </p:nvSpPr>
          <p:spPr bwMode="auto">
            <a:xfrm>
              <a:off x="4280948" y="2894699"/>
              <a:ext cx="94832" cy="94832"/>
            </a:xfrm>
            <a:custGeom>
              <a:avLst/>
              <a:gdLst>
                <a:gd name="T0" fmla="*/ 272 w 272"/>
                <a:gd name="T1" fmla="*/ 136 h 272"/>
                <a:gd name="T2" fmla="*/ 270 w 272"/>
                <a:gd name="T3" fmla="*/ 164 h 272"/>
                <a:gd name="T4" fmla="*/ 249 w 272"/>
                <a:gd name="T5" fmla="*/ 213 h 272"/>
                <a:gd name="T6" fmla="*/ 213 w 272"/>
                <a:gd name="T7" fmla="*/ 250 h 272"/>
                <a:gd name="T8" fmla="*/ 163 w 272"/>
                <a:gd name="T9" fmla="*/ 270 h 272"/>
                <a:gd name="T10" fmla="*/ 136 w 272"/>
                <a:gd name="T11" fmla="*/ 272 h 272"/>
                <a:gd name="T12" fmla="*/ 108 w 272"/>
                <a:gd name="T13" fmla="*/ 270 h 272"/>
                <a:gd name="T14" fmla="*/ 60 w 272"/>
                <a:gd name="T15" fmla="*/ 250 h 272"/>
                <a:gd name="T16" fmla="*/ 22 w 272"/>
                <a:gd name="T17" fmla="*/ 213 h 272"/>
                <a:gd name="T18" fmla="*/ 1 w 272"/>
                <a:gd name="T19" fmla="*/ 164 h 272"/>
                <a:gd name="T20" fmla="*/ 0 w 272"/>
                <a:gd name="T21" fmla="*/ 136 h 272"/>
                <a:gd name="T22" fmla="*/ 1 w 272"/>
                <a:gd name="T23" fmla="*/ 109 h 272"/>
                <a:gd name="T24" fmla="*/ 22 w 272"/>
                <a:gd name="T25" fmla="*/ 60 h 272"/>
                <a:gd name="T26" fmla="*/ 60 w 272"/>
                <a:gd name="T27" fmla="*/ 22 h 272"/>
                <a:gd name="T28" fmla="*/ 108 w 272"/>
                <a:gd name="T29" fmla="*/ 2 h 272"/>
                <a:gd name="T30" fmla="*/ 136 w 272"/>
                <a:gd name="T31" fmla="*/ 0 h 272"/>
                <a:gd name="T32" fmla="*/ 163 w 272"/>
                <a:gd name="T33" fmla="*/ 2 h 272"/>
                <a:gd name="T34" fmla="*/ 213 w 272"/>
                <a:gd name="T35" fmla="*/ 22 h 272"/>
                <a:gd name="T36" fmla="*/ 249 w 272"/>
                <a:gd name="T37" fmla="*/ 60 h 272"/>
                <a:gd name="T38" fmla="*/ 270 w 272"/>
                <a:gd name="T39" fmla="*/ 109 h 272"/>
                <a:gd name="T40" fmla="*/ 272 w 272"/>
                <a:gd name="T41" fmla="*/ 136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2" h="272">
                  <a:moveTo>
                    <a:pt x="272" y="136"/>
                  </a:moveTo>
                  <a:lnTo>
                    <a:pt x="270" y="164"/>
                  </a:lnTo>
                  <a:lnTo>
                    <a:pt x="249" y="213"/>
                  </a:lnTo>
                  <a:lnTo>
                    <a:pt x="213" y="250"/>
                  </a:lnTo>
                  <a:lnTo>
                    <a:pt x="163" y="270"/>
                  </a:lnTo>
                  <a:lnTo>
                    <a:pt x="136" y="272"/>
                  </a:lnTo>
                  <a:lnTo>
                    <a:pt x="108" y="270"/>
                  </a:lnTo>
                  <a:lnTo>
                    <a:pt x="60" y="250"/>
                  </a:lnTo>
                  <a:lnTo>
                    <a:pt x="22" y="213"/>
                  </a:lnTo>
                  <a:lnTo>
                    <a:pt x="1" y="164"/>
                  </a:lnTo>
                  <a:lnTo>
                    <a:pt x="0" y="136"/>
                  </a:lnTo>
                  <a:lnTo>
                    <a:pt x="1" y="109"/>
                  </a:lnTo>
                  <a:lnTo>
                    <a:pt x="22" y="60"/>
                  </a:lnTo>
                  <a:lnTo>
                    <a:pt x="60" y="22"/>
                  </a:lnTo>
                  <a:lnTo>
                    <a:pt x="108" y="2"/>
                  </a:lnTo>
                  <a:lnTo>
                    <a:pt x="136" y="0"/>
                  </a:lnTo>
                  <a:lnTo>
                    <a:pt x="163" y="2"/>
                  </a:lnTo>
                  <a:lnTo>
                    <a:pt x="213" y="22"/>
                  </a:lnTo>
                  <a:lnTo>
                    <a:pt x="249" y="60"/>
                  </a:lnTo>
                  <a:lnTo>
                    <a:pt x="270" y="109"/>
                  </a:lnTo>
                  <a:lnTo>
                    <a:pt x="272" y="136"/>
                  </a:lnTo>
                  <a:close/>
                </a:path>
              </a:pathLst>
            </a:custGeom>
            <a:grpFill/>
            <a:ln w="9525">
              <a:solidFill>
                <a:srgbClr val="F0EEEF">
                  <a:lumMod val="50000"/>
                </a:srgb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Freeform 165"/>
            <p:cNvSpPr>
              <a:spLocks/>
            </p:cNvSpPr>
            <p:nvPr/>
          </p:nvSpPr>
          <p:spPr bwMode="auto">
            <a:xfrm>
              <a:off x="4123360" y="3398144"/>
              <a:ext cx="94832" cy="94832"/>
            </a:xfrm>
            <a:custGeom>
              <a:avLst/>
              <a:gdLst>
                <a:gd name="T0" fmla="*/ 273 w 273"/>
                <a:gd name="T1" fmla="*/ 136 h 272"/>
                <a:gd name="T2" fmla="*/ 271 w 273"/>
                <a:gd name="T3" fmla="*/ 164 h 272"/>
                <a:gd name="T4" fmla="*/ 251 w 273"/>
                <a:gd name="T5" fmla="*/ 212 h 272"/>
                <a:gd name="T6" fmla="*/ 213 w 273"/>
                <a:gd name="T7" fmla="*/ 250 h 272"/>
                <a:gd name="T8" fmla="*/ 165 w 273"/>
                <a:gd name="T9" fmla="*/ 270 h 272"/>
                <a:gd name="T10" fmla="*/ 137 w 273"/>
                <a:gd name="T11" fmla="*/ 272 h 272"/>
                <a:gd name="T12" fmla="*/ 109 w 273"/>
                <a:gd name="T13" fmla="*/ 270 h 272"/>
                <a:gd name="T14" fmla="*/ 60 w 273"/>
                <a:gd name="T15" fmla="*/ 250 h 272"/>
                <a:gd name="T16" fmla="*/ 24 w 273"/>
                <a:gd name="T17" fmla="*/ 212 h 272"/>
                <a:gd name="T18" fmla="*/ 3 w 273"/>
                <a:gd name="T19" fmla="*/ 164 h 272"/>
                <a:gd name="T20" fmla="*/ 0 w 273"/>
                <a:gd name="T21" fmla="*/ 136 h 272"/>
                <a:gd name="T22" fmla="*/ 3 w 273"/>
                <a:gd name="T23" fmla="*/ 108 h 272"/>
                <a:gd name="T24" fmla="*/ 24 w 273"/>
                <a:gd name="T25" fmla="*/ 59 h 272"/>
                <a:gd name="T26" fmla="*/ 60 w 273"/>
                <a:gd name="T27" fmla="*/ 23 h 272"/>
                <a:gd name="T28" fmla="*/ 109 w 273"/>
                <a:gd name="T29" fmla="*/ 2 h 272"/>
                <a:gd name="T30" fmla="*/ 137 w 273"/>
                <a:gd name="T31" fmla="*/ 0 h 272"/>
                <a:gd name="T32" fmla="*/ 165 w 273"/>
                <a:gd name="T33" fmla="*/ 2 h 272"/>
                <a:gd name="T34" fmla="*/ 213 w 273"/>
                <a:gd name="T35" fmla="*/ 23 h 272"/>
                <a:gd name="T36" fmla="*/ 251 w 273"/>
                <a:gd name="T37" fmla="*/ 59 h 272"/>
                <a:gd name="T38" fmla="*/ 271 w 273"/>
                <a:gd name="T39" fmla="*/ 108 h 272"/>
                <a:gd name="T40" fmla="*/ 273 w 273"/>
                <a:gd name="T41" fmla="*/ 136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3" h="272">
                  <a:moveTo>
                    <a:pt x="273" y="136"/>
                  </a:moveTo>
                  <a:lnTo>
                    <a:pt x="271" y="164"/>
                  </a:lnTo>
                  <a:lnTo>
                    <a:pt x="251" y="212"/>
                  </a:lnTo>
                  <a:lnTo>
                    <a:pt x="213" y="250"/>
                  </a:lnTo>
                  <a:lnTo>
                    <a:pt x="165" y="270"/>
                  </a:lnTo>
                  <a:lnTo>
                    <a:pt x="137" y="272"/>
                  </a:lnTo>
                  <a:lnTo>
                    <a:pt x="109" y="270"/>
                  </a:lnTo>
                  <a:lnTo>
                    <a:pt x="60" y="250"/>
                  </a:lnTo>
                  <a:lnTo>
                    <a:pt x="24" y="212"/>
                  </a:lnTo>
                  <a:lnTo>
                    <a:pt x="3" y="164"/>
                  </a:lnTo>
                  <a:lnTo>
                    <a:pt x="0" y="136"/>
                  </a:lnTo>
                  <a:lnTo>
                    <a:pt x="3" y="108"/>
                  </a:lnTo>
                  <a:lnTo>
                    <a:pt x="24" y="59"/>
                  </a:lnTo>
                  <a:lnTo>
                    <a:pt x="60" y="23"/>
                  </a:lnTo>
                  <a:lnTo>
                    <a:pt x="109" y="2"/>
                  </a:lnTo>
                  <a:lnTo>
                    <a:pt x="137" y="0"/>
                  </a:lnTo>
                  <a:lnTo>
                    <a:pt x="165" y="2"/>
                  </a:lnTo>
                  <a:lnTo>
                    <a:pt x="213" y="23"/>
                  </a:lnTo>
                  <a:lnTo>
                    <a:pt x="251" y="59"/>
                  </a:lnTo>
                  <a:lnTo>
                    <a:pt x="271" y="108"/>
                  </a:lnTo>
                  <a:lnTo>
                    <a:pt x="273" y="136"/>
                  </a:lnTo>
                  <a:close/>
                </a:path>
              </a:pathLst>
            </a:custGeom>
            <a:grpFill/>
            <a:ln w="9525">
              <a:solidFill>
                <a:srgbClr val="F0EEEF">
                  <a:lumMod val="50000"/>
                </a:srgb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Freeform 166"/>
            <p:cNvSpPr>
              <a:spLocks/>
            </p:cNvSpPr>
            <p:nvPr/>
          </p:nvSpPr>
          <p:spPr bwMode="auto">
            <a:xfrm>
              <a:off x="5227871" y="4279521"/>
              <a:ext cx="94832" cy="94832"/>
            </a:xfrm>
            <a:custGeom>
              <a:avLst/>
              <a:gdLst>
                <a:gd name="T0" fmla="*/ 272 w 272"/>
                <a:gd name="T1" fmla="*/ 136 h 272"/>
                <a:gd name="T2" fmla="*/ 270 w 272"/>
                <a:gd name="T3" fmla="*/ 163 h 272"/>
                <a:gd name="T4" fmla="*/ 249 w 272"/>
                <a:gd name="T5" fmla="*/ 212 h 272"/>
                <a:gd name="T6" fmla="*/ 213 w 272"/>
                <a:gd name="T7" fmla="*/ 248 h 272"/>
                <a:gd name="T8" fmla="*/ 163 w 272"/>
                <a:gd name="T9" fmla="*/ 269 h 272"/>
                <a:gd name="T10" fmla="*/ 136 w 272"/>
                <a:gd name="T11" fmla="*/ 272 h 272"/>
                <a:gd name="T12" fmla="*/ 108 w 272"/>
                <a:gd name="T13" fmla="*/ 269 h 272"/>
                <a:gd name="T14" fmla="*/ 60 w 272"/>
                <a:gd name="T15" fmla="*/ 248 h 272"/>
                <a:gd name="T16" fmla="*/ 22 w 272"/>
                <a:gd name="T17" fmla="*/ 212 h 272"/>
                <a:gd name="T18" fmla="*/ 1 w 272"/>
                <a:gd name="T19" fmla="*/ 163 h 272"/>
                <a:gd name="T20" fmla="*/ 0 w 272"/>
                <a:gd name="T21" fmla="*/ 136 h 272"/>
                <a:gd name="T22" fmla="*/ 1 w 272"/>
                <a:gd name="T23" fmla="*/ 107 h 272"/>
                <a:gd name="T24" fmla="*/ 22 w 272"/>
                <a:gd name="T25" fmla="*/ 58 h 272"/>
                <a:gd name="T26" fmla="*/ 60 w 272"/>
                <a:gd name="T27" fmla="*/ 22 h 272"/>
                <a:gd name="T28" fmla="*/ 108 w 272"/>
                <a:gd name="T29" fmla="*/ 1 h 272"/>
                <a:gd name="T30" fmla="*/ 136 w 272"/>
                <a:gd name="T31" fmla="*/ 0 h 272"/>
                <a:gd name="T32" fmla="*/ 163 w 272"/>
                <a:gd name="T33" fmla="*/ 1 h 272"/>
                <a:gd name="T34" fmla="*/ 213 w 272"/>
                <a:gd name="T35" fmla="*/ 22 h 272"/>
                <a:gd name="T36" fmla="*/ 249 w 272"/>
                <a:gd name="T37" fmla="*/ 58 h 272"/>
                <a:gd name="T38" fmla="*/ 270 w 272"/>
                <a:gd name="T39" fmla="*/ 107 h 272"/>
                <a:gd name="T40" fmla="*/ 272 w 272"/>
                <a:gd name="T41" fmla="*/ 136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2" h="272">
                  <a:moveTo>
                    <a:pt x="272" y="136"/>
                  </a:moveTo>
                  <a:lnTo>
                    <a:pt x="270" y="163"/>
                  </a:lnTo>
                  <a:lnTo>
                    <a:pt x="249" y="212"/>
                  </a:lnTo>
                  <a:lnTo>
                    <a:pt x="213" y="248"/>
                  </a:lnTo>
                  <a:lnTo>
                    <a:pt x="163" y="269"/>
                  </a:lnTo>
                  <a:lnTo>
                    <a:pt x="136" y="272"/>
                  </a:lnTo>
                  <a:lnTo>
                    <a:pt x="108" y="269"/>
                  </a:lnTo>
                  <a:lnTo>
                    <a:pt x="60" y="248"/>
                  </a:lnTo>
                  <a:lnTo>
                    <a:pt x="22" y="212"/>
                  </a:lnTo>
                  <a:lnTo>
                    <a:pt x="1" y="163"/>
                  </a:lnTo>
                  <a:lnTo>
                    <a:pt x="0" y="136"/>
                  </a:lnTo>
                  <a:lnTo>
                    <a:pt x="1" y="107"/>
                  </a:lnTo>
                  <a:lnTo>
                    <a:pt x="22" y="58"/>
                  </a:lnTo>
                  <a:lnTo>
                    <a:pt x="60" y="22"/>
                  </a:lnTo>
                  <a:lnTo>
                    <a:pt x="108" y="1"/>
                  </a:lnTo>
                  <a:lnTo>
                    <a:pt x="136" y="0"/>
                  </a:lnTo>
                  <a:lnTo>
                    <a:pt x="163" y="1"/>
                  </a:lnTo>
                  <a:lnTo>
                    <a:pt x="213" y="22"/>
                  </a:lnTo>
                  <a:lnTo>
                    <a:pt x="249" y="58"/>
                  </a:lnTo>
                  <a:lnTo>
                    <a:pt x="270" y="107"/>
                  </a:lnTo>
                  <a:lnTo>
                    <a:pt x="272" y="136"/>
                  </a:lnTo>
                  <a:close/>
                </a:path>
              </a:pathLst>
            </a:custGeom>
            <a:grpFill/>
            <a:ln w="9525">
              <a:solidFill>
                <a:srgbClr val="F0EEEF">
                  <a:lumMod val="50000"/>
                </a:srgb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Freeform 167"/>
            <p:cNvSpPr>
              <a:spLocks/>
            </p:cNvSpPr>
            <p:nvPr/>
          </p:nvSpPr>
          <p:spPr bwMode="auto">
            <a:xfrm>
              <a:off x="5650430" y="4607249"/>
              <a:ext cx="94832" cy="94832"/>
            </a:xfrm>
            <a:custGeom>
              <a:avLst/>
              <a:gdLst>
                <a:gd name="T0" fmla="*/ 272 w 272"/>
                <a:gd name="T1" fmla="*/ 136 h 272"/>
                <a:gd name="T2" fmla="*/ 271 w 272"/>
                <a:gd name="T3" fmla="*/ 164 h 272"/>
                <a:gd name="T4" fmla="*/ 250 w 272"/>
                <a:gd name="T5" fmla="*/ 212 h 272"/>
                <a:gd name="T6" fmla="*/ 213 w 272"/>
                <a:gd name="T7" fmla="*/ 250 h 272"/>
                <a:gd name="T8" fmla="*/ 165 w 272"/>
                <a:gd name="T9" fmla="*/ 270 h 272"/>
                <a:gd name="T10" fmla="*/ 136 w 272"/>
                <a:gd name="T11" fmla="*/ 272 h 272"/>
                <a:gd name="T12" fmla="*/ 109 w 272"/>
                <a:gd name="T13" fmla="*/ 270 h 272"/>
                <a:gd name="T14" fmla="*/ 60 w 272"/>
                <a:gd name="T15" fmla="*/ 250 h 272"/>
                <a:gd name="T16" fmla="*/ 23 w 272"/>
                <a:gd name="T17" fmla="*/ 212 h 272"/>
                <a:gd name="T18" fmla="*/ 3 w 272"/>
                <a:gd name="T19" fmla="*/ 164 h 272"/>
                <a:gd name="T20" fmla="*/ 0 w 272"/>
                <a:gd name="T21" fmla="*/ 136 h 272"/>
                <a:gd name="T22" fmla="*/ 3 w 272"/>
                <a:gd name="T23" fmla="*/ 108 h 272"/>
                <a:gd name="T24" fmla="*/ 23 w 272"/>
                <a:gd name="T25" fmla="*/ 59 h 272"/>
                <a:gd name="T26" fmla="*/ 60 w 272"/>
                <a:gd name="T27" fmla="*/ 23 h 272"/>
                <a:gd name="T28" fmla="*/ 109 w 272"/>
                <a:gd name="T29" fmla="*/ 2 h 272"/>
                <a:gd name="T30" fmla="*/ 136 w 272"/>
                <a:gd name="T31" fmla="*/ 0 h 272"/>
                <a:gd name="T32" fmla="*/ 165 w 272"/>
                <a:gd name="T33" fmla="*/ 2 h 272"/>
                <a:gd name="T34" fmla="*/ 213 w 272"/>
                <a:gd name="T35" fmla="*/ 23 h 272"/>
                <a:gd name="T36" fmla="*/ 250 w 272"/>
                <a:gd name="T37" fmla="*/ 59 h 272"/>
                <a:gd name="T38" fmla="*/ 271 w 272"/>
                <a:gd name="T39" fmla="*/ 108 h 272"/>
                <a:gd name="T40" fmla="*/ 272 w 272"/>
                <a:gd name="T41" fmla="*/ 136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2" h="272">
                  <a:moveTo>
                    <a:pt x="272" y="136"/>
                  </a:moveTo>
                  <a:lnTo>
                    <a:pt x="271" y="164"/>
                  </a:lnTo>
                  <a:lnTo>
                    <a:pt x="250" y="212"/>
                  </a:lnTo>
                  <a:lnTo>
                    <a:pt x="213" y="250"/>
                  </a:lnTo>
                  <a:lnTo>
                    <a:pt x="165" y="270"/>
                  </a:lnTo>
                  <a:lnTo>
                    <a:pt x="136" y="272"/>
                  </a:lnTo>
                  <a:lnTo>
                    <a:pt x="109" y="270"/>
                  </a:lnTo>
                  <a:lnTo>
                    <a:pt x="60" y="250"/>
                  </a:lnTo>
                  <a:lnTo>
                    <a:pt x="23" y="212"/>
                  </a:lnTo>
                  <a:lnTo>
                    <a:pt x="3" y="164"/>
                  </a:lnTo>
                  <a:lnTo>
                    <a:pt x="0" y="136"/>
                  </a:lnTo>
                  <a:lnTo>
                    <a:pt x="3" y="108"/>
                  </a:lnTo>
                  <a:lnTo>
                    <a:pt x="23" y="59"/>
                  </a:lnTo>
                  <a:lnTo>
                    <a:pt x="60" y="23"/>
                  </a:lnTo>
                  <a:lnTo>
                    <a:pt x="109" y="2"/>
                  </a:lnTo>
                  <a:lnTo>
                    <a:pt x="136" y="0"/>
                  </a:lnTo>
                  <a:lnTo>
                    <a:pt x="165" y="2"/>
                  </a:lnTo>
                  <a:lnTo>
                    <a:pt x="213" y="23"/>
                  </a:lnTo>
                  <a:lnTo>
                    <a:pt x="250" y="59"/>
                  </a:lnTo>
                  <a:lnTo>
                    <a:pt x="271" y="108"/>
                  </a:lnTo>
                  <a:lnTo>
                    <a:pt x="272" y="136"/>
                  </a:lnTo>
                  <a:close/>
                </a:path>
              </a:pathLst>
            </a:custGeom>
            <a:grpFill/>
            <a:ln w="9525">
              <a:solidFill>
                <a:srgbClr val="F0EEEF">
                  <a:lumMod val="50000"/>
                </a:srgb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Freeform 168"/>
            <p:cNvSpPr>
              <a:spLocks/>
            </p:cNvSpPr>
            <p:nvPr/>
          </p:nvSpPr>
          <p:spPr bwMode="auto">
            <a:xfrm>
              <a:off x="4414828" y="4393877"/>
              <a:ext cx="94832" cy="94832"/>
            </a:xfrm>
            <a:custGeom>
              <a:avLst/>
              <a:gdLst>
                <a:gd name="T0" fmla="*/ 272 w 272"/>
                <a:gd name="T1" fmla="*/ 136 h 272"/>
                <a:gd name="T2" fmla="*/ 270 w 272"/>
                <a:gd name="T3" fmla="*/ 165 h 272"/>
                <a:gd name="T4" fmla="*/ 249 w 272"/>
                <a:gd name="T5" fmla="*/ 213 h 272"/>
                <a:gd name="T6" fmla="*/ 213 w 272"/>
                <a:gd name="T7" fmla="*/ 250 h 272"/>
                <a:gd name="T8" fmla="*/ 163 w 272"/>
                <a:gd name="T9" fmla="*/ 271 h 272"/>
                <a:gd name="T10" fmla="*/ 136 w 272"/>
                <a:gd name="T11" fmla="*/ 272 h 272"/>
                <a:gd name="T12" fmla="*/ 108 w 272"/>
                <a:gd name="T13" fmla="*/ 271 h 272"/>
                <a:gd name="T14" fmla="*/ 60 w 272"/>
                <a:gd name="T15" fmla="*/ 250 h 272"/>
                <a:gd name="T16" fmla="*/ 22 w 272"/>
                <a:gd name="T17" fmla="*/ 213 h 272"/>
                <a:gd name="T18" fmla="*/ 1 w 272"/>
                <a:gd name="T19" fmla="*/ 165 h 272"/>
                <a:gd name="T20" fmla="*/ 0 w 272"/>
                <a:gd name="T21" fmla="*/ 136 h 272"/>
                <a:gd name="T22" fmla="*/ 1 w 272"/>
                <a:gd name="T23" fmla="*/ 109 h 272"/>
                <a:gd name="T24" fmla="*/ 22 w 272"/>
                <a:gd name="T25" fmla="*/ 60 h 272"/>
                <a:gd name="T26" fmla="*/ 60 w 272"/>
                <a:gd name="T27" fmla="*/ 24 h 272"/>
                <a:gd name="T28" fmla="*/ 108 w 272"/>
                <a:gd name="T29" fmla="*/ 3 h 272"/>
                <a:gd name="T30" fmla="*/ 136 w 272"/>
                <a:gd name="T31" fmla="*/ 0 h 272"/>
                <a:gd name="T32" fmla="*/ 163 w 272"/>
                <a:gd name="T33" fmla="*/ 3 h 272"/>
                <a:gd name="T34" fmla="*/ 213 w 272"/>
                <a:gd name="T35" fmla="*/ 24 h 272"/>
                <a:gd name="T36" fmla="*/ 249 w 272"/>
                <a:gd name="T37" fmla="*/ 60 h 272"/>
                <a:gd name="T38" fmla="*/ 270 w 272"/>
                <a:gd name="T39" fmla="*/ 109 h 272"/>
                <a:gd name="T40" fmla="*/ 272 w 272"/>
                <a:gd name="T41" fmla="*/ 136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2" h="272">
                  <a:moveTo>
                    <a:pt x="272" y="136"/>
                  </a:moveTo>
                  <a:lnTo>
                    <a:pt x="270" y="165"/>
                  </a:lnTo>
                  <a:lnTo>
                    <a:pt x="249" y="213"/>
                  </a:lnTo>
                  <a:lnTo>
                    <a:pt x="213" y="250"/>
                  </a:lnTo>
                  <a:lnTo>
                    <a:pt x="163" y="271"/>
                  </a:lnTo>
                  <a:lnTo>
                    <a:pt x="136" y="272"/>
                  </a:lnTo>
                  <a:lnTo>
                    <a:pt x="108" y="271"/>
                  </a:lnTo>
                  <a:lnTo>
                    <a:pt x="60" y="250"/>
                  </a:lnTo>
                  <a:lnTo>
                    <a:pt x="22" y="213"/>
                  </a:lnTo>
                  <a:lnTo>
                    <a:pt x="1" y="165"/>
                  </a:lnTo>
                  <a:lnTo>
                    <a:pt x="0" y="136"/>
                  </a:lnTo>
                  <a:lnTo>
                    <a:pt x="1" y="109"/>
                  </a:lnTo>
                  <a:lnTo>
                    <a:pt x="22" y="60"/>
                  </a:lnTo>
                  <a:lnTo>
                    <a:pt x="60" y="24"/>
                  </a:lnTo>
                  <a:lnTo>
                    <a:pt x="108" y="3"/>
                  </a:lnTo>
                  <a:lnTo>
                    <a:pt x="136" y="0"/>
                  </a:lnTo>
                  <a:lnTo>
                    <a:pt x="163" y="3"/>
                  </a:lnTo>
                  <a:lnTo>
                    <a:pt x="213" y="24"/>
                  </a:lnTo>
                  <a:lnTo>
                    <a:pt x="249" y="60"/>
                  </a:lnTo>
                  <a:lnTo>
                    <a:pt x="270" y="109"/>
                  </a:lnTo>
                  <a:lnTo>
                    <a:pt x="272" y="136"/>
                  </a:lnTo>
                  <a:close/>
                </a:path>
              </a:pathLst>
            </a:custGeom>
            <a:grpFill/>
            <a:ln w="9525">
              <a:solidFill>
                <a:srgbClr val="F0EEEF">
                  <a:lumMod val="50000"/>
                </a:srgb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Freeform 169"/>
            <p:cNvSpPr>
              <a:spLocks/>
            </p:cNvSpPr>
            <p:nvPr/>
          </p:nvSpPr>
          <p:spPr bwMode="auto">
            <a:xfrm>
              <a:off x="5866591" y="4194452"/>
              <a:ext cx="132486" cy="131091"/>
            </a:xfrm>
            <a:custGeom>
              <a:avLst/>
              <a:gdLst>
                <a:gd name="T0" fmla="*/ 377 w 377"/>
                <a:gd name="T1" fmla="*/ 190 h 379"/>
                <a:gd name="T2" fmla="*/ 377 w 377"/>
                <a:gd name="T3" fmla="*/ 209 h 379"/>
                <a:gd name="T4" fmla="*/ 369 w 377"/>
                <a:gd name="T5" fmla="*/ 245 h 379"/>
                <a:gd name="T6" fmla="*/ 355 w 377"/>
                <a:gd name="T7" fmla="*/ 279 h 379"/>
                <a:gd name="T8" fmla="*/ 334 w 377"/>
                <a:gd name="T9" fmla="*/ 310 h 379"/>
                <a:gd name="T10" fmla="*/ 308 w 377"/>
                <a:gd name="T11" fmla="*/ 335 h 379"/>
                <a:gd name="T12" fmla="*/ 279 w 377"/>
                <a:gd name="T13" fmla="*/ 355 h 379"/>
                <a:gd name="T14" fmla="*/ 245 w 377"/>
                <a:gd name="T15" fmla="*/ 370 h 379"/>
                <a:gd name="T16" fmla="*/ 207 w 377"/>
                <a:gd name="T17" fmla="*/ 377 h 379"/>
                <a:gd name="T18" fmla="*/ 188 w 377"/>
                <a:gd name="T19" fmla="*/ 379 h 379"/>
                <a:gd name="T20" fmla="*/ 168 w 377"/>
                <a:gd name="T21" fmla="*/ 377 h 379"/>
                <a:gd name="T22" fmla="*/ 132 w 377"/>
                <a:gd name="T23" fmla="*/ 370 h 379"/>
                <a:gd name="T24" fmla="*/ 98 w 377"/>
                <a:gd name="T25" fmla="*/ 355 h 379"/>
                <a:gd name="T26" fmla="*/ 69 w 377"/>
                <a:gd name="T27" fmla="*/ 335 h 379"/>
                <a:gd name="T28" fmla="*/ 43 w 377"/>
                <a:gd name="T29" fmla="*/ 310 h 379"/>
                <a:gd name="T30" fmla="*/ 22 w 377"/>
                <a:gd name="T31" fmla="*/ 279 h 379"/>
                <a:gd name="T32" fmla="*/ 8 w 377"/>
                <a:gd name="T33" fmla="*/ 245 h 379"/>
                <a:gd name="T34" fmla="*/ 0 w 377"/>
                <a:gd name="T35" fmla="*/ 209 h 379"/>
                <a:gd name="T36" fmla="*/ 0 w 377"/>
                <a:gd name="T37" fmla="*/ 190 h 379"/>
                <a:gd name="T38" fmla="*/ 0 w 377"/>
                <a:gd name="T39" fmla="*/ 170 h 379"/>
                <a:gd name="T40" fmla="*/ 8 w 377"/>
                <a:gd name="T41" fmla="*/ 133 h 379"/>
                <a:gd name="T42" fmla="*/ 22 w 377"/>
                <a:gd name="T43" fmla="*/ 99 h 379"/>
                <a:gd name="T44" fmla="*/ 43 w 377"/>
                <a:gd name="T45" fmla="*/ 69 h 379"/>
                <a:gd name="T46" fmla="*/ 69 w 377"/>
                <a:gd name="T47" fmla="*/ 43 h 379"/>
                <a:gd name="T48" fmla="*/ 98 w 377"/>
                <a:gd name="T49" fmla="*/ 24 h 379"/>
                <a:gd name="T50" fmla="*/ 132 w 377"/>
                <a:gd name="T51" fmla="*/ 8 h 379"/>
                <a:gd name="T52" fmla="*/ 168 w 377"/>
                <a:gd name="T53" fmla="*/ 2 h 379"/>
                <a:gd name="T54" fmla="*/ 188 w 377"/>
                <a:gd name="T55" fmla="*/ 0 h 379"/>
                <a:gd name="T56" fmla="*/ 207 w 377"/>
                <a:gd name="T57" fmla="*/ 2 h 379"/>
                <a:gd name="T58" fmla="*/ 245 w 377"/>
                <a:gd name="T59" fmla="*/ 8 h 379"/>
                <a:gd name="T60" fmla="*/ 279 w 377"/>
                <a:gd name="T61" fmla="*/ 24 h 379"/>
                <a:gd name="T62" fmla="*/ 308 w 377"/>
                <a:gd name="T63" fmla="*/ 43 h 379"/>
                <a:gd name="T64" fmla="*/ 334 w 377"/>
                <a:gd name="T65" fmla="*/ 69 h 379"/>
                <a:gd name="T66" fmla="*/ 355 w 377"/>
                <a:gd name="T67" fmla="*/ 99 h 379"/>
                <a:gd name="T68" fmla="*/ 369 w 377"/>
                <a:gd name="T69" fmla="*/ 133 h 379"/>
                <a:gd name="T70" fmla="*/ 377 w 377"/>
                <a:gd name="T71" fmla="*/ 170 h 379"/>
                <a:gd name="T72" fmla="*/ 377 w 377"/>
                <a:gd name="T73" fmla="*/ 19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77" h="379">
                  <a:moveTo>
                    <a:pt x="377" y="190"/>
                  </a:moveTo>
                  <a:lnTo>
                    <a:pt x="377" y="209"/>
                  </a:lnTo>
                  <a:lnTo>
                    <a:pt x="369" y="245"/>
                  </a:lnTo>
                  <a:lnTo>
                    <a:pt x="355" y="279"/>
                  </a:lnTo>
                  <a:lnTo>
                    <a:pt x="334" y="310"/>
                  </a:lnTo>
                  <a:lnTo>
                    <a:pt x="308" y="335"/>
                  </a:lnTo>
                  <a:lnTo>
                    <a:pt x="279" y="355"/>
                  </a:lnTo>
                  <a:lnTo>
                    <a:pt x="245" y="370"/>
                  </a:lnTo>
                  <a:lnTo>
                    <a:pt x="207" y="377"/>
                  </a:lnTo>
                  <a:lnTo>
                    <a:pt x="188" y="379"/>
                  </a:lnTo>
                  <a:lnTo>
                    <a:pt x="168" y="377"/>
                  </a:lnTo>
                  <a:lnTo>
                    <a:pt x="132" y="370"/>
                  </a:lnTo>
                  <a:lnTo>
                    <a:pt x="98" y="355"/>
                  </a:lnTo>
                  <a:lnTo>
                    <a:pt x="69" y="335"/>
                  </a:lnTo>
                  <a:lnTo>
                    <a:pt x="43" y="310"/>
                  </a:lnTo>
                  <a:lnTo>
                    <a:pt x="22" y="279"/>
                  </a:lnTo>
                  <a:lnTo>
                    <a:pt x="8" y="245"/>
                  </a:lnTo>
                  <a:lnTo>
                    <a:pt x="0" y="209"/>
                  </a:lnTo>
                  <a:lnTo>
                    <a:pt x="0" y="190"/>
                  </a:lnTo>
                  <a:lnTo>
                    <a:pt x="0" y="170"/>
                  </a:lnTo>
                  <a:lnTo>
                    <a:pt x="8" y="133"/>
                  </a:lnTo>
                  <a:lnTo>
                    <a:pt x="22" y="99"/>
                  </a:lnTo>
                  <a:lnTo>
                    <a:pt x="43" y="69"/>
                  </a:lnTo>
                  <a:lnTo>
                    <a:pt x="69" y="43"/>
                  </a:lnTo>
                  <a:lnTo>
                    <a:pt x="98" y="24"/>
                  </a:lnTo>
                  <a:lnTo>
                    <a:pt x="132" y="8"/>
                  </a:lnTo>
                  <a:lnTo>
                    <a:pt x="168" y="2"/>
                  </a:lnTo>
                  <a:lnTo>
                    <a:pt x="188" y="0"/>
                  </a:lnTo>
                  <a:lnTo>
                    <a:pt x="207" y="2"/>
                  </a:lnTo>
                  <a:lnTo>
                    <a:pt x="245" y="8"/>
                  </a:lnTo>
                  <a:lnTo>
                    <a:pt x="279" y="24"/>
                  </a:lnTo>
                  <a:lnTo>
                    <a:pt x="308" y="43"/>
                  </a:lnTo>
                  <a:lnTo>
                    <a:pt x="334" y="69"/>
                  </a:lnTo>
                  <a:lnTo>
                    <a:pt x="355" y="99"/>
                  </a:lnTo>
                  <a:lnTo>
                    <a:pt x="369" y="133"/>
                  </a:lnTo>
                  <a:lnTo>
                    <a:pt x="377" y="170"/>
                  </a:lnTo>
                  <a:lnTo>
                    <a:pt x="377" y="190"/>
                  </a:lnTo>
                  <a:close/>
                </a:path>
              </a:pathLst>
            </a:custGeom>
            <a:grpFill/>
            <a:ln w="9525">
              <a:solidFill>
                <a:srgbClr val="F0EEEF">
                  <a:lumMod val="50000"/>
                </a:srgb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Freeform 170"/>
            <p:cNvSpPr>
              <a:spLocks/>
            </p:cNvSpPr>
            <p:nvPr/>
          </p:nvSpPr>
          <p:spPr bwMode="auto">
            <a:xfrm>
              <a:off x="4670037" y="3671483"/>
              <a:ext cx="65546" cy="65546"/>
            </a:xfrm>
            <a:custGeom>
              <a:avLst/>
              <a:gdLst>
                <a:gd name="T0" fmla="*/ 189 w 189"/>
                <a:gd name="T1" fmla="*/ 94 h 188"/>
                <a:gd name="T2" fmla="*/ 188 w 189"/>
                <a:gd name="T3" fmla="*/ 114 h 188"/>
                <a:gd name="T4" fmla="*/ 174 w 189"/>
                <a:gd name="T5" fmla="*/ 147 h 188"/>
                <a:gd name="T6" fmla="*/ 148 w 189"/>
                <a:gd name="T7" fmla="*/ 172 h 188"/>
                <a:gd name="T8" fmla="*/ 114 w 189"/>
                <a:gd name="T9" fmla="*/ 186 h 188"/>
                <a:gd name="T10" fmla="*/ 95 w 189"/>
                <a:gd name="T11" fmla="*/ 188 h 188"/>
                <a:gd name="T12" fmla="*/ 75 w 189"/>
                <a:gd name="T13" fmla="*/ 186 h 188"/>
                <a:gd name="T14" fmla="*/ 42 w 189"/>
                <a:gd name="T15" fmla="*/ 172 h 188"/>
                <a:gd name="T16" fmla="*/ 16 w 189"/>
                <a:gd name="T17" fmla="*/ 147 h 188"/>
                <a:gd name="T18" fmla="*/ 1 w 189"/>
                <a:gd name="T19" fmla="*/ 114 h 188"/>
                <a:gd name="T20" fmla="*/ 0 w 189"/>
                <a:gd name="T21" fmla="*/ 94 h 188"/>
                <a:gd name="T22" fmla="*/ 1 w 189"/>
                <a:gd name="T23" fmla="*/ 75 h 188"/>
                <a:gd name="T24" fmla="*/ 16 w 189"/>
                <a:gd name="T25" fmla="*/ 41 h 188"/>
                <a:gd name="T26" fmla="*/ 42 w 189"/>
                <a:gd name="T27" fmla="*/ 15 h 188"/>
                <a:gd name="T28" fmla="*/ 75 w 189"/>
                <a:gd name="T29" fmla="*/ 1 h 188"/>
                <a:gd name="T30" fmla="*/ 95 w 189"/>
                <a:gd name="T31" fmla="*/ 0 h 188"/>
                <a:gd name="T32" fmla="*/ 114 w 189"/>
                <a:gd name="T33" fmla="*/ 1 h 188"/>
                <a:gd name="T34" fmla="*/ 148 w 189"/>
                <a:gd name="T35" fmla="*/ 15 h 188"/>
                <a:gd name="T36" fmla="*/ 174 w 189"/>
                <a:gd name="T37" fmla="*/ 41 h 188"/>
                <a:gd name="T38" fmla="*/ 188 w 189"/>
                <a:gd name="T39" fmla="*/ 75 h 188"/>
                <a:gd name="T40" fmla="*/ 189 w 189"/>
                <a:gd name="T41" fmla="*/ 9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9" h="188">
                  <a:moveTo>
                    <a:pt x="189" y="94"/>
                  </a:moveTo>
                  <a:lnTo>
                    <a:pt x="188" y="114"/>
                  </a:lnTo>
                  <a:lnTo>
                    <a:pt x="174" y="147"/>
                  </a:lnTo>
                  <a:lnTo>
                    <a:pt x="148" y="172"/>
                  </a:lnTo>
                  <a:lnTo>
                    <a:pt x="114" y="186"/>
                  </a:lnTo>
                  <a:lnTo>
                    <a:pt x="95" y="188"/>
                  </a:lnTo>
                  <a:lnTo>
                    <a:pt x="75" y="186"/>
                  </a:lnTo>
                  <a:lnTo>
                    <a:pt x="42" y="172"/>
                  </a:lnTo>
                  <a:lnTo>
                    <a:pt x="16" y="147"/>
                  </a:lnTo>
                  <a:lnTo>
                    <a:pt x="1" y="114"/>
                  </a:lnTo>
                  <a:lnTo>
                    <a:pt x="0" y="94"/>
                  </a:lnTo>
                  <a:lnTo>
                    <a:pt x="1" y="75"/>
                  </a:lnTo>
                  <a:lnTo>
                    <a:pt x="16" y="41"/>
                  </a:lnTo>
                  <a:lnTo>
                    <a:pt x="42" y="15"/>
                  </a:lnTo>
                  <a:lnTo>
                    <a:pt x="75" y="1"/>
                  </a:lnTo>
                  <a:lnTo>
                    <a:pt x="95" y="0"/>
                  </a:lnTo>
                  <a:lnTo>
                    <a:pt x="114" y="1"/>
                  </a:lnTo>
                  <a:lnTo>
                    <a:pt x="148" y="15"/>
                  </a:lnTo>
                  <a:lnTo>
                    <a:pt x="174" y="41"/>
                  </a:lnTo>
                  <a:lnTo>
                    <a:pt x="188" y="75"/>
                  </a:lnTo>
                  <a:lnTo>
                    <a:pt x="189" y="94"/>
                  </a:lnTo>
                  <a:close/>
                </a:path>
              </a:pathLst>
            </a:custGeom>
            <a:grpFill/>
            <a:ln w="9525">
              <a:solidFill>
                <a:srgbClr val="F0EEEF">
                  <a:lumMod val="50000"/>
                </a:srgb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Freeform 171"/>
            <p:cNvSpPr>
              <a:spLocks/>
            </p:cNvSpPr>
            <p:nvPr/>
          </p:nvSpPr>
          <p:spPr bwMode="auto">
            <a:xfrm>
              <a:off x="4767658" y="3382804"/>
              <a:ext cx="65546" cy="65546"/>
            </a:xfrm>
            <a:custGeom>
              <a:avLst/>
              <a:gdLst>
                <a:gd name="T0" fmla="*/ 188 w 188"/>
                <a:gd name="T1" fmla="*/ 94 h 188"/>
                <a:gd name="T2" fmla="*/ 187 w 188"/>
                <a:gd name="T3" fmla="*/ 113 h 188"/>
                <a:gd name="T4" fmla="*/ 172 w 188"/>
                <a:gd name="T5" fmla="*/ 146 h 188"/>
                <a:gd name="T6" fmla="*/ 148 w 188"/>
                <a:gd name="T7" fmla="*/ 172 h 188"/>
                <a:gd name="T8" fmla="*/ 114 w 188"/>
                <a:gd name="T9" fmla="*/ 186 h 188"/>
                <a:gd name="T10" fmla="*/ 95 w 188"/>
                <a:gd name="T11" fmla="*/ 188 h 188"/>
                <a:gd name="T12" fmla="*/ 75 w 188"/>
                <a:gd name="T13" fmla="*/ 186 h 188"/>
                <a:gd name="T14" fmla="*/ 41 w 188"/>
                <a:gd name="T15" fmla="*/ 172 h 188"/>
                <a:gd name="T16" fmla="*/ 16 w 188"/>
                <a:gd name="T17" fmla="*/ 146 h 188"/>
                <a:gd name="T18" fmla="*/ 1 w 188"/>
                <a:gd name="T19" fmla="*/ 113 h 188"/>
                <a:gd name="T20" fmla="*/ 0 w 188"/>
                <a:gd name="T21" fmla="*/ 94 h 188"/>
                <a:gd name="T22" fmla="*/ 1 w 188"/>
                <a:gd name="T23" fmla="*/ 75 h 188"/>
                <a:gd name="T24" fmla="*/ 16 w 188"/>
                <a:gd name="T25" fmla="*/ 41 h 188"/>
                <a:gd name="T26" fmla="*/ 41 w 188"/>
                <a:gd name="T27" fmla="*/ 15 h 188"/>
                <a:gd name="T28" fmla="*/ 75 w 188"/>
                <a:gd name="T29" fmla="*/ 1 h 188"/>
                <a:gd name="T30" fmla="*/ 95 w 188"/>
                <a:gd name="T31" fmla="*/ 0 h 188"/>
                <a:gd name="T32" fmla="*/ 114 w 188"/>
                <a:gd name="T33" fmla="*/ 1 h 188"/>
                <a:gd name="T34" fmla="*/ 148 w 188"/>
                <a:gd name="T35" fmla="*/ 15 h 188"/>
                <a:gd name="T36" fmla="*/ 172 w 188"/>
                <a:gd name="T37" fmla="*/ 41 h 188"/>
                <a:gd name="T38" fmla="*/ 187 w 188"/>
                <a:gd name="T39" fmla="*/ 75 h 188"/>
                <a:gd name="T40" fmla="*/ 188 w 188"/>
                <a:gd name="T41" fmla="*/ 9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8" h="188">
                  <a:moveTo>
                    <a:pt x="188" y="94"/>
                  </a:moveTo>
                  <a:lnTo>
                    <a:pt x="187" y="113"/>
                  </a:lnTo>
                  <a:lnTo>
                    <a:pt x="172" y="146"/>
                  </a:lnTo>
                  <a:lnTo>
                    <a:pt x="148" y="172"/>
                  </a:lnTo>
                  <a:lnTo>
                    <a:pt x="114" y="186"/>
                  </a:lnTo>
                  <a:lnTo>
                    <a:pt x="95" y="188"/>
                  </a:lnTo>
                  <a:lnTo>
                    <a:pt x="75" y="186"/>
                  </a:lnTo>
                  <a:lnTo>
                    <a:pt x="41" y="172"/>
                  </a:lnTo>
                  <a:lnTo>
                    <a:pt x="16" y="146"/>
                  </a:lnTo>
                  <a:lnTo>
                    <a:pt x="1" y="113"/>
                  </a:lnTo>
                  <a:lnTo>
                    <a:pt x="0" y="94"/>
                  </a:lnTo>
                  <a:lnTo>
                    <a:pt x="1" y="75"/>
                  </a:lnTo>
                  <a:lnTo>
                    <a:pt x="16" y="41"/>
                  </a:lnTo>
                  <a:lnTo>
                    <a:pt x="41" y="15"/>
                  </a:lnTo>
                  <a:lnTo>
                    <a:pt x="75" y="1"/>
                  </a:lnTo>
                  <a:lnTo>
                    <a:pt x="95" y="0"/>
                  </a:lnTo>
                  <a:lnTo>
                    <a:pt x="114" y="1"/>
                  </a:lnTo>
                  <a:lnTo>
                    <a:pt x="148" y="15"/>
                  </a:lnTo>
                  <a:lnTo>
                    <a:pt x="172" y="41"/>
                  </a:lnTo>
                  <a:lnTo>
                    <a:pt x="187" y="75"/>
                  </a:lnTo>
                  <a:lnTo>
                    <a:pt x="188" y="94"/>
                  </a:lnTo>
                  <a:close/>
                </a:path>
              </a:pathLst>
            </a:custGeom>
            <a:grpFill/>
            <a:ln w="9525">
              <a:solidFill>
                <a:srgbClr val="F0EEEF">
                  <a:lumMod val="50000"/>
                </a:srgb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Freeform 172"/>
            <p:cNvSpPr>
              <a:spLocks/>
            </p:cNvSpPr>
            <p:nvPr/>
          </p:nvSpPr>
          <p:spPr bwMode="auto">
            <a:xfrm>
              <a:off x="5294810" y="3919021"/>
              <a:ext cx="65546" cy="65546"/>
            </a:xfrm>
            <a:custGeom>
              <a:avLst/>
              <a:gdLst>
                <a:gd name="T0" fmla="*/ 188 w 188"/>
                <a:gd name="T1" fmla="*/ 94 h 188"/>
                <a:gd name="T2" fmla="*/ 187 w 188"/>
                <a:gd name="T3" fmla="*/ 114 h 188"/>
                <a:gd name="T4" fmla="*/ 173 w 188"/>
                <a:gd name="T5" fmla="*/ 147 h 188"/>
                <a:gd name="T6" fmla="*/ 148 w 188"/>
                <a:gd name="T7" fmla="*/ 172 h 188"/>
                <a:gd name="T8" fmla="*/ 114 w 188"/>
                <a:gd name="T9" fmla="*/ 186 h 188"/>
                <a:gd name="T10" fmla="*/ 95 w 188"/>
                <a:gd name="T11" fmla="*/ 188 h 188"/>
                <a:gd name="T12" fmla="*/ 75 w 188"/>
                <a:gd name="T13" fmla="*/ 186 h 188"/>
                <a:gd name="T14" fmla="*/ 42 w 188"/>
                <a:gd name="T15" fmla="*/ 172 h 188"/>
                <a:gd name="T16" fmla="*/ 16 w 188"/>
                <a:gd name="T17" fmla="*/ 147 h 188"/>
                <a:gd name="T18" fmla="*/ 2 w 188"/>
                <a:gd name="T19" fmla="*/ 114 h 188"/>
                <a:gd name="T20" fmla="*/ 0 w 188"/>
                <a:gd name="T21" fmla="*/ 94 h 188"/>
                <a:gd name="T22" fmla="*/ 2 w 188"/>
                <a:gd name="T23" fmla="*/ 75 h 188"/>
                <a:gd name="T24" fmla="*/ 16 w 188"/>
                <a:gd name="T25" fmla="*/ 41 h 188"/>
                <a:gd name="T26" fmla="*/ 42 w 188"/>
                <a:gd name="T27" fmla="*/ 15 h 188"/>
                <a:gd name="T28" fmla="*/ 75 w 188"/>
                <a:gd name="T29" fmla="*/ 1 h 188"/>
                <a:gd name="T30" fmla="*/ 95 w 188"/>
                <a:gd name="T31" fmla="*/ 0 h 188"/>
                <a:gd name="T32" fmla="*/ 114 w 188"/>
                <a:gd name="T33" fmla="*/ 1 h 188"/>
                <a:gd name="T34" fmla="*/ 148 w 188"/>
                <a:gd name="T35" fmla="*/ 15 h 188"/>
                <a:gd name="T36" fmla="*/ 173 w 188"/>
                <a:gd name="T37" fmla="*/ 41 h 188"/>
                <a:gd name="T38" fmla="*/ 187 w 188"/>
                <a:gd name="T39" fmla="*/ 75 h 188"/>
                <a:gd name="T40" fmla="*/ 188 w 188"/>
                <a:gd name="T41" fmla="*/ 9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8" h="188">
                  <a:moveTo>
                    <a:pt x="188" y="94"/>
                  </a:moveTo>
                  <a:lnTo>
                    <a:pt x="187" y="114"/>
                  </a:lnTo>
                  <a:lnTo>
                    <a:pt x="173" y="147"/>
                  </a:lnTo>
                  <a:lnTo>
                    <a:pt x="148" y="172"/>
                  </a:lnTo>
                  <a:lnTo>
                    <a:pt x="114" y="186"/>
                  </a:lnTo>
                  <a:lnTo>
                    <a:pt x="95" y="188"/>
                  </a:lnTo>
                  <a:lnTo>
                    <a:pt x="75" y="186"/>
                  </a:lnTo>
                  <a:lnTo>
                    <a:pt x="42" y="172"/>
                  </a:lnTo>
                  <a:lnTo>
                    <a:pt x="16" y="147"/>
                  </a:lnTo>
                  <a:lnTo>
                    <a:pt x="2" y="114"/>
                  </a:lnTo>
                  <a:lnTo>
                    <a:pt x="0" y="94"/>
                  </a:lnTo>
                  <a:lnTo>
                    <a:pt x="2" y="75"/>
                  </a:lnTo>
                  <a:lnTo>
                    <a:pt x="16" y="41"/>
                  </a:lnTo>
                  <a:lnTo>
                    <a:pt x="42" y="15"/>
                  </a:lnTo>
                  <a:lnTo>
                    <a:pt x="75" y="1"/>
                  </a:lnTo>
                  <a:lnTo>
                    <a:pt x="95" y="0"/>
                  </a:lnTo>
                  <a:lnTo>
                    <a:pt x="114" y="1"/>
                  </a:lnTo>
                  <a:lnTo>
                    <a:pt x="148" y="15"/>
                  </a:lnTo>
                  <a:lnTo>
                    <a:pt x="173" y="41"/>
                  </a:lnTo>
                  <a:lnTo>
                    <a:pt x="187" y="75"/>
                  </a:lnTo>
                  <a:lnTo>
                    <a:pt x="188" y="94"/>
                  </a:lnTo>
                  <a:close/>
                </a:path>
              </a:pathLst>
            </a:custGeom>
            <a:grpFill/>
            <a:ln w="9525">
              <a:solidFill>
                <a:srgbClr val="F0EEEF">
                  <a:lumMod val="50000"/>
                </a:srgb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Freeform 174"/>
            <p:cNvSpPr>
              <a:spLocks/>
            </p:cNvSpPr>
            <p:nvPr/>
          </p:nvSpPr>
          <p:spPr bwMode="auto">
            <a:xfrm>
              <a:off x="3974139" y="3965740"/>
              <a:ext cx="96227" cy="93438"/>
            </a:xfrm>
            <a:custGeom>
              <a:avLst/>
              <a:gdLst>
                <a:gd name="T0" fmla="*/ 272 w 272"/>
                <a:gd name="T1" fmla="*/ 137 h 271"/>
                <a:gd name="T2" fmla="*/ 271 w 272"/>
                <a:gd name="T3" fmla="*/ 164 h 271"/>
                <a:gd name="T4" fmla="*/ 250 w 272"/>
                <a:gd name="T5" fmla="*/ 213 h 271"/>
                <a:gd name="T6" fmla="*/ 213 w 272"/>
                <a:gd name="T7" fmla="*/ 249 h 271"/>
                <a:gd name="T8" fmla="*/ 163 w 272"/>
                <a:gd name="T9" fmla="*/ 270 h 271"/>
                <a:gd name="T10" fmla="*/ 136 w 272"/>
                <a:gd name="T11" fmla="*/ 271 h 271"/>
                <a:gd name="T12" fmla="*/ 109 w 272"/>
                <a:gd name="T13" fmla="*/ 270 h 271"/>
                <a:gd name="T14" fmla="*/ 60 w 272"/>
                <a:gd name="T15" fmla="*/ 249 h 271"/>
                <a:gd name="T16" fmla="*/ 22 w 272"/>
                <a:gd name="T17" fmla="*/ 213 h 271"/>
                <a:gd name="T18" fmla="*/ 3 w 272"/>
                <a:gd name="T19" fmla="*/ 164 h 271"/>
                <a:gd name="T20" fmla="*/ 0 w 272"/>
                <a:gd name="T21" fmla="*/ 137 h 271"/>
                <a:gd name="T22" fmla="*/ 3 w 272"/>
                <a:gd name="T23" fmla="*/ 108 h 271"/>
                <a:gd name="T24" fmla="*/ 22 w 272"/>
                <a:gd name="T25" fmla="*/ 59 h 271"/>
                <a:gd name="T26" fmla="*/ 60 w 272"/>
                <a:gd name="T27" fmla="*/ 22 h 271"/>
                <a:gd name="T28" fmla="*/ 109 w 272"/>
                <a:gd name="T29" fmla="*/ 2 h 271"/>
                <a:gd name="T30" fmla="*/ 136 w 272"/>
                <a:gd name="T31" fmla="*/ 0 h 271"/>
                <a:gd name="T32" fmla="*/ 163 w 272"/>
                <a:gd name="T33" fmla="*/ 2 h 271"/>
                <a:gd name="T34" fmla="*/ 213 w 272"/>
                <a:gd name="T35" fmla="*/ 22 h 271"/>
                <a:gd name="T36" fmla="*/ 250 w 272"/>
                <a:gd name="T37" fmla="*/ 59 h 271"/>
                <a:gd name="T38" fmla="*/ 271 w 272"/>
                <a:gd name="T39" fmla="*/ 108 h 271"/>
                <a:gd name="T40" fmla="*/ 272 w 272"/>
                <a:gd name="T41" fmla="*/ 137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2" h="271">
                  <a:moveTo>
                    <a:pt x="272" y="137"/>
                  </a:moveTo>
                  <a:lnTo>
                    <a:pt x="271" y="164"/>
                  </a:lnTo>
                  <a:lnTo>
                    <a:pt x="250" y="213"/>
                  </a:lnTo>
                  <a:lnTo>
                    <a:pt x="213" y="249"/>
                  </a:lnTo>
                  <a:lnTo>
                    <a:pt x="163" y="270"/>
                  </a:lnTo>
                  <a:lnTo>
                    <a:pt x="136" y="271"/>
                  </a:lnTo>
                  <a:lnTo>
                    <a:pt x="109" y="270"/>
                  </a:lnTo>
                  <a:lnTo>
                    <a:pt x="60" y="249"/>
                  </a:lnTo>
                  <a:lnTo>
                    <a:pt x="22" y="213"/>
                  </a:lnTo>
                  <a:lnTo>
                    <a:pt x="3" y="164"/>
                  </a:lnTo>
                  <a:lnTo>
                    <a:pt x="0" y="137"/>
                  </a:lnTo>
                  <a:lnTo>
                    <a:pt x="3" y="108"/>
                  </a:lnTo>
                  <a:lnTo>
                    <a:pt x="22" y="59"/>
                  </a:lnTo>
                  <a:lnTo>
                    <a:pt x="60" y="22"/>
                  </a:lnTo>
                  <a:lnTo>
                    <a:pt x="109" y="2"/>
                  </a:lnTo>
                  <a:lnTo>
                    <a:pt x="136" y="0"/>
                  </a:lnTo>
                  <a:lnTo>
                    <a:pt x="163" y="2"/>
                  </a:lnTo>
                  <a:lnTo>
                    <a:pt x="213" y="22"/>
                  </a:lnTo>
                  <a:lnTo>
                    <a:pt x="250" y="59"/>
                  </a:lnTo>
                  <a:lnTo>
                    <a:pt x="271" y="108"/>
                  </a:lnTo>
                  <a:lnTo>
                    <a:pt x="272" y="137"/>
                  </a:lnTo>
                  <a:close/>
                </a:path>
              </a:pathLst>
            </a:custGeom>
            <a:grpFill/>
            <a:ln w="9525">
              <a:solidFill>
                <a:srgbClr val="F0EEEF">
                  <a:lumMod val="50000"/>
                </a:srgb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Freeform 176"/>
            <p:cNvSpPr>
              <a:spLocks/>
            </p:cNvSpPr>
            <p:nvPr/>
          </p:nvSpPr>
          <p:spPr bwMode="auto">
            <a:xfrm>
              <a:off x="5329676" y="3655447"/>
              <a:ext cx="94832" cy="94832"/>
            </a:xfrm>
            <a:custGeom>
              <a:avLst/>
              <a:gdLst>
                <a:gd name="T0" fmla="*/ 272 w 272"/>
                <a:gd name="T1" fmla="*/ 136 h 272"/>
                <a:gd name="T2" fmla="*/ 271 w 272"/>
                <a:gd name="T3" fmla="*/ 165 h 272"/>
                <a:gd name="T4" fmla="*/ 250 w 272"/>
                <a:gd name="T5" fmla="*/ 213 h 272"/>
                <a:gd name="T6" fmla="*/ 212 w 272"/>
                <a:gd name="T7" fmla="*/ 250 h 272"/>
                <a:gd name="T8" fmla="*/ 164 w 272"/>
                <a:gd name="T9" fmla="*/ 271 h 272"/>
                <a:gd name="T10" fmla="*/ 136 w 272"/>
                <a:gd name="T11" fmla="*/ 272 h 272"/>
                <a:gd name="T12" fmla="*/ 109 w 272"/>
                <a:gd name="T13" fmla="*/ 271 h 272"/>
                <a:gd name="T14" fmla="*/ 59 w 272"/>
                <a:gd name="T15" fmla="*/ 250 h 272"/>
                <a:gd name="T16" fmla="*/ 23 w 272"/>
                <a:gd name="T17" fmla="*/ 213 h 272"/>
                <a:gd name="T18" fmla="*/ 2 w 272"/>
                <a:gd name="T19" fmla="*/ 165 h 272"/>
                <a:gd name="T20" fmla="*/ 0 w 272"/>
                <a:gd name="T21" fmla="*/ 136 h 272"/>
                <a:gd name="T22" fmla="*/ 2 w 272"/>
                <a:gd name="T23" fmla="*/ 109 h 272"/>
                <a:gd name="T24" fmla="*/ 23 w 272"/>
                <a:gd name="T25" fmla="*/ 60 h 272"/>
                <a:gd name="T26" fmla="*/ 59 w 272"/>
                <a:gd name="T27" fmla="*/ 24 h 272"/>
                <a:gd name="T28" fmla="*/ 109 w 272"/>
                <a:gd name="T29" fmla="*/ 3 h 272"/>
                <a:gd name="T30" fmla="*/ 136 w 272"/>
                <a:gd name="T31" fmla="*/ 0 h 272"/>
                <a:gd name="T32" fmla="*/ 164 w 272"/>
                <a:gd name="T33" fmla="*/ 3 h 272"/>
                <a:gd name="T34" fmla="*/ 212 w 272"/>
                <a:gd name="T35" fmla="*/ 24 h 272"/>
                <a:gd name="T36" fmla="*/ 250 w 272"/>
                <a:gd name="T37" fmla="*/ 60 h 272"/>
                <a:gd name="T38" fmla="*/ 271 w 272"/>
                <a:gd name="T39" fmla="*/ 109 h 272"/>
                <a:gd name="T40" fmla="*/ 272 w 272"/>
                <a:gd name="T41" fmla="*/ 136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2" h="272">
                  <a:moveTo>
                    <a:pt x="272" y="136"/>
                  </a:moveTo>
                  <a:lnTo>
                    <a:pt x="271" y="165"/>
                  </a:lnTo>
                  <a:lnTo>
                    <a:pt x="250" y="213"/>
                  </a:lnTo>
                  <a:lnTo>
                    <a:pt x="212" y="250"/>
                  </a:lnTo>
                  <a:lnTo>
                    <a:pt x="164" y="271"/>
                  </a:lnTo>
                  <a:lnTo>
                    <a:pt x="136" y="272"/>
                  </a:lnTo>
                  <a:lnTo>
                    <a:pt x="109" y="271"/>
                  </a:lnTo>
                  <a:lnTo>
                    <a:pt x="59" y="250"/>
                  </a:lnTo>
                  <a:lnTo>
                    <a:pt x="23" y="213"/>
                  </a:lnTo>
                  <a:lnTo>
                    <a:pt x="2" y="165"/>
                  </a:lnTo>
                  <a:lnTo>
                    <a:pt x="0" y="136"/>
                  </a:lnTo>
                  <a:lnTo>
                    <a:pt x="2" y="109"/>
                  </a:lnTo>
                  <a:lnTo>
                    <a:pt x="23" y="60"/>
                  </a:lnTo>
                  <a:lnTo>
                    <a:pt x="59" y="24"/>
                  </a:lnTo>
                  <a:lnTo>
                    <a:pt x="109" y="3"/>
                  </a:lnTo>
                  <a:lnTo>
                    <a:pt x="136" y="0"/>
                  </a:lnTo>
                  <a:lnTo>
                    <a:pt x="164" y="3"/>
                  </a:lnTo>
                  <a:lnTo>
                    <a:pt x="212" y="24"/>
                  </a:lnTo>
                  <a:lnTo>
                    <a:pt x="250" y="60"/>
                  </a:lnTo>
                  <a:lnTo>
                    <a:pt x="271" y="109"/>
                  </a:lnTo>
                  <a:lnTo>
                    <a:pt x="272" y="136"/>
                  </a:lnTo>
                  <a:close/>
                </a:path>
              </a:pathLst>
            </a:custGeom>
            <a:grpFill/>
            <a:ln w="9525">
              <a:solidFill>
                <a:srgbClr val="F0EEEF">
                  <a:lumMod val="50000"/>
                </a:srgb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Freeform 177"/>
            <p:cNvSpPr>
              <a:spLocks/>
            </p:cNvSpPr>
            <p:nvPr/>
          </p:nvSpPr>
          <p:spPr bwMode="auto">
            <a:xfrm>
              <a:off x="6496943" y="4343672"/>
              <a:ext cx="94832" cy="94832"/>
            </a:xfrm>
            <a:custGeom>
              <a:avLst/>
              <a:gdLst>
                <a:gd name="T0" fmla="*/ 273 w 273"/>
                <a:gd name="T1" fmla="*/ 136 h 272"/>
                <a:gd name="T2" fmla="*/ 271 w 273"/>
                <a:gd name="T3" fmla="*/ 164 h 272"/>
                <a:gd name="T4" fmla="*/ 251 w 273"/>
                <a:gd name="T5" fmla="*/ 212 h 272"/>
                <a:gd name="T6" fmla="*/ 213 w 273"/>
                <a:gd name="T7" fmla="*/ 250 h 272"/>
                <a:gd name="T8" fmla="*/ 165 w 273"/>
                <a:gd name="T9" fmla="*/ 271 h 272"/>
                <a:gd name="T10" fmla="*/ 136 w 273"/>
                <a:gd name="T11" fmla="*/ 272 h 272"/>
                <a:gd name="T12" fmla="*/ 109 w 273"/>
                <a:gd name="T13" fmla="*/ 271 h 272"/>
                <a:gd name="T14" fmla="*/ 60 w 273"/>
                <a:gd name="T15" fmla="*/ 250 h 272"/>
                <a:gd name="T16" fmla="*/ 24 w 273"/>
                <a:gd name="T17" fmla="*/ 212 h 272"/>
                <a:gd name="T18" fmla="*/ 3 w 273"/>
                <a:gd name="T19" fmla="*/ 164 h 272"/>
                <a:gd name="T20" fmla="*/ 0 w 273"/>
                <a:gd name="T21" fmla="*/ 136 h 272"/>
                <a:gd name="T22" fmla="*/ 3 w 273"/>
                <a:gd name="T23" fmla="*/ 108 h 272"/>
                <a:gd name="T24" fmla="*/ 24 w 273"/>
                <a:gd name="T25" fmla="*/ 59 h 272"/>
                <a:gd name="T26" fmla="*/ 60 w 273"/>
                <a:gd name="T27" fmla="*/ 23 h 272"/>
                <a:gd name="T28" fmla="*/ 109 w 273"/>
                <a:gd name="T29" fmla="*/ 2 h 272"/>
                <a:gd name="T30" fmla="*/ 136 w 273"/>
                <a:gd name="T31" fmla="*/ 0 h 272"/>
                <a:gd name="T32" fmla="*/ 165 w 273"/>
                <a:gd name="T33" fmla="*/ 2 h 272"/>
                <a:gd name="T34" fmla="*/ 213 w 273"/>
                <a:gd name="T35" fmla="*/ 23 h 272"/>
                <a:gd name="T36" fmla="*/ 251 w 273"/>
                <a:gd name="T37" fmla="*/ 59 h 272"/>
                <a:gd name="T38" fmla="*/ 271 w 273"/>
                <a:gd name="T39" fmla="*/ 108 h 272"/>
                <a:gd name="T40" fmla="*/ 273 w 273"/>
                <a:gd name="T41" fmla="*/ 136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3" h="272">
                  <a:moveTo>
                    <a:pt x="273" y="136"/>
                  </a:moveTo>
                  <a:lnTo>
                    <a:pt x="271" y="164"/>
                  </a:lnTo>
                  <a:lnTo>
                    <a:pt x="251" y="212"/>
                  </a:lnTo>
                  <a:lnTo>
                    <a:pt x="213" y="250"/>
                  </a:lnTo>
                  <a:lnTo>
                    <a:pt x="165" y="271"/>
                  </a:lnTo>
                  <a:lnTo>
                    <a:pt x="136" y="272"/>
                  </a:lnTo>
                  <a:lnTo>
                    <a:pt x="109" y="271"/>
                  </a:lnTo>
                  <a:lnTo>
                    <a:pt x="60" y="250"/>
                  </a:lnTo>
                  <a:lnTo>
                    <a:pt x="24" y="212"/>
                  </a:lnTo>
                  <a:lnTo>
                    <a:pt x="3" y="164"/>
                  </a:lnTo>
                  <a:lnTo>
                    <a:pt x="0" y="136"/>
                  </a:lnTo>
                  <a:lnTo>
                    <a:pt x="3" y="108"/>
                  </a:lnTo>
                  <a:lnTo>
                    <a:pt x="24" y="59"/>
                  </a:lnTo>
                  <a:lnTo>
                    <a:pt x="60" y="23"/>
                  </a:lnTo>
                  <a:lnTo>
                    <a:pt x="109" y="2"/>
                  </a:lnTo>
                  <a:lnTo>
                    <a:pt x="136" y="0"/>
                  </a:lnTo>
                  <a:lnTo>
                    <a:pt x="165" y="2"/>
                  </a:lnTo>
                  <a:lnTo>
                    <a:pt x="213" y="23"/>
                  </a:lnTo>
                  <a:lnTo>
                    <a:pt x="251" y="59"/>
                  </a:lnTo>
                  <a:lnTo>
                    <a:pt x="271" y="108"/>
                  </a:lnTo>
                  <a:lnTo>
                    <a:pt x="273" y="136"/>
                  </a:lnTo>
                  <a:close/>
                </a:path>
              </a:pathLst>
            </a:custGeom>
            <a:grpFill/>
            <a:ln w="9525">
              <a:solidFill>
                <a:srgbClr val="F0EEEF">
                  <a:lumMod val="50000"/>
                </a:srgb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Freeform 179"/>
            <p:cNvSpPr>
              <a:spLocks/>
            </p:cNvSpPr>
            <p:nvPr/>
          </p:nvSpPr>
          <p:spPr bwMode="auto">
            <a:xfrm>
              <a:off x="5476107" y="5517913"/>
              <a:ext cx="66940" cy="66940"/>
            </a:xfrm>
            <a:custGeom>
              <a:avLst/>
              <a:gdLst>
                <a:gd name="T0" fmla="*/ 192 w 192"/>
                <a:gd name="T1" fmla="*/ 96 h 191"/>
                <a:gd name="T2" fmla="*/ 190 w 192"/>
                <a:gd name="T3" fmla="*/ 116 h 191"/>
                <a:gd name="T4" fmla="*/ 175 w 192"/>
                <a:gd name="T5" fmla="*/ 149 h 191"/>
                <a:gd name="T6" fmla="*/ 149 w 192"/>
                <a:gd name="T7" fmla="*/ 175 h 191"/>
                <a:gd name="T8" fmla="*/ 115 w 192"/>
                <a:gd name="T9" fmla="*/ 189 h 191"/>
                <a:gd name="T10" fmla="*/ 96 w 192"/>
                <a:gd name="T11" fmla="*/ 191 h 191"/>
                <a:gd name="T12" fmla="*/ 76 w 192"/>
                <a:gd name="T13" fmla="*/ 189 h 191"/>
                <a:gd name="T14" fmla="*/ 41 w 192"/>
                <a:gd name="T15" fmla="*/ 175 h 191"/>
                <a:gd name="T16" fmla="*/ 15 w 192"/>
                <a:gd name="T17" fmla="*/ 149 h 191"/>
                <a:gd name="T18" fmla="*/ 1 w 192"/>
                <a:gd name="T19" fmla="*/ 116 h 191"/>
                <a:gd name="T20" fmla="*/ 0 w 192"/>
                <a:gd name="T21" fmla="*/ 96 h 191"/>
                <a:gd name="T22" fmla="*/ 1 w 192"/>
                <a:gd name="T23" fmla="*/ 77 h 191"/>
                <a:gd name="T24" fmla="*/ 15 w 192"/>
                <a:gd name="T25" fmla="*/ 42 h 191"/>
                <a:gd name="T26" fmla="*/ 41 w 192"/>
                <a:gd name="T27" fmla="*/ 16 h 191"/>
                <a:gd name="T28" fmla="*/ 76 w 192"/>
                <a:gd name="T29" fmla="*/ 2 h 191"/>
                <a:gd name="T30" fmla="*/ 96 w 192"/>
                <a:gd name="T31" fmla="*/ 0 h 191"/>
                <a:gd name="T32" fmla="*/ 115 w 192"/>
                <a:gd name="T33" fmla="*/ 2 h 191"/>
                <a:gd name="T34" fmla="*/ 149 w 192"/>
                <a:gd name="T35" fmla="*/ 16 h 191"/>
                <a:gd name="T36" fmla="*/ 175 w 192"/>
                <a:gd name="T37" fmla="*/ 42 h 191"/>
                <a:gd name="T38" fmla="*/ 190 w 192"/>
                <a:gd name="T39" fmla="*/ 77 h 191"/>
                <a:gd name="T40" fmla="*/ 192 w 192"/>
                <a:gd name="T41" fmla="*/ 96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2" h="191">
                  <a:moveTo>
                    <a:pt x="192" y="96"/>
                  </a:moveTo>
                  <a:lnTo>
                    <a:pt x="190" y="116"/>
                  </a:lnTo>
                  <a:lnTo>
                    <a:pt x="175" y="149"/>
                  </a:lnTo>
                  <a:lnTo>
                    <a:pt x="149" y="175"/>
                  </a:lnTo>
                  <a:lnTo>
                    <a:pt x="115" y="189"/>
                  </a:lnTo>
                  <a:lnTo>
                    <a:pt x="96" y="191"/>
                  </a:lnTo>
                  <a:lnTo>
                    <a:pt x="76" y="189"/>
                  </a:lnTo>
                  <a:lnTo>
                    <a:pt x="41" y="175"/>
                  </a:lnTo>
                  <a:lnTo>
                    <a:pt x="15" y="149"/>
                  </a:lnTo>
                  <a:lnTo>
                    <a:pt x="1" y="116"/>
                  </a:lnTo>
                  <a:lnTo>
                    <a:pt x="0" y="96"/>
                  </a:lnTo>
                  <a:lnTo>
                    <a:pt x="1" y="77"/>
                  </a:lnTo>
                  <a:lnTo>
                    <a:pt x="15" y="42"/>
                  </a:lnTo>
                  <a:lnTo>
                    <a:pt x="41" y="16"/>
                  </a:lnTo>
                  <a:lnTo>
                    <a:pt x="76" y="2"/>
                  </a:lnTo>
                  <a:lnTo>
                    <a:pt x="96" y="0"/>
                  </a:lnTo>
                  <a:lnTo>
                    <a:pt x="115" y="2"/>
                  </a:lnTo>
                  <a:lnTo>
                    <a:pt x="149" y="16"/>
                  </a:lnTo>
                  <a:lnTo>
                    <a:pt x="175" y="42"/>
                  </a:lnTo>
                  <a:lnTo>
                    <a:pt x="190" y="77"/>
                  </a:lnTo>
                  <a:lnTo>
                    <a:pt x="192" y="96"/>
                  </a:lnTo>
                  <a:close/>
                </a:path>
              </a:pathLst>
            </a:custGeom>
            <a:grpFill/>
            <a:ln w="9525">
              <a:solidFill>
                <a:srgbClr val="F0EEEF">
                  <a:lumMod val="50000"/>
                </a:srgb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Freeform 180"/>
            <p:cNvSpPr>
              <a:spLocks/>
            </p:cNvSpPr>
            <p:nvPr/>
          </p:nvSpPr>
          <p:spPr bwMode="auto">
            <a:xfrm>
              <a:off x="6053465" y="5353352"/>
              <a:ext cx="94832" cy="94832"/>
            </a:xfrm>
            <a:custGeom>
              <a:avLst/>
              <a:gdLst>
                <a:gd name="T0" fmla="*/ 272 w 272"/>
                <a:gd name="T1" fmla="*/ 136 h 272"/>
                <a:gd name="T2" fmla="*/ 269 w 272"/>
                <a:gd name="T3" fmla="*/ 163 h 272"/>
                <a:gd name="T4" fmla="*/ 249 w 272"/>
                <a:gd name="T5" fmla="*/ 213 h 272"/>
                <a:gd name="T6" fmla="*/ 212 w 272"/>
                <a:gd name="T7" fmla="*/ 250 h 272"/>
                <a:gd name="T8" fmla="*/ 163 w 272"/>
                <a:gd name="T9" fmla="*/ 271 h 272"/>
                <a:gd name="T10" fmla="*/ 136 w 272"/>
                <a:gd name="T11" fmla="*/ 272 h 272"/>
                <a:gd name="T12" fmla="*/ 107 w 272"/>
                <a:gd name="T13" fmla="*/ 271 h 272"/>
                <a:gd name="T14" fmla="*/ 60 w 272"/>
                <a:gd name="T15" fmla="*/ 250 h 272"/>
                <a:gd name="T16" fmla="*/ 22 w 272"/>
                <a:gd name="T17" fmla="*/ 213 h 272"/>
                <a:gd name="T18" fmla="*/ 1 w 272"/>
                <a:gd name="T19" fmla="*/ 163 h 272"/>
                <a:gd name="T20" fmla="*/ 0 w 272"/>
                <a:gd name="T21" fmla="*/ 136 h 272"/>
                <a:gd name="T22" fmla="*/ 1 w 272"/>
                <a:gd name="T23" fmla="*/ 109 h 272"/>
                <a:gd name="T24" fmla="*/ 22 w 272"/>
                <a:gd name="T25" fmla="*/ 60 h 272"/>
                <a:gd name="T26" fmla="*/ 60 w 272"/>
                <a:gd name="T27" fmla="*/ 23 h 272"/>
                <a:gd name="T28" fmla="*/ 107 w 272"/>
                <a:gd name="T29" fmla="*/ 3 h 272"/>
                <a:gd name="T30" fmla="*/ 136 w 272"/>
                <a:gd name="T31" fmla="*/ 0 h 272"/>
                <a:gd name="T32" fmla="*/ 163 w 272"/>
                <a:gd name="T33" fmla="*/ 3 h 272"/>
                <a:gd name="T34" fmla="*/ 212 w 272"/>
                <a:gd name="T35" fmla="*/ 23 h 272"/>
                <a:gd name="T36" fmla="*/ 249 w 272"/>
                <a:gd name="T37" fmla="*/ 60 h 272"/>
                <a:gd name="T38" fmla="*/ 269 w 272"/>
                <a:gd name="T39" fmla="*/ 109 h 272"/>
                <a:gd name="T40" fmla="*/ 272 w 272"/>
                <a:gd name="T41" fmla="*/ 136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2" h="272">
                  <a:moveTo>
                    <a:pt x="272" y="136"/>
                  </a:moveTo>
                  <a:lnTo>
                    <a:pt x="269" y="163"/>
                  </a:lnTo>
                  <a:lnTo>
                    <a:pt x="249" y="213"/>
                  </a:lnTo>
                  <a:lnTo>
                    <a:pt x="212" y="250"/>
                  </a:lnTo>
                  <a:lnTo>
                    <a:pt x="163" y="271"/>
                  </a:lnTo>
                  <a:lnTo>
                    <a:pt x="136" y="272"/>
                  </a:lnTo>
                  <a:lnTo>
                    <a:pt x="107" y="271"/>
                  </a:lnTo>
                  <a:lnTo>
                    <a:pt x="60" y="250"/>
                  </a:lnTo>
                  <a:lnTo>
                    <a:pt x="22" y="213"/>
                  </a:lnTo>
                  <a:lnTo>
                    <a:pt x="1" y="163"/>
                  </a:lnTo>
                  <a:lnTo>
                    <a:pt x="0" y="136"/>
                  </a:lnTo>
                  <a:lnTo>
                    <a:pt x="1" y="109"/>
                  </a:lnTo>
                  <a:lnTo>
                    <a:pt x="22" y="60"/>
                  </a:lnTo>
                  <a:lnTo>
                    <a:pt x="60" y="23"/>
                  </a:lnTo>
                  <a:lnTo>
                    <a:pt x="107" y="3"/>
                  </a:lnTo>
                  <a:lnTo>
                    <a:pt x="136" y="0"/>
                  </a:lnTo>
                  <a:lnTo>
                    <a:pt x="163" y="3"/>
                  </a:lnTo>
                  <a:lnTo>
                    <a:pt x="212" y="23"/>
                  </a:lnTo>
                  <a:lnTo>
                    <a:pt x="249" y="60"/>
                  </a:lnTo>
                  <a:lnTo>
                    <a:pt x="269" y="109"/>
                  </a:lnTo>
                  <a:lnTo>
                    <a:pt x="272" y="136"/>
                  </a:lnTo>
                  <a:close/>
                </a:path>
              </a:pathLst>
            </a:custGeom>
            <a:grpFill/>
            <a:ln w="9525">
              <a:solidFill>
                <a:srgbClr val="F0EEEF">
                  <a:lumMod val="50000"/>
                </a:srgb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Freeform 168"/>
            <p:cNvSpPr>
              <a:spLocks/>
            </p:cNvSpPr>
            <p:nvPr/>
          </p:nvSpPr>
          <p:spPr bwMode="auto">
            <a:xfrm>
              <a:off x="4565443" y="4987971"/>
              <a:ext cx="94832" cy="94832"/>
            </a:xfrm>
            <a:custGeom>
              <a:avLst/>
              <a:gdLst>
                <a:gd name="T0" fmla="*/ 272 w 272"/>
                <a:gd name="T1" fmla="*/ 136 h 272"/>
                <a:gd name="T2" fmla="*/ 270 w 272"/>
                <a:gd name="T3" fmla="*/ 165 h 272"/>
                <a:gd name="T4" fmla="*/ 249 w 272"/>
                <a:gd name="T5" fmla="*/ 213 h 272"/>
                <a:gd name="T6" fmla="*/ 213 w 272"/>
                <a:gd name="T7" fmla="*/ 250 h 272"/>
                <a:gd name="T8" fmla="*/ 163 w 272"/>
                <a:gd name="T9" fmla="*/ 271 h 272"/>
                <a:gd name="T10" fmla="*/ 136 w 272"/>
                <a:gd name="T11" fmla="*/ 272 h 272"/>
                <a:gd name="T12" fmla="*/ 108 w 272"/>
                <a:gd name="T13" fmla="*/ 271 h 272"/>
                <a:gd name="T14" fmla="*/ 60 w 272"/>
                <a:gd name="T15" fmla="*/ 250 h 272"/>
                <a:gd name="T16" fmla="*/ 22 w 272"/>
                <a:gd name="T17" fmla="*/ 213 h 272"/>
                <a:gd name="T18" fmla="*/ 1 w 272"/>
                <a:gd name="T19" fmla="*/ 165 h 272"/>
                <a:gd name="T20" fmla="*/ 0 w 272"/>
                <a:gd name="T21" fmla="*/ 136 h 272"/>
                <a:gd name="T22" fmla="*/ 1 w 272"/>
                <a:gd name="T23" fmla="*/ 109 h 272"/>
                <a:gd name="T24" fmla="*/ 22 w 272"/>
                <a:gd name="T25" fmla="*/ 60 h 272"/>
                <a:gd name="T26" fmla="*/ 60 w 272"/>
                <a:gd name="T27" fmla="*/ 24 h 272"/>
                <a:gd name="T28" fmla="*/ 108 w 272"/>
                <a:gd name="T29" fmla="*/ 3 h 272"/>
                <a:gd name="T30" fmla="*/ 136 w 272"/>
                <a:gd name="T31" fmla="*/ 0 h 272"/>
                <a:gd name="T32" fmla="*/ 163 w 272"/>
                <a:gd name="T33" fmla="*/ 3 h 272"/>
                <a:gd name="T34" fmla="*/ 213 w 272"/>
                <a:gd name="T35" fmla="*/ 24 h 272"/>
                <a:gd name="T36" fmla="*/ 249 w 272"/>
                <a:gd name="T37" fmla="*/ 60 h 272"/>
                <a:gd name="T38" fmla="*/ 270 w 272"/>
                <a:gd name="T39" fmla="*/ 109 h 272"/>
                <a:gd name="T40" fmla="*/ 272 w 272"/>
                <a:gd name="T41" fmla="*/ 136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2" h="272">
                  <a:moveTo>
                    <a:pt x="272" y="136"/>
                  </a:moveTo>
                  <a:lnTo>
                    <a:pt x="270" y="165"/>
                  </a:lnTo>
                  <a:lnTo>
                    <a:pt x="249" y="213"/>
                  </a:lnTo>
                  <a:lnTo>
                    <a:pt x="213" y="250"/>
                  </a:lnTo>
                  <a:lnTo>
                    <a:pt x="163" y="271"/>
                  </a:lnTo>
                  <a:lnTo>
                    <a:pt x="136" y="272"/>
                  </a:lnTo>
                  <a:lnTo>
                    <a:pt x="108" y="271"/>
                  </a:lnTo>
                  <a:lnTo>
                    <a:pt x="60" y="250"/>
                  </a:lnTo>
                  <a:lnTo>
                    <a:pt x="22" y="213"/>
                  </a:lnTo>
                  <a:lnTo>
                    <a:pt x="1" y="165"/>
                  </a:lnTo>
                  <a:lnTo>
                    <a:pt x="0" y="136"/>
                  </a:lnTo>
                  <a:lnTo>
                    <a:pt x="1" y="109"/>
                  </a:lnTo>
                  <a:lnTo>
                    <a:pt x="22" y="60"/>
                  </a:lnTo>
                  <a:lnTo>
                    <a:pt x="60" y="24"/>
                  </a:lnTo>
                  <a:lnTo>
                    <a:pt x="108" y="3"/>
                  </a:lnTo>
                  <a:lnTo>
                    <a:pt x="136" y="0"/>
                  </a:lnTo>
                  <a:lnTo>
                    <a:pt x="163" y="3"/>
                  </a:lnTo>
                  <a:lnTo>
                    <a:pt x="213" y="24"/>
                  </a:lnTo>
                  <a:lnTo>
                    <a:pt x="249" y="60"/>
                  </a:lnTo>
                  <a:lnTo>
                    <a:pt x="270" y="109"/>
                  </a:lnTo>
                  <a:lnTo>
                    <a:pt x="272" y="136"/>
                  </a:lnTo>
                  <a:close/>
                </a:path>
              </a:pathLst>
            </a:custGeom>
            <a:grpFill/>
            <a:ln w="9525">
              <a:solidFill>
                <a:srgbClr val="F0EEEF">
                  <a:lumMod val="50000"/>
                </a:srgb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Freeform 177"/>
            <p:cNvSpPr>
              <a:spLocks/>
            </p:cNvSpPr>
            <p:nvPr/>
          </p:nvSpPr>
          <p:spPr bwMode="auto">
            <a:xfrm>
              <a:off x="6637796" y="5500480"/>
              <a:ext cx="94832" cy="94832"/>
            </a:xfrm>
            <a:custGeom>
              <a:avLst/>
              <a:gdLst>
                <a:gd name="T0" fmla="*/ 273 w 273"/>
                <a:gd name="T1" fmla="*/ 136 h 272"/>
                <a:gd name="T2" fmla="*/ 271 w 273"/>
                <a:gd name="T3" fmla="*/ 164 h 272"/>
                <a:gd name="T4" fmla="*/ 251 w 273"/>
                <a:gd name="T5" fmla="*/ 212 h 272"/>
                <a:gd name="T6" fmla="*/ 213 w 273"/>
                <a:gd name="T7" fmla="*/ 250 h 272"/>
                <a:gd name="T8" fmla="*/ 165 w 273"/>
                <a:gd name="T9" fmla="*/ 271 h 272"/>
                <a:gd name="T10" fmla="*/ 136 w 273"/>
                <a:gd name="T11" fmla="*/ 272 h 272"/>
                <a:gd name="T12" fmla="*/ 109 w 273"/>
                <a:gd name="T13" fmla="*/ 271 h 272"/>
                <a:gd name="T14" fmla="*/ 60 w 273"/>
                <a:gd name="T15" fmla="*/ 250 h 272"/>
                <a:gd name="T16" fmla="*/ 24 w 273"/>
                <a:gd name="T17" fmla="*/ 212 h 272"/>
                <a:gd name="T18" fmla="*/ 3 w 273"/>
                <a:gd name="T19" fmla="*/ 164 h 272"/>
                <a:gd name="T20" fmla="*/ 0 w 273"/>
                <a:gd name="T21" fmla="*/ 136 h 272"/>
                <a:gd name="T22" fmla="*/ 3 w 273"/>
                <a:gd name="T23" fmla="*/ 108 h 272"/>
                <a:gd name="T24" fmla="*/ 24 w 273"/>
                <a:gd name="T25" fmla="*/ 59 h 272"/>
                <a:gd name="T26" fmla="*/ 60 w 273"/>
                <a:gd name="T27" fmla="*/ 23 h 272"/>
                <a:gd name="T28" fmla="*/ 109 w 273"/>
                <a:gd name="T29" fmla="*/ 2 h 272"/>
                <a:gd name="T30" fmla="*/ 136 w 273"/>
                <a:gd name="T31" fmla="*/ 0 h 272"/>
                <a:gd name="T32" fmla="*/ 165 w 273"/>
                <a:gd name="T33" fmla="*/ 2 h 272"/>
                <a:gd name="T34" fmla="*/ 213 w 273"/>
                <a:gd name="T35" fmla="*/ 23 h 272"/>
                <a:gd name="T36" fmla="*/ 251 w 273"/>
                <a:gd name="T37" fmla="*/ 59 h 272"/>
                <a:gd name="T38" fmla="*/ 271 w 273"/>
                <a:gd name="T39" fmla="*/ 108 h 272"/>
                <a:gd name="T40" fmla="*/ 273 w 273"/>
                <a:gd name="T41" fmla="*/ 136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3" h="272">
                  <a:moveTo>
                    <a:pt x="273" y="136"/>
                  </a:moveTo>
                  <a:lnTo>
                    <a:pt x="271" y="164"/>
                  </a:lnTo>
                  <a:lnTo>
                    <a:pt x="251" y="212"/>
                  </a:lnTo>
                  <a:lnTo>
                    <a:pt x="213" y="250"/>
                  </a:lnTo>
                  <a:lnTo>
                    <a:pt x="165" y="271"/>
                  </a:lnTo>
                  <a:lnTo>
                    <a:pt x="136" y="272"/>
                  </a:lnTo>
                  <a:lnTo>
                    <a:pt x="109" y="271"/>
                  </a:lnTo>
                  <a:lnTo>
                    <a:pt x="60" y="250"/>
                  </a:lnTo>
                  <a:lnTo>
                    <a:pt x="24" y="212"/>
                  </a:lnTo>
                  <a:lnTo>
                    <a:pt x="3" y="164"/>
                  </a:lnTo>
                  <a:lnTo>
                    <a:pt x="0" y="136"/>
                  </a:lnTo>
                  <a:lnTo>
                    <a:pt x="3" y="108"/>
                  </a:lnTo>
                  <a:lnTo>
                    <a:pt x="24" y="59"/>
                  </a:lnTo>
                  <a:lnTo>
                    <a:pt x="60" y="23"/>
                  </a:lnTo>
                  <a:lnTo>
                    <a:pt x="109" y="2"/>
                  </a:lnTo>
                  <a:lnTo>
                    <a:pt x="136" y="0"/>
                  </a:lnTo>
                  <a:lnTo>
                    <a:pt x="165" y="2"/>
                  </a:lnTo>
                  <a:lnTo>
                    <a:pt x="213" y="23"/>
                  </a:lnTo>
                  <a:lnTo>
                    <a:pt x="251" y="59"/>
                  </a:lnTo>
                  <a:lnTo>
                    <a:pt x="271" y="108"/>
                  </a:lnTo>
                  <a:lnTo>
                    <a:pt x="273" y="136"/>
                  </a:lnTo>
                  <a:close/>
                </a:path>
              </a:pathLst>
            </a:custGeom>
            <a:grpFill/>
            <a:ln w="9525">
              <a:solidFill>
                <a:srgbClr val="F0EEEF">
                  <a:lumMod val="50000"/>
                </a:srgb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Freeform 148"/>
            <p:cNvSpPr>
              <a:spLocks/>
            </p:cNvSpPr>
            <p:nvPr/>
          </p:nvSpPr>
          <p:spPr bwMode="auto">
            <a:xfrm>
              <a:off x="8113268" y="3959465"/>
              <a:ext cx="94832" cy="94832"/>
            </a:xfrm>
            <a:custGeom>
              <a:avLst/>
              <a:gdLst>
                <a:gd name="T0" fmla="*/ 272 w 272"/>
                <a:gd name="T1" fmla="*/ 136 h 272"/>
                <a:gd name="T2" fmla="*/ 270 w 272"/>
                <a:gd name="T3" fmla="*/ 163 h 272"/>
                <a:gd name="T4" fmla="*/ 249 w 272"/>
                <a:gd name="T5" fmla="*/ 213 h 272"/>
                <a:gd name="T6" fmla="*/ 213 w 272"/>
                <a:gd name="T7" fmla="*/ 249 h 272"/>
                <a:gd name="T8" fmla="*/ 163 w 272"/>
                <a:gd name="T9" fmla="*/ 270 h 272"/>
                <a:gd name="T10" fmla="*/ 136 w 272"/>
                <a:gd name="T11" fmla="*/ 272 h 272"/>
                <a:gd name="T12" fmla="*/ 108 w 272"/>
                <a:gd name="T13" fmla="*/ 270 h 272"/>
                <a:gd name="T14" fmla="*/ 60 w 272"/>
                <a:gd name="T15" fmla="*/ 249 h 272"/>
                <a:gd name="T16" fmla="*/ 22 w 272"/>
                <a:gd name="T17" fmla="*/ 213 h 272"/>
                <a:gd name="T18" fmla="*/ 1 w 272"/>
                <a:gd name="T19" fmla="*/ 163 h 272"/>
                <a:gd name="T20" fmla="*/ 0 w 272"/>
                <a:gd name="T21" fmla="*/ 136 h 272"/>
                <a:gd name="T22" fmla="*/ 1 w 272"/>
                <a:gd name="T23" fmla="*/ 108 h 272"/>
                <a:gd name="T24" fmla="*/ 22 w 272"/>
                <a:gd name="T25" fmla="*/ 60 h 272"/>
                <a:gd name="T26" fmla="*/ 60 w 272"/>
                <a:gd name="T27" fmla="*/ 22 h 272"/>
                <a:gd name="T28" fmla="*/ 108 w 272"/>
                <a:gd name="T29" fmla="*/ 1 h 272"/>
                <a:gd name="T30" fmla="*/ 136 w 272"/>
                <a:gd name="T31" fmla="*/ 0 h 272"/>
                <a:gd name="T32" fmla="*/ 163 w 272"/>
                <a:gd name="T33" fmla="*/ 1 h 272"/>
                <a:gd name="T34" fmla="*/ 213 w 272"/>
                <a:gd name="T35" fmla="*/ 22 h 272"/>
                <a:gd name="T36" fmla="*/ 249 w 272"/>
                <a:gd name="T37" fmla="*/ 60 h 272"/>
                <a:gd name="T38" fmla="*/ 270 w 272"/>
                <a:gd name="T39" fmla="*/ 108 h 272"/>
                <a:gd name="T40" fmla="*/ 272 w 272"/>
                <a:gd name="T41" fmla="*/ 136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2" h="272">
                  <a:moveTo>
                    <a:pt x="272" y="136"/>
                  </a:moveTo>
                  <a:lnTo>
                    <a:pt x="270" y="163"/>
                  </a:lnTo>
                  <a:lnTo>
                    <a:pt x="249" y="213"/>
                  </a:lnTo>
                  <a:lnTo>
                    <a:pt x="213" y="249"/>
                  </a:lnTo>
                  <a:lnTo>
                    <a:pt x="163" y="270"/>
                  </a:lnTo>
                  <a:lnTo>
                    <a:pt x="136" y="272"/>
                  </a:lnTo>
                  <a:lnTo>
                    <a:pt x="108" y="270"/>
                  </a:lnTo>
                  <a:lnTo>
                    <a:pt x="60" y="249"/>
                  </a:lnTo>
                  <a:lnTo>
                    <a:pt x="22" y="213"/>
                  </a:lnTo>
                  <a:lnTo>
                    <a:pt x="1" y="163"/>
                  </a:lnTo>
                  <a:lnTo>
                    <a:pt x="0" y="136"/>
                  </a:lnTo>
                  <a:lnTo>
                    <a:pt x="1" y="108"/>
                  </a:lnTo>
                  <a:lnTo>
                    <a:pt x="22" y="60"/>
                  </a:lnTo>
                  <a:lnTo>
                    <a:pt x="60" y="22"/>
                  </a:lnTo>
                  <a:lnTo>
                    <a:pt x="108" y="1"/>
                  </a:lnTo>
                  <a:lnTo>
                    <a:pt x="136" y="0"/>
                  </a:lnTo>
                  <a:lnTo>
                    <a:pt x="163" y="1"/>
                  </a:lnTo>
                  <a:lnTo>
                    <a:pt x="213" y="22"/>
                  </a:lnTo>
                  <a:lnTo>
                    <a:pt x="249" y="60"/>
                  </a:lnTo>
                  <a:lnTo>
                    <a:pt x="270" y="108"/>
                  </a:lnTo>
                  <a:lnTo>
                    <a:pt x="272" y="136"/>
                  </a:lnTo>
                  <a:close/>
                </a:path>
              </a:pathLst>
            </a:custGeom>
            <a:grpFill/>
            <a:ln w="9525">
              <a:solidFill>
                <a:srgbClr val="F0EEEF">
                  <a:lumMod val="50000"/>
                </a:srgb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Freeform 164"/>
            <p:cNvSpPr>
              <a:spLocks/>
            </p:cNvSpPr>
            <p:nvPr/>
          </p:nvSpPr>
          <p:spPr bwMode="auto">
            <a:xfrm>
              <a:off x="3982507" y="2920498"/>
              <a:ext cx="94832" cy="94832"/>
            </a:xfrm>
            <a:custGeom>
              <a:avLst/>
              <a:gdLst>
                <a:gd name="T0" fmla="*/ 272 w 272"/>
                <a:gd name="T1" fmla="*/ 136 h 272"/>
                <a:gd name="T2" fmla="*/ 270 w 272"/>
                <a:gd name="T3" fmla="*/ 164 h 272"/>
                <a:gd name="T4" fmla="*/ 249 w 272"/>
                <a:gd name="T5" fmla="*/ 213 h 272"/>
                <a:gd name="T6" fmla="*/ 213 w 272"/>
                <a:gd name="T7" fmla="*/ 250 h 272"/>
                <a:gd name="T8" fmla="*/ 163 w 272"/>
                <a:gd name="T9" fmla="*/ 270 h 272"/>
                <a:gd name="T10" fmla="*/ 136 w 272"/>
                <a:gd name="T11" fmla="*/ 272 h 272"/>
                <a:gd name="T12" fmla="*/ 108 w 272"/>
                <a:gd name="T13" fmla="*/ 270 h 272"/>
                <a:gd name="T14" fmla="*/ 60 w 272"/>
                <a:gd name="T15" fmla="*/ 250 h 272"/>
                <a:gd name="T16" fmla="*/ 22 w 272"/>
                <a:gd name="T17" fmla="*/ 213 h 272"/>
                <a:gd name="T18" fmla="*/ 1 w 272"/>
                <a:gd name="T19" fmla="*/ 164 h 272"/>
                <a:gd name="T20" fmla="*/ 0 w 272"/>
                <a:gd name="T21" fmla="*/ 136 h 272"/>
                <a:gd name="T22" fmla="*/ 1 w 272"/>
                <a:gd name="T23" fmla="*/ 109 h 272"/>
                <a:gd name="T24" fmla="*/ 22 w 272"/>
                <a:gd name="T25" fmla="*/ 60 h 272"/>
                <a:gd name="T26" fmla="*/ 60 w 272"/>
                <a:gd name="T27" fmla="*/ 22 h 272"/>
                <a:gd name="T28" fmla="*/ 108 w 272"/>
                <a:gd name="T29" fmla="*/ 2 h 272"/>
                <a:gd name="T30" fmla="*/ 136 w 272"/>
                <a:gd name="T31" fmla="*/ 0 h 272"/>
                <a:gd name="T32" fmla="*/ 163 w 272"/>
                <a:gd name="T33" fmla="*/ 2 h 272"/>
                <a:gd name="T34" fmla="*/ 213 w 272"/>
                <a:gd name="T35" fmla="*/ 22 h 272"/>
                <a:gd name="T36" fmla="*/ 249 w 272"/>
                <a:gd name="T37" fmla="*/ 60 h 272"/>
                <a:gd name="T38" fmla="*/ 270 w 272"/>
                <a:gd name="T39" fmla="*/ 109 h 272"/>
                <a:gd name="T40" fmla="*/ 272 w 272"/>
                <a:gd name="T41" fmla="*/ 136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2" h="272">
                  <a:moveTo>
                    <a:pt x="272" y="136"/>
                  </a:moveTo>
                  <a:lnTo>
                    <a:pt x="270" y="164"/>
                  </a:lnTo>
                  <a:lnTo>
                    <a:pt x="249" y="213"/>
                  </a:lnTo>
                  <a:lnTo>
                    <a:pt x="213" y="250"/>
                  </a:lnTo>
                  <a:lnTo>
                    <a:pt x="163" y="270"/>
                  </a:lnTo>
                  <a:lnTo>
                    <a:pt x="136" y="272"/>
                  </a:lnTo>
                  <a:lnTo>
                    <a:pt x="108" y="270"/>
                  </a:lnTo>
                  <a:lnTo>
                    <a:pt x="60" y="250"/>
                  </a:lnTo>
                  <a:lnTo>
                    <a:pt x="22" y="213"/>
                  </a:lnTo>
                  <a:lnTo>
                    <a:pt x="1" y="164"/>
                  </a:lnTo>
                  <a:lnTo>
                    <a:pt x="0" y="136"/>
                  </a:lnTo>
                  <a:lnTo>
                    <a:pt x="1" y="109"/>
                  </a:lnTo>
                  <a:lnTo>
                    <a:pt x="22" y="60"/>
                  </a:lnTo>
                  <a:lnTo>
                    <a:pt x="60" y="22"/>
                  </a:lnTo>
                  <a:lnTo>
                    <a:pt x="108" y="2"/>
                  </a:lnTo>
                  <a:lnTo>
                    <a:pt x="136" y="0"/>
                  </a:lnTo>
                  <a:lnTo>
                    <a:pt x="163" y="2"/>
                  </a:lnTo>
                  <a:lnTo>
                    <a:pt x="213" y="22"/>
                  </a:lnTo>
                  <a:lnTo>
                    <a:pt x="249" y="60"/>
                  </a:lnTo>
                  <a:lnTo>
                    <a:pt x="270" y="109"/>
                  </a:lnTo>
                  <a:lnTo>
                    <a:pt x="272" y="136"/>
                  </a:lnTo>
                  <a:close/>
                </a:path>
              </a:pathLst>
            </a:custGeom>
            <a:grpFill/>
            <a:ln w="9525">
              <a:solidFill>
                <a:srgbClr val="F0EEEF">
                  <a:lumMod val="50000"/>
                </a:srgb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Freeform 137"/>
            <p:cNvSpPr>
              <a:spLocks/>
            </p:cNvSpPr>
            <p:nvPr/>
          </p:nvSpPr>
          <p:spPr bwMode="auto">
            <a:xfrm>
              <a:off x="7527542" y="1905938"/>
              <a:ext cx="94832" cy="94832"/>
            </a:xfrm>
            <a:custGeom>
              <a:avLst/>
              <a:gdLst>
                <a:gd name="T0" fmla="*/ 273 w 273"/>
                <a:gd name="T1" fmla="*/ 136 h 272"/>
                <a:gd name="T2" fmla="*/ 270 w 273"/>
                <a:gd name="T3" fmla="*/ 163 h 272"/>
                <a:gd name="T4" fmla="*/ 249 w 273"/>
                <a:gd name="T5" fmla="*/ 212 h 272"/>
                <a:gd name="T6" fmla="*/ 213 w 273"/>
                <a:gd name="T7" fmla="*/ 248 h 272"/>
                <a:gd name="T8" fmla="*/ 164 w 273"/>
                <a:gd name="T9" fmla="*/ 269 h 272"/>
                <a:gd name="T10" fmla="*/ 137 w 273"/>
                <a:gd name="T11" fmla="*/ 272 h 272"/>
                <a:gd name="T12" fmla="*/ 108 w 273"/>
                <a:gd name="T13" fmla="*/ 269 h 272"/>
                <a:gd name="T14" fmla="*/ 60 w 273"/>
                <a:gd name="T15" fmla="*/ 248 h 272"/>
                <a:gd name="T16" fmla="*/ 22 w 273"/>
                <a:gd name="T17" fmla="*/ 212 h 272"/>
                <a:gd name="T18" fmla="*/ 2 w 273"/>
                <a:gd name="T19" fmla="*/ 163 h 272"/>
                <a:gd name="T20" fmla="*/ 0 w 273"/>
                <a:gd name="T21" fmla="*/ 136 h 272"/>
                <a:gd name="T22" fmla="*/ 2 w 273"/>
                <a:gd name="T23" fmla="*/ 108 h 272"/>
                <a:gd name="T24" fmla="*/ 22 w 273"/>
                <a:gd name="T25" fmla="*/ 59 h 272"/>
                <a:gd name="T26" fmla="*/ 60 w 273"/>
                <a:gd name="T27" fmla="*/ 22 h 272"/>
                <a:gd name="T28" fmla="*/ 108 w 273"/>
                <a:gd name="T29" fmla="*/ 1 h 272"/>
                <a:gd name="T30" fmla="*/ 137 w 273"/>
                <a:gd name="T31" fmla="*/ 0 h 272"/>
                <a:gd name="T32" fmla="*/ 164 w 273"/>
                <a:gd name="T33" fmla="*/ 1 h 272"/>
                <a:gd name="T34" fmla="*/ 213 w 273"/>
                <a:gd name="T35" fmla="*/ 22 h 272"/>
                <a:gd name="T36" fmla="*/ 249 w 273"/>
                <a:gd name="T37" fmla="*/ 59 h 272"/>
                <a:gd name="T38" fmla="*/ 270 w 273"/>
                <a:gd name="T39" fmla="*/ 108 h 272"/>
                <a:gd name="T40" fmla="*/ 273 w 273"/>
                <a:gd name="T41" fmla="*/ 136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3" h="272">
                  <a:moveTo>
                    <a:pt x="273" y="136"/>
                  </a:moveTo>
                  <a:lnTo>
                    <a:pt x="270" y="163"/>
                  </a:lnTo>
                  <a:lnTo>
                    <a:pt x="249" y="212"/>
                  </a:lnTo>
                  <a:lnTo>
                    <a:pt x="213" y="248"/>
                  </a:lnTo>
                  <a:lnTo>
                    <a:pt x="164" y="269"/>
                  </a:lnTo>
                  <a:lnTo>
                    <a:pt x="137" y="272"/>
                  </a:lnTo>
                  <a:lnTo>
                    <a:pt x="108" y="269"/>
                  </a:lnTo>
                  <a:lnTo>
                    <a:pt x="60" y="248"/>
                  </a:lnTo>
                  <a:lnTo>
                    <a:pt x="22" y="212"/>
                  </a:lnTo>
                  <a:lnTo>
                    <a:pt x="2" y="163"/>
                  </a:lnTo>
                  <a:lnTo>
                    <a:pt x="0" y="136"/>
                  </a:lnTo>
                  <a:lnTo>
                    <a:pt x="2" y="108"/>
                  </a:lnTo>
                  <a:lnTo>
                    <a:pt x="22" y="59"/>
                  </a:lnTo>
                  <a:lnTo>
                    <a:pt x="60" y="22"/>
                  </a:lnTo>
                  <a:lnTo>
                    <a:pt x="108" y="1"/>
                  </a:lnTo>
                  <a:lnTo>
                    <a:pt x="137" y="0"/>
                  </a:lnTo>
                  <a:lnTo>
                    <a:pt x="164" y="1"/>
                  </a:lnTo>
                  <a:lnTo>
                    <a:pt x="213" y="22"/>
                  </a:lnTo>
                  <a:lnTo>
                    <a:pt x="249" y="59"/>
                  </a:lnTo>
                  <a:lnTo>
                    <a:pt x="270" y="108"/>
                  </a:lnTo>
                  <a:lnTo>
                    <a:pt x="273" y="136"/>
                  </a:lnTo>
                  <a:close/>
                </a:path>
              </a:pathLst>
            </a:custGeom>
            <a:grpFill/>
            <a:ln w="9525">
              <a:solidFill>
                <a:srgbClr val="F0EEEF">
                  <a:lumMod val="50000"/>
                </a:srgb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Freeform 155"/>
            <p:cNvSpPr>
              <a:spLocks/>
            </p:cNvSpPr>
            <p:nvPr/>
          </p:nvSpPr>
          <p:spPr bwMode="auto">
            <a:xfrm>
              <a:off x="5459372" y="1360656"/>
              <a:ext cx="94832" cy="96227"/>
            </a:xfrm>
            <a:custGeom>
              <a:avLst/>
              <a:gdLst>
                <a:gd name="T0" fmla="*/ 272 w 272"/>
                <a:gd name="T1" fmla="*/ 136 h 272"/>
                <a:gd name="T2" fmla="*/ 271 w 272"/>
                <a:gd name="T3" fmla="*/ 163 h 272"/>
                <a:gd name="T4" fmla="*/ 250 w 272"/>
                <a:gd name="T5" fmla="*/ 212 h 272"/>
                <a:gd name="T6" fmla="*/ 213 w 272"/>
                <a:gd name="T7" fmla="*/ 249 h 272"/>
                <a:gd name="T8" fmla="*/ 165 w 272"/>
                <a:gd name="T9" fmla="*/ 269 h 272"/>
                <a:gd name="T10" fmla="*/ 136 w 272"/>
                <a:gd name="T11" fmla="*/ 272 h 272"/>
                <a:gd name="T12" fmla="*/ 109 w 272"/>
                <a:gd name="T13" fmla="*/ 269 h 272"/>
                <a:gd name="T14" fmla="*/ 60 w 272"/>
                <a:gd name="T15" fmla="*/ 249 h 272"/>
                <a:gd name="T16" fmla="*/ 23 w 272"/>
                <a:gd name="T17" fmla="*/ 212 h 272"/>
                <a:gd name="T18" fmla="*/ 3 w 272"/>
                <a:gd name="T19" fmla="*/ 163 h 272"/>
                <a:gd name="T20" fmla="*/ 0 w 272"/>
                <a:gd name="T21" fmla="*/ 136 h 272"/>
                <a:gd name="T22" fmla="*/ 3 w 272"/>
                <a:gd name="T23" fmla="*/ 107 h 272"/>
                <a:gd name="T24" fmla="*/ 23 w 272"/>
                <a:gd name="T25" fmla="*/ 59 h 272"/>
                <a:gd name="T26" fmla="*/ 60 w 272"/>
                <a:gd name="T27" fmla="*/ 22 h 272"/>
                <a:gd name="T28" fmla="*/ 109 w 272"/>
                <a:gd name="T29" fmla="*/ 1 h 272"/>
                <a:gd name="T30" fmla="*/ 136 w 272"/>
                <a:gd name="T31" fmla="*/ 0 h 272"/>
                <a:gd name="T32" fmla="*/ 165 w 272"/>
                <a:gd name="T33" fmla="*/ 1 h 272"/>
                <a:gd name="T34" fmla="*/ 213 w 272"/>
                <a:gd name="T35" fmla="*/ 22 h 272"/>
                <a:gd name="T36" fmla="*/ 250 w 272"/>
                <a:gd name="T37" fmla="*/ 59 h 272"/>
                <a:gd name="T38" fmla="*/ 271 w 272"/>
                <a:gd name="T39" fmla="*/ 107 h 272"/>
                <a:gd name="T40" fmla="*/ 272 w 272"/>
                <a:gd name="T41" fmla="*/ 136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2" h="272">
                  <a:moveTo>
                    <a:pt x="272" y="136"/>
                  </a:moveTo>
                  <a:lnTo>
                    <a:pt x="271" y="163"/>
                  </a:lnTo>
                  <a:lnTo>
                    <a:pt x="250" y="212"/>
                  </a:lnTo>
                  <a:lnTo>
                    <a:pt x="213" y="249"/>
                  </a:lnTo>
                  <a:lnTo>
                    <a:pt x="165" y="269"/>
                  </a:lnTo>
                  <a:lnTo>
                    <a:pt x="136" y="272"/>
                  </a:lnTo>
                  <a:lnTo>
                    <a:pt x="109" y="269"/>
                  </a:lnTo>
                  <a:lnTo>
                    <a:pt x="60" y="249"/>
                  </a:lnTo>
                  <a:lnTo>
                    <a:pt x="23" y="212"/>
                  </a:lnTo>
                  <a:lnTo>
                    <a:pt x="3" y="163"/>
                  </a:lnTo>
                  <a:lnTo>
                    <a:pt x="0" y="136"/>
                  </a:lnTo>
                  <a:lnTo>
                    <a:pt x="3" y="107"/>
                  </a:lnTo>
                  <a:lnTo>
                    <a:pt x="23" y="59"/>
                  </a:lnTo>
                  <a:lnTo>
                    <a:pt x="60" y="22"/>
                  </a:lnTo>
                  <a:lnTo>
                    <a:pt x="109" y="1"/>
                  </a:lnTo>
                  <a:lnTo>
                    <a:pt x="136" y="0"/>
                  </a:lnTo>
                  <a:lnTo>
                    <a:pt x="165" y="1"/>
                  </a:lnTo>
                  <a:lnTo>
                    <a:pt x="213" y="22"/>
                  </a:lnTo>
                  <a:lnTo>
                    <a:pt x="250" y="59"/>
                  </a:lnTo>
                  <a:lnTo>
                    <a:pt x="271" y="107"/>
                  </a:lnTo>
                  <a:lnTo>
                    <a:pt x="272" y="136"/>
                  </a:lnTo>
                  <a:close/>
                </a:path>
              </a:pathLst>
            </a:custGeom>
            <a:grpFill/>
            <a:ln w="9525">
              <a:solidFill>
                <a:srgbClr val="F0EEEF">
                  <a:lumMod val="50000"/>
                </a:srgb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Freeform 176"/>
            <p:cNvSpPr>
              <a:spLocks/>
            </p:cNvSpPr>
            <p:nvPr/>
          </p:nvSpPr>
          <p:spPr bwMode="auto">
            <a:xfrm>
              <a:off x="6310765" y="3663115"/>
              <a:ext cx="94832" cy="94832"/>
            </a:xfrm>
            <a:custGeom>
              <a:avLst/>
              <a:gdLst>
                <a:gd name="T0" fmla="*/ 272 w 272"/>
                <a:gd name="T1" fmla="*/ 136 h 272"/>
                <a:gd name="T2" fmla="*/ 271 w 272"/>
                <a:gd name="T3" fmla="*/ 165 h 272"/>
                <a:gd name="T4" fmla="*/ 250 w 272"/>
                <a:gd name="T5" fmla="*/ 213 h 272"/>
                <a:gd name="T6" fmla="*/ 212 w 272"/>
                <a:gd name="T7" fmla="*/ 250 h 272"/>
                <a:gd name="T8" fmla="*/ 164 w 272"/>
                <a:gd name="T9" fmla="*/ 271 h 272"/>
                <a:gd name="T10" fmla="*/ 136 w 272"/>
                <a:gd name="T11" fmla="*/ 272 h 272"/>
                <a:gd name="T12" fmla="*/ 109 w 272"/>
                <a:gd name="T13" fmla="*/ 271 h 272"/>
                <a:gd name="T14" fmla="*/ 59 w 272"/>
                <a:gd name="T15" fmla="*/ 250 h 272"/>
                <a:gd name="T16" fmla="*/ 23 w 272"/>
                <a:gd name="T17" fmla="*/ 213 h 272"/>
                <a:gd name="T18" fmla="*/ 2 w 272"/>
                <a:gd name="T19" fmla="*/ 165 h 272"/>
                <a:gd name="T20" fmla="*/ 0 w 272"/>
                <a:gd name="T21" fmla="*/ 136 h 272"/>
                <a:gd name="T22" fmla="*/ 2 w 272"/>
                <a:gd name="T23" fmla="*/ 109 h 272"/>
                <a:gd name="T24" fmla="*/ 23 w 272"/>
                <a:gd name="T25" fmla="*/ 60 h 272"/>
                <a:gd name="T26" fmla="*/ 59 w 272"/>
                <a:gd name="T27" fmla="*/ 24 h 272"/>
                <a:gd name="T28" fmla="*/ 109 w 272"/>
                <a:gd name="T29" fmla="*/ 3 h 272"/>
                <a:gd name="T30" fmla="*/ 136 w 272"/>
                <a:gd name="T31" fmla="*/ 0 h 272"/>
                <a:gd name="T32" fmla="*/ 164 w 272"/>
                <a:gd name="T33" fmla="*/ 3 h 272"/>
                <a:gd name="T34" fmla="*/ 212 w 272"/>
                <a:gd name="T35" fmla="*/ 24 h 272"/>
                <a:gd name="T36" fmla="*/ 250 w 272"/>
                <a:gd name="T37" fmla="*/ 60 h 272"/>
                <a:gd name="T38" fmla="*/ 271 w 272"/>
                <a:gd name="T39" fmla="*/ 109 h 272"/>
                <a:gd name="T40" fmla="*/ 272 w 272"/>
                <a:gd name="T41" fmla="*/ 136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2" h="272">
                  <a:moveTo>
                    <a:pt x="272" y="136"/>
                  </a:moveTo>
                  <a:lnTo>
                    <a:pt x="271" y="165"/>
                  </a:lnTo>
                  <a:lnTo>
                    <a:pt x="250" y="213"/>
                  </a:lnTo>
                  <a:lnTo>
                    <a:pt x="212" y="250"/>
                  </a:lnTo>
                  <a:lnTo>
                    <a:pt x="164" y="271"/>
                  </a:lnTo>
                  <a:lnTo>
                    <a:pt x="136" y="272"/>
                  </a:lnTo>
                  <a:lnTo>
                    <a:pt x="109" y="271"/>
                  </a:lnTo>
                  <a:lnTo>
                    <a:pt x="59" y="250"/>
                  </a:lnTo>
                  <a:lnTo>
                    <a:pt x="23" y="213"/>
                  </a:lnTo>
                  <a:lnTo>
                    <a:pt x="2" y="165"/>
                  </a:lnTo>
                  <a:lnTo>
                    <a:pt x="0" y="136"/>
                  </a:lnTo>
                  <a:lnTo>
                    <a:pt x="2" y="109"/>
                  </a:lnTo>
                  <a:lnTo>
                    <a:pt x="23" y="60"/>
                  </a:lnTo>
                  <a:lnTo>
                    <a:pt x="59" y="24"/>
                  </a:lnTo>
                  <a:lnTo>
                    <a:pt x="109" y="3"/>
                  </a:lnTo>
                  <a:lnTo>
                    <a:pt x="136" y="0"/>
                  </a:lnTo>
                  <a:lnTo>
                    <a:pt x="164" y="3"/>
                  </a:lnTo>
                  <a:lnTo>
                    <a:pt x="212" y="24"/>
                  </a:lnTo>
                  <a:lnTo>
                    <a:pt x="250" y="60"/>
                  </a:lnTo>
                  <a:lnTo>
                    <a:pt x="271" y="109"/>
                  </a:lnTo>
                  <a:lnTo>
                    <a:pt x="272" y="136"/>
                  </a:lnTo>
                  <a:close/>
                </a:path>
              </a:pathLst>
            </a:custGeom>
            <a:grpFill/>
            <a:ln w="9525">
              <a:solidFill>
                <a:srgbClr val="F0EEEF">
                  <a:lumMod val="50000"/>
                </a:srgb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aphicFrame>
        <p:nvGraphicFramePr>
          <p:cNvPr id="81" name="Diagram 80"/>
          <p:cNvGraphicFramePr/>
          <p:nvPr>
            <p:extLst>
              <p:ext uri="{D42A27DB-BD31-4B8C-83A1-F6EECF244321}">
                <p14:modId xmlns:p14="http://schemas.microsoft.com/office/powerpoint/2010/main" val="3715858693"/>
              </p:ext>
            </p:extLst>
          </p:nvPr>
        </p:nvGraphicFramePr>
        <p:xfrm>
          <a:off x="1259632" y="1124744"/>
          <a:ext cx="6408712" cy="4395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82" name="Group 81"/>
          <p:cNvGrpSpPr/>
          <p:nvPr/>
        </p:nvGrpSpPr>
        <p:grpSpPr>
          <a:xfrm>
            <a:off x="6372201" y="1192684"/>
            <a:ext cx="2843540" cy="2395433"/>
            <a:chOff x="7881041" y="704206"/>
            <a:chExt cx="3085567" cy="3193910"/>
          </a:xfrm>
        </p:grpSpPr>
        <p:sp>
          <p:nvSpPr>
            <p:cNvPr id="83" name="TextBox 82"/>
            <p:cNvSpPr txBox="1"/>
            <p:nvPr/>
          </p:nvSpPr>
          <p:spPr>
            <a:xfrm>
              <a:off x="7881041" y="704206"/>
              <a:ext cx="2937088" cy="55399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5FB0"/>
                  </a:solidFill>
                  <a:effectLst/>
                  <a:uLnTx/>
                  <a:uFillTx/>
                </a:rPr>
                <a:t>Social &amp; Emotional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8037315" y="1189683"/>
              <a:ext cx="2929293" cy="2708433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marR="0" lvl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b="0" i="0" u="none" strike="noStrike" kern="0" cap="none" spc="-3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 Depression, anxiety,  panic attacks, and phobias</a:t>
              </a:r>
            </a:p>
            <a:p>
              <a:pPr marR="0" lvl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kern="0" spc="-30" dirty="0" smtClean="0">
                  <a:solidFill>
                    <a:srgbClr val="002060"/>
                  </a:solidFill>
                </a:rPr>
                <a:t>Poor anger management</a:t>
              </a:r>
            </a:p>
            <a:p>
              <a:pPr marR="0" lvl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kern="0" spc="-30" dirty="0" smtClean="0">
                  <a:solidFill>
                    <a:srgbClr val="002060"/>
                  </a:solidFill>
                </a:rPr>
                <a:t>Dissociation &amp; numbness</a:t>
              </a:r>
              <a:endParaRPr kumimoji="0" lang="en-US" b="0" i="0" u="none" strike="noStrike" kern="0" cap="none" spc="-3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  <a:p>
              <a:pPr marR="0" lvl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b="0" i="0" u="none" strike="noStrike" kern="0" cap="none" spc="-3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Feelings of guilt</a:t>
              </a:r>
              <a:r>
                <a:rPr kumimoji="0" lang="en-US" b="0" i="0" u="none" strike="noStrike" kern="0" cap="none" spc="-3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 &amp; shame</a:t>
              </a:r>
            </a:p>
            <a:p>
              <a:pPr marR="0" lvl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kern="0" spc="-30" baseline="0" dirty="0" smtClean="0">
                  <a:solidFill>
                    <a:srgbClr val="002060"/>
                  </a:solidFill>
                </a:rPr>
                <a:t>Compromised parenting </a:t>
              </a:r>
            </a:p>
            <a:p>
              <a:pPr marR="0" lvl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kern="0" spc="-30" dirty="0">
                  <a:solidFill>
                    <a:srgbClr val="002060"/>
                  </a:solidFill>
                </a:rPr>
                <a:t> </a:t>
              </a:r>
              <a:r>
                <a:rPr lang="en-US" kern="0" spc="-30" dirty="0" smtClean="0">
                  <a:solidFill>
                    <a:srgbClr val="002060"/>
                  </a:solidFill>
                </a:rPr>
                <a:t>R</a:t>
              </a:r>
              <a:r>
                <a:rPr lang="en-US" kern="0" spc="-30" baseline="0" dirty="0" smtClean="0">
                  <a:solidFill>
                    <a:srgbClr val="002060"/>
                  </a:solidFill>
                </a:rPr>
                <a:t>elationship</a:t>
              </a:r>
              <a:r>
                <a:rPr lang="en-US" kern="0" spc="-30" dirty="0" smtClean="0">
                  <a:solidFill>
                    <a:srgbClr val="002060"/>
                  </a:solidFill>
                </a:rPr>
                <a:t> problems</a:t>
              </a:r>
              <a:endParaRPr lang="en-US" kern="0" spc="-30" baseline="0" dirty="0" smtClean="0">
                <a:solidFill>
                  <a:srgbClr val="002060"/>
                </a:solidFill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6228184" y="4021614"/>
            <a:ext cx="2936734" cy="2259401"/>
            <a:chOff x="8745470" y="4433623"/>
            <a:chExt cx="3131651" cy="3012537"/>
          </a:xfrm>
        </p:grpSpPr>
        <p:sp>
          <p:nvSpPr>
            <p:cNvPr id="86" name="TextBox 85"/>
            <p:cNvSpPr txBox="1"/>
            <p:nvPr/>
          </p:nvSpPr>
          <p:spPr>
            <a:xfrm>
              <a:off x="8940033" y="4433623"/>
              <a:ext cx="2937088" cy="553996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5FB0"/>
                  </a:solidFill>
                  <a:effectLst/>
                  <a:uLnTx/>
                  <a:uFillTx/>
                </a:rPr>
                <a:t>Cognitive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8745470" y="4891612"/>
              <a:ext cx="3043067" cy="2554548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marL="95250" marR="0" lvl="0" indent="-952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Disrupted</a:t>
              </a:r>
              <a:r>
                <a:rPr kumimoji="0" lang="en-US" b="0" i="0" u="none" strike="noStrike" kern="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 brain development </a:t>
              </a:r>
            </a:p>
            <a:p>
              <a:pPr marL="95250" marR="0" lvl="0" indent="-952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Poor memory functioning </a:t>
              </a:r>
            </a:p>
            <a:p>
              <a:pPr marL="95250" marR="0" lvl="0" indent="-952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kern="0" dirty="0" smtClean="0">
                  <a:solidFill>
                    <a:srgbClr val="002060"/>
                  </a:solidFill>
                </a:rPr>
                <a:t>Difficulty making decisions</a:t>
              </a:r>
            </a:p>
            <a:p>
              <a:pPr marL="95250" marR="0" lvl="0" indent="-952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kern="0" dirty="0" smtClean="0">
                  <a:solidFill>
                    <a:srgbClr val="002060"/>
                  </a:solidFill>
                </a:rPr>
                <a:t>Problems concentrating </a:t>
              </a:r>
            </a:p>
            <a:p>
              <a:pPr marL="95250" marR="0" lvl="0" indent="-952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kern="0" dirty="0">
                  <a:solidFill>
                    <a:srgbClr val="002060"/>
                  </a:solidFill>
                </a:rPr>
                <a:t> </a:t>
              </a:r>
              <a:r>
                <a:rPr lang="en-US" kern="0" dirty="0" smtClean="0">
                  <a:solidFill>
                    <a:srgbClr val="002060"/>
                  </a:solidFill>
                </a:rPr>
                <a:t>Suicidal thoughts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kern="0" dirty="0" smtClean="0">
                  <a:solidFill>
                    <a:srgbClr val="002060"/>
                  </a:solidFill>
                </a:rPr>
                <a:t> </a:t>
              </a:r>
            </a:p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179512" y="1196752"/>
            <a:ext cx="2560155" cy="2114366"/>
            <a:chOff x="257405" y="1983113"/>
            <a:chExt cx="3413539" cy="2819152"/>
          </a:xfrm>
        </p:grpSpPr>
        <p:sp>
          <p:nvSpPr>
            <p:cNvPr id="89" name="TextBox 88"/>
            <p:cNvSpPr txBox="1"/>
            <p:nvPr/>
          </p:nvSpPr>
          <p:spPr>
            <a:xfrm>
              <a:off x="350992" y="1983113"/>
              <a:ext cx="2937087" cy="55399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5FB0"/>
                  </a:solidFill>
                  <a:effectLst/>
                  <a:uLnTx/>
                  <a:uFillTx/>
                </a:rPr>
                <a:t>Physical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257405" y="2463166"/>
              <a:ext cx="3413539" cy="2339099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marL="95250" marR="0" lvl="0" indent="-9525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</a:rPr>
                <a:t>E</a:t>
              </a: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ating disorders </a:t>
              </a:r>
            </a:p>
            <a:p>
              <a:pPr marL="95250" marR="0" lvl="0" indent="-9525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kern="0" dirty="0" smtClean="0">
                  <a:solidFill>
                    <a:srgbClr val="002060"/>
                  </a:solidFill>
                </a:rPr>
                <a:t>Sleep disturbances</a:t>
              </a:r>
            </a:p>
            <a:p>
              <a:pPr marL="95250" marR="0" lvl="0" indent="-9525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kern="0" dirty="0" smtClean="0">
                  <a:solidFill>
                    <a:srgbClr val="002060"/>
                  </a:solidFill>
                </a:rPr>
                <a:t>Pain and low energy</a:t>
              </a:r>
            </a:p>
            <a:p>
              <a:pPr marL="95250" marR="0" lvl="0" indent="-952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Development</a:t>
              </a:r>
              <a:r>
                <a:rPr kumimoji="0" lang="en-US" b="0" i="0" u="none" strike="noStrike" kern="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 of diseases </a:t>
              </a:r>
              <a:endParaRPr lang="en-US" kern="0" dirty="0">
                <a:solidFill>
                  <a:srgbClr val="002060"/>
                </a:solidFill>
              </a:endParaRPr>
            </a:p>
            <a:p>
              <a:pPr marL="95250" marR="0" lvl="0" indent="-952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kern="0" noProof="0" dirty="0" smtClean="0">
                  <a:solidFill>
                    <a:srgbClr val="002060"/>
                  </a:solidFill>
                </a:rPr>
                <a:t>Respiratory conditions</a:t>
              </a:r>
            </a:p>
            <a:p>
              <a:pPr marL="95250" indent="-95250">
                <a:buFont typeface="Arial" panose="020B0604020202020204" pitchFamily="34" charset="0"/>
                <a:buChar char="•"/>
              </a:pPr>
              <a:r>
                <a:rPr lang="en-US" kern="0" spc="-30" dirty="0" smtClean="0">
                  <a:solidFill>
                    <a:srgbClr val="002060"/>
                  </a:solidFill>
                </a:rPr>
                <a:t>Flashbacks</a:t>
              </a:r>
              <a:endParaRPr lang="en-US" kern="0" spc="-3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179512" y="3805588"/>
            <a:ext cx="2615993" cy="1820819"/>
            <a:chOff x="1159657" y="4622871"/>
            <a:chExt cx="3487991" cy="2427758"/>
          </a:xfrm>
        </p:grpSpPr>
        <p:sp>
          <p:nvSpPr>
            <p:cNvPr id="92" name="TextBox 91"/>
            <p:cNvSpPr txBox="1"/>
            <p:nvPr/>
          </p:nvSpPr>
          <p:spPr>
            <a:xfrm>
              <a:off x="1253244" y="4622871"/>
              <a:ext cx="2937088" cy="55399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5FB0"/>
                  </a:solidFill>
                  <a:effectLst/>
                  <a:uLnTx/>
                  <a:uFillTx/>
                </a:rPr>
                <a:t>Behavioural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159657" y="5080860"/>
              <a:ext cx="3487991" cy="1969769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marL="95250" marR="0" lvl="0" indent="-9525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b="0" i="0" u="none" strike="noStrike" kern="0" cap="none" spc="-3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Self-harming </a:t>
              </a:r>
            </a:p>
            <a:p>
              <a:pPr marL="95250" marR="0" lvl="0" indent="-9525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kern="0" spc="-30" dirty="0" smtClean="0">
                  <a:solidFill>
                    <a:srgbClr val="002060"/>
                  </a:solidFill>
                </a:rPr>
                <a:t>Addictions</a:t>
              </a:r>
              <a:endParaRPr kumimoji="0" lang="en-US" b="0" i="0" u="none" strike="noStrike" kern="0" cap="none" spc="-3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  <a:p>
              <a:pPr marL="95250" marR="0" lvl="0" indent="-9525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kern="0" spc="-30" dirty="0" smtClean="0">
                  <a:solidFill>
                    <a:srgbClr val="002060"/>
                  </a:solidFill>
                </a:rPr>
                <a:t>Hypervigilant to stress</a:t>
              </a:r>
            </a:p>
            <a:p>
              <a:pPr marL="95250" marR="0" lvl="0" indent="-9525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b="0" i="0" u="none" strike="noStrike" kern="0" cap="none" spc="-3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Self-destructive behaviours</a:t>
              </a:r>
            </a:p>
            <a:p>
              <a:pPr marL="95250" marR="0" lvl="0" indent="-9525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kern="0" spc="-30" dirty="0" smtClean="0">
                  <a:solidFill>
                    <a:srgbClr val="002060"/>
                  </a:solidFill>
                </a:rPr>
                <a:t>Unhealthy relationships</a:t>
              </a:r>
              <a:endParaRPr kumimoji="0" lang="en-US" b="0" i="0" u="none" strike="noStrike" kern="0" cap="none" spc="-3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95" name="Rectangle 94"/>
          <p:cNvSpPr/>
          <p:nvPr/>
        </p:nvSpPr>
        <p:spPr>
          <a:xfrm>
            <a:off x="-36512" y="283295"/>
            <a:ext cx="921574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b="1" dirty="0" smtClean="0">
                <a:solidFill>
                  <a:schemeClr val="accent6">
                    <a:lumMod val="75000"/>
                  </a:schemeClr>
                </a:solidFill>
              </a:rPr>
              <a:t>Impact of Trauma</a:t>
            </a:r>
            <a:endParaRPr lang="en-GB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0" name="Picture 2"/>
          <p:cNvPicPr>
            <a:picLocks noChangeAspect="1" noChangeArrowheads="1"/>
          </p:cNvPicPr>
          <p:nvPr/>
        </p:nvPicPr>
        <p:blipFill rotWithShape="1">
          <a:blip r:embed="rId10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4156" b="32400" l="6148" r="202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73" t="13729" r="79324" b="65525"/>
          <a:stretch/>
        </p:blipFill>
        <p:spPr bwMode="auto">
          <a:xfrm>
            <a:off x="2808875" y="2034379"/>
            <a:ext cx="679099" cy="699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1" name="Picture 2"/>
          <p:cNvPicPr>
            <a:picLocks noChangeAspect="1" noChangeArrowheads="1"/>
          </p:cNvPicPr>
          <p:nvPr/>
        </p:nvPicPr>
        <p:blipFill rotWithShape="1"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72067" b="91749" l="5922" r="204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97" t="69864" r="78640" b="7153"/>
          <a:stretch/>
        </p:blipFill>
        <p:spPr bwMode="auto">
          <a:xfrm>
            <a:off x="4139952" y="1340768"/>
            <a:ext cx="680400" cy="72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" name="Picture 2"/>
          <p:cNvPicPr>
            <a:picLocks noChangeAspect="1" noChangeArrowheads="1"/>
          </p:cNvPicPr>
          <p:nvPr/>
        </p:nvPicPr>
        <p:blipFill rotWithShape="1">
          <a:blip r:embed="rId14" cstate="print">
            <a:duotone>
              <a:prstClr val="black"/>
              <a:srgbClr val="00808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3702" b="33081" l="31867" r="46306"/>
                    </a14:imgEffect>
                    <a14:imgEffect>
                      <a14:colorTemperature colorTemp="4700"/>
                    </a14:imgEffect>
                    <a14:imgEffect>
                      <a14:saturation sat="3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22" t="12915" r="52654" b="66543"/>
          <a:stretch/>
        </p:blipFill>
        <p:spPr bwMode="auto">
          <a:xfrm>
            <a:off x="5436176" y="2024024"/>
            <a:ext cx="720000" cy="643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" name="Picture 2"/>
          <p:cNvPicPr>
            <a:picLocks noChangeAspect="1" noChangeArrowheads="1"/>
          </p:cNvPicPr>
          <p:nvPr/>
        </p:nvPicPr>
        <p:blipFill rotWithShape="1">
          <a:blip r:embed="rId1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4156" b="33081" l="57417" r="720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590" t="13116" r="27650" b="66952"/>
          <a:stretch/>
        </p:blipFill>
        <p:spPr bwMode="auto">
          <a:xfrm>
            <a:off x="5771768" y="3435927"/>
            <a:ext cx="680400" cy="641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" name="Picture 2"/>
          <p:cNvPicPr>
            <a:picLocks noChangeAspect="1" noChangeArrowheads="1"/>
          </p:cNvPicPr>
          <p:nvPr/>
        </p:nvPicPr>
        <p:blipFill rotWithShape="1">
          <a:blip r:embed="rId1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41787" b="62377" l="80316" r="951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551" t="41254" r="4234" b="36779"/>
          <a:stretch/>
        </p:blipFill>
        <p:spPr bwMode="auto">
          <a:xfrm>
            <a:off x="4869108" y="4608046"/>
            <a:ext cx="680400" cy="68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Picture 2"/>
          <p:cNvPicPr>
            <a:picLocks noChangeAspect="1" noChangeArrowheads="1"/>
          </p:cNvPicPr>
          <p:nvPr/>
        </p:nvPicPr>
        <p:blipFill rotWithShape="1">
          <a:blip r:embed="rId20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4005" b="33157" l="80429" r="95093"/>
                    </a14:imgEffect>
                    <a14:imgEffect>
                      <a14:colorTemperature colorTemp="112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551" t="12780" r="4234" b="65457"/>
          <a:stretch/>
        </p:blipFill>
        <p:spPr bwMode="auto">
          <a:xfrm>
            <a:off x="3387544" y="4611225"/>
            <a:ext cx="680400" cy="68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" name="Picture 2"/>
          <p:cNvPicPr>
            <a:picLocks noChangeAspect="1" noChangeArrowheads="1"/>
          </p:cNvPicPr>
          <p:nvPr/>
        </p:nvPicPr>
        <p:blipFill rotWithShape="1">
          <a:blip r:embed="rId21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42771" b="61696" l="31416" r="46080"/>
                    </a14:imgEffect>
                    <a14:imgEffect>
                      <a14:colorTemperature colorTemp="4700"/>
                    </a14:imgEffect>
                    <a14:imgEffect>
                      <a14:saturation sat="3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676" t="41795" r="52958" b="37052"/>
          <a:stretch/>
        </p:blipFill>
        <p:spPr bwMode="auto">
          <a:xfrm>
            <a:off x="2477163" y="3454345"/>
            <a:ext cx="680400" cy="65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455" b="100000" l="0" r="10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399" y="2984615"/>
            <a:ext cx="934517" cy="897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454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34C5EE08-8987-4976-90FC-6FED64FE05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1">
                                            <p:graphicEl>
                                              <a:dgm id="{34C5EE08-8987-4976-90FC-6FED64FE05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B5402ADC-F7ED-460B-A9C6-D99FBECB92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81">
                                            <p:graphicEl>
                                              <a:dgm id="{B5402ADC-F7ED-460B-A9C6-D99FBECB92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6AB4DF9B-6E8F-4F75-9A5F-D146A3D56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81">
                                            <p:graphicEl>
                                              <a:dgm id="{6AB4DF9B-6E8F-4F75-9A5F-D146A3D56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DBF8EB02-37E7-4786-91FD-3103A8E76A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1">
                                            <p:graphicEl>
                                              <a:dgm id="{DBF8EB02-37E7-4786-91FD-3103A8E76A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6AD0F53D-60CF-4E05-BD9F-D7FCFF1B11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81">
                                            <p:graphicEl>
                                              <a:dgm id="{6AD0F53D-60CF-4E05-BD9F-D7FCFF1B11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E8556FC2-1959-4697-8439-0843C55931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81">
                                            <p:graphicEl>
                                              <a:dgm id="{E8556FC2-1959-4697-8439-0843C55931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DCC8631D-1C5B-49D6-A399-73AAB6B9A3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81">
                                            <p:graphicEl>
                                              <a:dgm id="{DCC8631D-1C5B-49D6-A399-73AAB6B9A3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5ACD60D0-8C65-452D-B0C4-6E9479D8DA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81">
                                            <p:graphicEl>
                                              <a:dgm id="{5ACD60D0-8C65-452D-B0C4-6E9479D8DA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3ADF440F-FCFA-4D1A-B92B-6A5821700A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81">
                                            <p:graphicEl>
                                              <a:dgm id="{3ADF440F-FCFA-4D1A-B92B-6A5821700A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7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37248FEC-CA5D-4D81-A4AF-161808C552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81">
                                            <p:graphicEl>
                                              <a:dgm id="{37248FEC-CA5D-4D81-A4AF-161808C552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6CCE99C3-DB8B-4A60-BC36-FB3D2C4907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81">
                                            <p:graphicEl>
                                              <a:dgm id="{6CCE99C3-DB8B-4A60-BC36-FB3D2C4907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2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D0E9B6E3-2ABA-474E-B6C3-F3659FBDF2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81">
                                            <p:graphicEl>
                                              <a:dgm id="{D0E9B6E3-2ABA-474E-B6C3-F3659FBDF2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1224D329-AB6D-47BE-89B7-C75DD6558D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81">
                                            <p:graphicEl>
                                              <a:dgm id="{1224D329-AB6D-47BE-89B7-C75DD6558D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7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96675D40-010E-427F-8333-7A5AFAE8C7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81">
                                            <p:graphicEl>
                                              <a:dgm id="{96675D40-010E-427F-8333-7A5AFAE8C7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5D511413-1BFE-43B9-B5D4-0C8095DB77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81">
                                            <p:graphicEl>
                                              <a:dgm id="{5D511413-1BFE-43B9-B5D4-0C8095DB77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1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24328" y="6063679"/>
            <a:ext cx="15123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#itmatters</a:t>
            </a:r>
            <a:endParaRPr lang="en-GB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2" descr="J:\BetterStart\Communications\Branding &amp; Logos\Logos\Better Start\Primary Logo\01 Colour\01 Colou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6" y="5780754"/>
            <a:ext cx="2124373" cy="81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32656"/>
            <a:ext cx="9143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b="1" dirty="0" smtClean="0">
                <a:solidFill>
                  <a:schemeClr val="accent6">
                    <a:lumMod val="75000"/>
                  </a:schemeClr>
                </a:solidFill>
              </a:rPr>
              <a:t>Building Resilience</a:t>
            </a:r>
            <a:endParaRPr lang="en-GB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3D4DA8DC-9098-41A6-B054-E00030D80D73}"/>
              </a:ext>
            </a:extLst>
          </p:cNvPr>
          <p:cNvGrpSpPr/>
          <p:nvPr/>
        </p:nvGrpSpPr>
        <p:grpSpPr>
          <a:xfrm>
            <a:off x="2321278" y="2105721"/>
            <a:ext cx="4554978" cy="4491631"/>
            <a:chOff x="2881634" y="2259329"/>
            <a:chExt cx="3374282" cy="332735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71C90C38-73E9-4BA2-AFE5-4EFEF998CC90}"/>
                </a:ext>
              </a:extLst>
            </p:cNvPr>
            <p:cNvGrpSpPr/>
            <p:nvPr/>
          </p:nvGrpSpPr>
          <p:grpSpPr>
            <a:xfrm>
              <a:off x="2881634" y="2259329"/>
              <a:ext cx="3374282" cy="3327354"/>
              <a:chOff x="3845352" y="1838166"/>
              <a:chExt cx="4499043" cy="4436472"/>
            </a:xfrm>
          </p:grpSpPr>
          <p:sp>
            <p:nvSpPr>
              <p:cNvPr id="11" name="Freeform 5">
                <a:extLst>
                  <a:ext uri="{FF2B5EF4-FFF2-40B4-BE49-F238E27FC236}">
                    <a16:creationId xmlns:a16="http://schemas.microsoft.com/office/drawing/2014/main" xmlns="" id="{21F243DB-6DAF-4093-8298-11519C0218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9417" y="1838166"/>
                <a:ext cx="853168" cy="4436472"/>
              </a:xfrm>
              <a:custGeom>
                <a:avLst/>
                <a:gdLst>
                  <a:gd name="T0" fmla="*/ 80 w 160"/>
                  <a:gd name="T1" fmla="*/ 0 h 832"/>
                  <a:gd name="T2" fmla="*/ 0 w 160"/>
                  <a:gd name="T3" fmla="*/ 138 h 832"/>
                  <a:gd name="T4" fmla="*/ 40 w 160"/>
                  <a:gd name="T5" fmla="*/ 138 h 832"/>
                  <a:gd name="T6" fmla="*/ 40 w 160"/>
                  <a:gd name="T7" fmla="*/ 832 h 832"/>
                  <a:gd name="T8" fmla="*/ 80 w 160"/>
                  <a:gd name="T9" fmla="*/ 832 h 832"/>
                  <a:gd name="T10" fmla="*/ 120 w 160"/>
                  <a:gd name="T11" fmla="*/ 832 h 832"/>
                  <a:gd name="T12" fmla="*/ 120 w 160"/>
                  <a:gd name="T13" fmla="*/ 138 h 832"/>
                  <a:gd name="T14" fmla="*/ 160 w 160"/>
                  <a:gd name="T15" fmla="*/ 138 h 832"/>
                  <a:gd name="T16" fmla="*/ 80 w 160"/>
                  <a:gd name="T17" fmla="*/ 0 h 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832">
                    <a:moveTo>
                      <a:pt x="80" y="0"/>
                    </a:moveTo>
                    <a:lnTo>
                      <a:pt x="0" y="138"/>
                    </a:lnTo>
                    <a:lnTo>
                      <a:pt x="40" y="138"/>
                    </a:lnTo>
                    <a:lnTo>
                      <a:pt x="40" y="832"/>
                    </a:lnTo>
                    <a:lnTo>
                      <a:pt x="80" y="832"/>
                    </a:lnTo>
                    <a:lnTo>
                      <a:pt x="120" y="832"/>
                    </a:lnTo>
                    <a:lnTo>
                      <a:pt x="120" y="138"/>
                    </a:lnTo>
                    <a:lnTo>
                      <a:pt x="160" y="138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D3006B"/>
              </a:solidFill>
              <a:ln>
                <a:solidFill>
                  <a:srgbClr val="D3006B"/>
                </a:solidFill>
              </a:ln>
            </p:spPr>
            <p:txBody>
              <a:bodyPr vert="horz" wrap="square" lIns="137160" tIns="68580" rIns="137160" bIns="685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xmlns="" id="{1FBEA23D-6659-4C83-B798-73D9F47CBF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5352" y="3747128"/>
                <a:ext cx="1621019" cy="2527509"/>
              </a:xfrm>
              <a:custGeom>
                <a:avLst/>
                <a:gdLst>
                  <a:gd name="T0" fmla="*/ 120 w 174"/>
                  <a:gd name="T1" fmla="*/ 23 h 271"/>
                  <a:gd name="T2" fmla="*/ 79 w 174"/>
                  <a:gd name="T3" fmla="*/ 23 h 271"/>
                  <a:gd name="T4" fmla="*/ 79 w 174"/>
                  <a:gd name="T5" fmla="*/ 0 h 271"/>
                  <a:gd name="T6" fmla="*/ 0 w 174"/>
                  <a:gd name="T7" fmla="*/ 46 h 271"/>
                  <a:gd name="T8" fmla="*/ 79 w 174"/>
                  <a:gd name="T9" fmla="*/ 92 h 271"/>
                  <a:gd name="T10" fmla="*/ 79 w 174"/>
                  <a:gd name="T11" fmla="*/ 69 h 271"/>
                  <a:gd name="T12" fmla="*/ 120 w 174"/>
                  <a:gd name="T13" fmla="*/ 69 h 271"/>
                  <a:gd name="T14" fmla="*/ 129 w 174"/>
                  <a:gd name="T15" fmla="*/ 78 h 271"/>
                  <a:gd name="T16" fmla="*/ 129 w 174"/>
                  <a:gd name="T17" fmla="*/ 271 h 271"/>
                  <a:gd name="T18" fmla="*/ 151 w 174"/>
                  <a:gd name="T19" fmla="*/ 271 h 271"/>
                  <a:gd name="T20" fmla="*/ 174 w 174"/>
                  <a:gd name="T21" fmla="*/ 271 h 271"/>
                  <a:gd name="T22" fmla="*/ 174 w 174"/>
                  <a:gd name="T23" fmla="*/ 78 h 271"/>
                  <a:gd name="T24" fmla="*/ 120 w 174"/>
                  <a:gd name="T25" fmla="*/ 23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4" h="271">
                    <a:moveTo>
                      <a:pt x="120" y="23"/>
                    </a:moveTo>
                    <a:cubicBezTo>
                      <a:pt x="79" y="23"/>
                      <a:pt x="79" y="23"/>
                      <a:pt x="79" y="23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79" y="92"/>
                      <a:pt x="79" y="92"/>
                      <a:pt x="79" y="92"/>
                    </a:cubicBezTo>
                    <a:cubicBezTo>
                      <a:pt x="79" y="69"/>
                      <a:pt x="79" y="69"/>
                      <a:pt x="79" y="69"/>
                    </a:cubicBezTo>
                    <a:cubicBezTo>
                      <a:pt x="120" y="69"/>
                      <a:pt x="120" y="69"/>
                      <a:pt x="120" y="69"/>
                    </a:cubicBezTo>
                    <a:cubicBezTo>
                      <a:pt x="125" y="69"/>
                      <a:pt x="129" y="73"/>
                      <a:pt x="129" y="78"/>
                    </a:cubicBezTo>
                    <a:cubicBezTo>
                      <a:pt x="129" y="271"/>
                      <a:pt x="129" y="271"/>
                      <a:pt x="129" y="271"/>
                    </a:cubicBezTo>
                    <a:cubicBezTo>
                      <a:pt x="151" y="271"/>
                      <a:pt x="151" y="271"/>
                      <a:pt x="151" y="271"/>
                    </a:cubicBezTo>
                    <a:cubicBezTo>
                      <a:pt x="174" y="271"/>
                      <a:pt x="174" y="271"/>
                      <a:pt x="174" y="271"/>
                    </a:cubicBezTo>
                    <a:cubicBezTo>
                      <a:pt x="174" y="78"/>
                      <a:pt x="174" y="78"/>
                      <a:pt x="174" y="78"/>
                    </a:cubicBezTo>
                    <a:cubicBezTo>
                      <a:pt x="174" y="48"/>
                      <a:pt x="150" y="23"/>
                      <a:pt x="120" y="23"/>
                    </a:cubicBezTo>
                    <a:close/>
                  </a:path>
                </a:pathLst>
              </a:custGeom>
              <a:solidFill>
                <a:srgbClr val="F38A00"/>
              </a:solidFill>
              <a:ln>
                <a:noFill/>
              </a:ln>
            </p:spPr>
            <p:txBody>
              <a:bodyPr vert="horz" wrap="square" lIns="137160" tIns="68580" rIns="137160" bIns="685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xmlns="" id="{1D53540F-CAA4-46BD-9042-97AF03901E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99768" y="2499371"/>
                <a:ext cx="1295750" cy="3775267"/>
              </a:xfrm>
              <a:custGeom>
                <a:avLst/>
                <a:gdLst>
                  <a:gd name="T0" fmla="*/ 139 w 139"/>
                  <a:gd name="T1" fmla="*/ 0 h 405"/>
                  <a:gd name="T2" fmla="*/ 139 w 139"/>
                  <a:gd name="T3" fmla="*/ 0 h 405"/>
                  <a:gd name="T4" fmla="*/ 52 w 139"/>
                  <a:gd name="T5" fmla="*/ 27 h 405"/>
                  <a:gd name="T6" fmla="*/ 68 w 139"/>
                  <a:gd name="T7" fmla="*/ 42 h 405"/>
                  <a:gd name="T8" fmla="*/ 35 w 139"/>
                  <a:gd name="T9" fmla="*/ 79 h 405"/>
                  <a:gd name="T10" fmla="*/ 0 w 139"/>
                  <a:gd name="T11" fmla="*/ 169 h 405"/>
                  <a:gd name="T12" fmla="*/ 0 w 139"/>
                  <a:gd name="T13" fmla="*/ 405 h 405"/>
                  <a:gd name="T14" fmla="*/ 23 w 139"/>
                  <a:gd name="T15" fmla="*/ 405 h 405"/>
                  <a:gd name="T16" fmla="*/ 46 w 139"/>
                  <a:gd name="T17" fmla="*/ 405 h 405"/>
                  <a:gd name="T18" fmla="*/ 46 w 139"/>
                  <a:gd name="T19" fmla="*/ 169 h 405"/>
                  <a:gd name="T20" fmla="*/ 68 w 139"/>
                  <a:gd name="T21" fmla="*/ 110 h 405"/>
                  <a:gd name="T22" fmla="*/ 102 w 139"/>
                  <a:gd name="T23" fmla="*/ 73 h 405"/>
                  <a:gd name="T24" fmla="*/ 119 w 139"/>
                  <a:gd name="T25" fmla="*/ 89 h 405"/>
                  <a:gd name="T26" fmla="*/ 139 w 139"/>
                  <a:gd name="T27" fmla="*/ 0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9" h="405">
                    <a:moveTo>
                      <a:pt x="139" y="0"/>
                    </a:moveTo>
                    <a:cubicBezTo>
                      <a:pt x="139" y="0"/>
                      <a:pt x="139" y="0"/>
                      <a:pt x="139" y="0"/>
                    </a:cubicBezTo>
                    <a:cubicBezTo>
                      <a:pt x="52" y="27"/>
                      <a:pt x="52" y="27"/>
                      <a:pt x="52" y="27"/>
                    </a:cubicBezTo>
                    <a:cubicBezTo>
                      <a:pt x="68" y="42"/>
                      <a:pt x="68" y="42"/>
                      <a:pt x="68" y="42"/>
                    </a:cubicBezTo>
                    <a:cubicBezTo>
                      <a:pt x="35" y="79"/>
                      <a:pt x="35" y="79"/>
                      <a:pt x="35" y="79"/>
                    </a:cubicBezTo>
                    <a:cubicBezTo>
                      <a:pt x="12" y="103"/>
                      <a:pt x="0" y="135"/>
                      <a:pt x="0" y="169"/>
                    </a:cubicBezTo>
                    <a:cubicBezTo>
                      <a:pt x="0" y="405"/>
                      <a:pt x="0" y="405"/>
                      <a:pt x="0" y="405"/>
                    </a:cubicBezTo>
                    <a:cubicBezTo>
                      <a:pt x="23" y="405"/>
                      <a:pt x="23" y="405"/>
                      <a:pt x="23" y="405"/>
                    </a:cubicBezTo>
                    <a:cubicBezTo>
                      <a:pt x="46" y="405"/>
                      <a:pt x="46" y="405"/>
                      <a:pt x="46" y="405"/>
                    </a:cubicBezTo>
                    <a:cubicBezTo>
                      <a:pt x="46" y="169"/>
                      <a:pt x="46" y="169"/>
                      <a:pt x="46" y="169"/>
                    </a:cubicBezTo>
                    <a:cubicBezTo>
                      <a:pt x="46" y="147"/>
                      <a:pt x="54" y="125"/>
                      <a:pt x="68" y="110"/>
                    </a:cubicBezTo>
                    <a:cubicBezTo>
                      <a:pt x="102" y="73"/>
                      <a:pt x="102" y="73"/>
                      <a:pt x="102" y="73"/>
                    </a:cubicBezTo>
                    <a:cubicBezTo>
                      <a:pt x="119" y="89"/>
                      <a:pt x="119" y="89"/>
                      <a:pt x="119" y="89"/>
                    </a:cubicBezTo>
                    <a:cubicBezTo>
                      <a:pt x="139" y="0"/>
                      <a:pt x="139" y="0"/>
                      <a:pt x="139" y="0"/>
                    </a:cubicBezTo>
                    <a:close/>
                  </a:path>
                </a:pathLst>
              </a:custGeom>
              <a:solidFill>
                <a:srgbClr val="4FAF4E"/>
              </a:solidFill>
              <a:ln>
                <a:noFill/>
              </a:ln>
            </p:spPr>
            <p:txBody>
              <a:bodyPr vert="horz" wrap="square" lIns="137160" tIns="68580" rIns="137160" bIns="685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xmlns="" id="{5B8FAC85-E88E-4D71-BF50-28561BA508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23376" y="3747128"/>
                <a:ext cx="1621019" cy="2527509"/>
              </a:xfrm>
              <a:custGeom>
                <a:avLst/>
                <a:gdLst>
                  <a:gd name="T0" fmla="*/ 174 w 174"/>
                  <a:gd name="T1" fmla="*/ 46 h 271"/>
                  <a:gd name="T2" fmla="*/ 95 w 174"/>
                  <a:gd name="T3" fmla="*/ 0 h 271"/>
                  <a:gd name="T4" fmla="*/ 95 w 174"/>
                  <a:gd name="T5" fmla="*/ 23 h 271"/>
                  <a:gd name="T6" fmla="*/ 54 w 174"/>
                  <a:gd name="T7" fmla="*/ 23 h 271"/>
                  <a:gd name="T8" fmla="*/ 49 w 174"/>
                  <a:gd name="T9" fmla="*/ 23 h 271"/>
                  <a:gd name="T10" fmla="*/ 0 w 174"/>
                  <a:gd name="T11" fmla="*/ 78 h 271"/>
                  <a:gd name="T12" fmla="*/ 0 w 174"/>
                  <a:gd name="T13" fmla="*/ 271 h 271"/>
                  <a:gd name="T14" fmla="*/ 0 w 174"/>
                  <a:gd name="T15" fmla="*/ 271 h 271"/>
                  <a:gd name="T16" fmla="*/ 23 w 174"/>
                  <a:gd name="T17" fmla="*/ 271 h 271"/>
                  <a:gd name="T18" fmla="*/ 46 w 174"/>
                  <a:gd name="T19" fmla="*/ 271 h 271"/>
                  <a:gd name="T20" fmla="*/ 46 w 174"/>
                  <a:gd name="T21" fmla="*/ 78 h 271"/>
                  <a:gd name="T22" fmla="*/ 54 w 174"/>
                  <a:gd name="T23" fmla="*/ 69 h 271"/>
                  <a:gd name="T24" fmla="*/ 95 w 174"/>
                  <a:gd name="T25" fmla="*/ 69 h 271"/>
                  <a:gd name="T26" fmla="*/ 95 w 174"/>
                  <a:gd name="T27" fmla="*/ 92 h 271"/>
                  <a:gd name="T28" fmla="*/ 174 w 174"/>
                  <a:gd name="T29" fmla="*/ 46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74" h="271">
                    <a:moveTo>
                      <a:pt x="174" y="46"/>
                    </a:moveTo>
                    <a:cubicBezTo>
                      <a:pt x="95" y="0"/>
                      <a:pt x="95" y="0"/>
                      <a:pt x="95" y="0"/>
                    </a:cubicBezTo>
                    <a:cubicBezTo>
                      <a:pt x="95" y="23"/>
                      <a:pt x="95" y="23"/>
                      <a:pt x="95" y="23"/>
                    </a:cubicBezTo>
                    <a:cubicBezTo>
                      <a:pt x="54" y="23"/>
                      <a:pt x="54" y="23"/>
                      <a:pt x="54" y="23"/>
                    </a:cubicBezTo>
                    <a:cubicBezTo>
                      <a:pt x="52" y="23"/>
                      <a:pt x="51" y="23"/>
                      <a:pt x="49" y="23"/>
                    </a:cubicBezTo>
                    <a:cubicBezTo>
                      <a:pt x="21" y="26"/>
                      <a:pt x="0" y="50"/>
                      <a:pt x="0" y="78"/>
                    </a:cubicBezTo>
                    <a:cubicBezTo>
                      <a:pt x="0" y="271"/>
                      <a:pt x="0" y="271"/>
                      <a:pt x="0" y="271"/>
                    </a:cubicBezTo>
                    <a:cubicBezTo>
                      <a:pt x="0" y="271"/>
                      <a:pt x="0" y="271"/>
                      <a:pt x="0" y="271"/>
                    </a:cubicBezTo>
                    <a:cubicBezTo>
                      <a:pt x="23" y="271"/>
                      <a:pt x="23" y="271"/>
                      <a:pt x="23" y="271"/>
                    </a:cubicBezTo>
                    <a:cubicBezTo>
                      <a:pt x="46" y="271"/>
                      <a:pt x="46" y="271"/>
                      <a:pt x="46" y="271"/>
                    </a:cubicBezTo>
                    <a:cubicBezTo>
                      <a:pt x="46" y="78"/>
                      <a:pt x="46" y="78"/>
                      <a:pt x="46" y="78"/>
                    </a:cubicBezTo>
                    <a:cubicBezTo>
                      <a:pt x="46" y="73"/>
                      <a:pt x="49" y="69"/>
                      <a:pt x="54" y="69"/>
                    </a:cubicBezTo>
                    <a:cubicBezTo>
                      <a:pt x="95" y="69"/>
                      <a:pt x="95" y="69"/>
                      <a:pt x="95" y="69"/>
                    </a:cubicBezTo>
                    <a:cubicBezTo>
                      <a:pt x="95" y="92"/>
                      <a:pt x="95" y="92"/>
                      <a:pt x="95" y="92"/>
                    </a:cubicBezTo>
                    <a:lnTo>
                      <a:pt x="174" y="46"/>
                    </a:lnTo>
                    <a:close/>
                  </a:path>
                </a:pathLst>
              </a:custGeom>
              <a:solidFill>
                <a:srgbClr val="652786"/>
              </a:solidFill>
              <a:ln>
                <a:noFill/>
              </a:ln>
            </p:spPr>
            <p:txBody>
              <a:bodyPr vert="horz" wrap="square" lIns="137160" tIns="68580" rIns="137160" bIns="685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" name="Freeform 8">
                <a:extLst>
                  <a:ext uri="{FF2B5EF4-FFF2-40B4-BE49-F238E27FC236}">
                    <a16:creationId xmlns:a16="http://schemas.microsoft.com/office/drawing/2014/main" xmlns="" id="{D05CB079-4ECA-4A33-A122-6D99744CF857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4590610" y="2499371"/>
                <a:ext cx="1298448" cy="3775267"/>
              </a:xfrm>
              <a:custGeom>
                <a:avLst/>
                <a:gdLst>
                  <a:gd name="T0" fmla="*/ 139 w 139"/>
                  <a:gd name="T1" fmla="*/ 0 h 405"/>
                  <a:gd name="T2" fmla="*/ 139 w 139"/>
                  <a:gd name="T3" fmla="*/ 0 h 405"/>
                  <a:gd name="T4" fmla="*/ 52 w 139"/>
                  <a:gd name="T5" fmla="*/ 27 h 405"/>
                  <a:gd name="T6" fmla="*/ 68 w 139"/>
                  <a:gd name="T7" fmla="*/ 42 h 405"/>
                  <a:gd name="T8" fmla="*/ 35 w 139"/>
                  <a:gd name="T9" fmla="*/ 79 h 405"/>
                  <a:gd name="T10" fmla="*/ 0 w 139"/>
                  <a:gd name="T11" fmla="*/ 169 h 405"/>
                  <a:gd name="T12" fmla="*/ 0 w 139"/>
                  <a:gd name="T13" fmla="*/ 405 h 405"/>
                  <a:gd name="T14" fmla="*/ 23 w 139"/>
                  <a:gd name="T15" fmla="*/ 405 h 405"/>
                  <a:gd name="T16" fmla="*/ 46 w 139"/>
                  <a:gd name="T17" fmla="*/ 405 h 405"/>
                  <a:gd name="T18" fmla="*/ 46 w 139"/>
                  <a:gd name="T19" fmla="*/ 169 h 405"/>
                  <a:gd name="T20" fmla="*/ 68 w 139"/>
                  <a:gd name="T21" fmla="*/ 110 h 405"/>
                  <a:gd name="T22" fmla="*/ 102 w 139"/>
                  <a:gd name="T23" fmla="*/ 73 h 405"/>
                  <a:gd name="T24" fmla="*/ 119 w 139"/>
                  <a:gd name="T25" fmla="*/ 89 h 405"/>
                  <a:gd name="T26" fmla="*/ 139 w 139"/>
                  <a:gd name="T27" fmla="*/ 0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9" h="405">
                    <a:moveTo>
                      <a:pt x="139" y="0"/>
                    </a:moveTo>
                    <a:cubicBezTo>
                      <a:pt x="139" y="0"/>
                      <a:pt x="139" y="0"/>
                      <a:pt x="139" y="0"/>
                    </a:cubicBezTo>
                    <a:cubicBezTo>
                      <a:pt x="52" y="27"/>
                      <a:pt x="52" y="27"/>
                      <a:pt x="52" y="27"/>
                    </a:cubicBezTo>
                    <a:cubicBezTo>
                      <a:pt x="68" y="42"/>
                      <a:pt x="68" y="42"/>
                      <a:pt x="68" y="42"/>
                    </a:cubicBezTo>
                    <a:cubicBezTo>
                      <a:pt x="35" y="79"/>
                      <a:pt x="35" y="79"/>
                      <a:pt x="35" y="79"/>
                    </a:cubicBezTo>
                    <a:cubicBezTo>
                      <a:pt x="12" y="103"/>
                      <a:pt x="0" y="135"/>
                      <a:pt x="0" y="169"/>
                    </a:cubicBezTo>
                    <a:cubicBezTo>
                      <a:pt x="0" y="405"/>
                      <a:pt x="0" y="405"/>
                      <a:pt x="0" y="405"/>
                    </a:cubicBezTo>
                    <a:cubicBezTo>
                      <a:pt x="23" y="405"/>
                      <a:pt x="23" y="405"/>
                      <a:pt x="23" y="405"/>
                    </a:cubicBezTo>
                    <a:cubicBezTo>
                      <a:pt x="46" y="405"/>
                      <a:pt x="46" y="405"/>
                      <a:pt x="46" y="405"/>
                    </a:cubicBezTo>
                    <a:cubicBezTo>
                      <a:pt x="46" y="169"/>
                      <a:pt x="46" y="169"/>
                      <a:pt x="46" y="169"/>
                    </a:cubicBezTo>
                    <a:cubicBezTo>
                      <a:pt x="46" y="147"/>
                      <a:pt x="54" y="125"/>
                      <a:pt x="68" y="110"/>
                    </a:cubicBezTo>
                    <a:cubicBezTo>
                      <a:pt x="102" y="73"/>
                      <a:pt x="102" y="73"/>
                      <a:pt x="102" y="73"/>
                    </a:cubicBezTo>
                    <a:cubicBezTo>
                      <a:pt x="119" y="89"/>
                      <a:pt x="119" y="89"/>
                      <a:pt x="119" y="89"/>
                    </a:cubicBezTo>
                    <a:cubicBezTo>
                      <a:pt x="139" y="0"/>
                      <a:pt x="139" y="0"/>
                      <a:pt x="139" y="0"/>
                    </a:cubicBezTo>
                    <a:close/>
                  </a:path>
                </a:pathLst>
              </a:custGeom>
              <a:solidFill>
                <a:srgbClr val="005FB0"/>
              </a:solidFill>
              <a:ln>
                <a:noFill/>
              </a:ln>
            </p:spPr>
            <p:txBody>
              <a:bodyPr vert="horz" wrap="square" lIns="137160" tIns="68580" rIns="137160" bIns="685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0" name="Freeform: Shape 29">
              <a:extLst>
                <a:ext uri="{FF2B5EF4-FFF2-40B4-BE49-F238E27FC236}">
                  <a16:creationId xmlns:a16="http://schemas.microsoft.com/office/drawing/2014/main" xmlns="" id="{C0A6461D-6EB1-4956-9275-E016ABCC1ABC}"/>
                </a:ext>
              </a:extLst>
            </p:cNvPr>
            <p:cNvSpPr/>
            <p:nvPr/>
          </p:nvSpPr>
          <p:spPr>
            <a:xfrm>
              <a:off x="3782976" y="4757737"/>
              <a:ext cx="1585036" cy="828947"/>
            </a:xfrm>
            <a:custGeom>
              <a:avLst/>
              <a:gdLst>
                <a:gd name="connsiteX0" fmla="*/ 1684837 w 2113381"/>
                <a:gd name="connsiteY0" fmla="*/ 0 h 318965"/>
                <a:gd name="connsiteX1" fmla="*/ 1690961 w 2113381"/>
                <a:gd name="connsiteY1" fmla="*/ 0 h 318965"/>
                <a:gd name="connsiteX2" fmla="*/ 1690962 w 2113381"/>
                <a:gd name="connsiteY2" fmla="*/ 0 h 318965"/>
                <a:gd name="connsiteX3" fmla="*/ 2113381 w 2113381"/>
                <a:gd name="connsiteY3" fmla="*/ 0 h 318965"/>
                <a:gd name="connsiteX4" fmla="*/ 2113381 w 2113381"/>
                <a:gd name="connsiteY4" fmla="*/ 110654 h 318965"/>
                <a:gd name="connsiteX5" fmla="*/ 2113381 w 2113381"/>
                <a:gd name="connsiteY5" fmla="*/ 254083 h 318965"/>
                <a:gd name="connsiteX6" fmla="*/ 2113381 w 2113381"/>
                <a:gd name="connsiteY6" fmla="*/ 318965 h 318965"/>
                <a:gd name="connsiteX7" fmla="*/ 1690962 w 2113381"/>
                <a:gd name="connsiteY7" fmla="*/ 318965 h 318965"/>
                <a:gd name="connsiteX8" fmla="*/ 1690961 w 2113381"/>
                <a:gd name="connsiteY8" fmla="*/ 318965 h 318965"/>
                <a:gd name="connsiteX9" fmla="*/ 1684837 w 2113381"/>
                <a:gd name="connsiteY9" fmla="*/ 318965 h 318965"/>
                <a:gd name="connsiteX10" fmla="*/ 1684837 w 2113381"/>
                <a:gd name="connsiteY10" fmla="*/ 250568 h 318965"/>
                <a:gd name="connsiteX11" fmla="*/ 1684837 w 2113381"/>
                <a:gd name="connsiteY11" fmla="*/ 131474 h 318965"/>
                <a:gd name="connsiteX12" fmla="*/ 835568 w 2113381"/>
                <a:gd name="connsiteY12" fmla="*/ 0 h 318965"/>
                <a:gd name="connsiteX13" fmla="*/ 841916 w 2113381"/>
                <a:gd name="connsiteY13" fmla="*/ 0 h 318965"/>
                <a:gd name="connsiteX14" fmla="*/ 841917 w 2113381"/>
                <a:gd name="connsiteY14" fmla="*/ 0 h 318965"/>
                <a:gd name="connsiteX15" fmla="*/ 1262151 w 2113381"/>
                <a:gd name="connsiteY15" fmla="*/ 0 h 318965"/>
                <a:gd name="connsiteX16" fmla="*/ 1684836 w 2113381"/>
                <a:gd name="connsiteY16" fmla="*/ 0 h 318965"/>
                <a:gd name="connsiteX17" fmla="*/ 1684836 w 2113381"/>
                <a:gd name="connsiteY17" fmla="*/ 131474 h 318965"/>
                <a:gd name="connsiteX18" fmla="*/ 1684836 w 2113381"/>
                <a:gd name="connsiteY18" fmla="*/ 250568 h 318965"/>
                <a:gd name="connsiteX19" fmla="*/ 1684836 w 2113381"/>
                <a:gd name="connsiteY19" fmla="*/ 318965 h 318965"/>
                <a:gd name="connsiteX20" fmla="*/ 1262151 w 2113381"/>
                <a:gd name="connsiteY20" fmla="*/ 318965 h 318965"/>
                <a:gd name="connsiteX21" fmla="*/ 841917 w 2113381"/>
                <a:gd name="connsiteY21" fmla="*/ 318965 h 318965"/>
                <a:gd name="connsiteX22" fmla="*/ 841916 w 2113381"/>
                <a:gd name="connsiteY22" fmla="*/ 318965 h 318965"/>
                <a:gd name="connsiteX23" fmla="*/ 835568 w 2113381"/>
                <a:gd name="connsiteY23" fmla="*/ 318965 h 318965"/>
                <a:gd name="connsiteX24" fmla="*/ 412215 w 2113381"/>
                <a:gd name="connsiteY24" fmla="*/ 0 h 318965"/>
                <a:gd name="connsiteX25" fmla="*/ 419229 w 2113381"/>
                <a:gd name="connsiteY25" fmla="*/ 0 h 318965"/>
                <a:gd name="connsiteX26" fmla="*/ 419230 w 2113381"/>
                <a:gd name="connsiteY26" fmla="*/ 0 h 318965"/>
                <a:gd name="connsiteX27" fmla="*/ 835567 w 2113381"/>
                <a:gd name="connsiteY27" fmla="*/ 0 h 318965"/>
                <a:gd name="connsiteX28" fmla="*/ 835567 w 2113381"/>
                <a:gd name="connsiteY28" fmla="*/ 318965 h 318965"/>
                <a:gd name="connsiteX29" fmla="*/ 419230 w 2113381"/>
                <a:gd name="connsiteY29" fmla="*/ 318965 h 318965"/>
                <a:gd name="connsiteX30" fmla="*/ 419229 w 2113381"/>
                <a:gd name="connsiteY30" fmla="*/ 318965 h 318965"/>
                <a:gd name="connsiteX31" fmla="*/ 412215 w 2113381"/>
                <a:gd name="connsiteY31" fmla="*/ 318965 h 318965"/>
                <a:gd name="connsiteX32" fmla="*/ 412215 w 2113381"/>
                <a:gd name="connsiteY32" fmla="*/ 183696 h 318965"/>
                <a:gd name="connsiteX33" fmla="*/ 412215 w 2113381"/>
                <a:gd name="connsiteY33" fmla="*/ 8405 h 318965"/>
                <a:gd name="connsiteX34" fmla="*/ 0 w 2113381"/>
                <a:gd name="connsiteY34" fmla="*/ 0 h 318965"/>
                <a:gd name="connsiteX35" fmla="*/ 412214 w 2113381"/>
                <a:gd name="connsiteY35" fmla="*/ 0 h 318965"/>
                <a:gd name="connsiteX36" fmla="*/ 412214 w 2113381"/>
                <a:gd name="connsiteY36" fmla="*/ 8405 h 318965"/>
                <a:gd name="connsiteX37" fmla="*/ 412214 w 2113381"/>
                <a:gd name="connsiteY37" fmla="*/ 183696 h 318965"/>
                <a:gd name="connsiteX38" fmla="*/ 412214 w 2113381"/>
                <a:gd name="connsiteY38" fmla="*/ 318965 h 318965"/>
                <a:gd name="connsiteX39" fmla="*/ 0 w 2113381"/>
                <a:gd name="connsiteY39" fmla="*/ 318965 h 318965"/>
                <a:gd name="connsiteX40" fmla="*/ 0 w 2113381"/>
                <a:gd name="connsiteY40" fmla="*/ 250568 h 318965"/>
                <a:gd name="connsiteX41" fmla="*/ 0 w 2113381"/>
                <a:gd name="connsiteY41" fmla="*/ 131474 h 318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113381" h="318965">
                  <a:moveTo>
                    <a:pt x="1684837" y="0"/>
                  </a:moveTo>
                  <a:lnTo>
                    <a:pt x="1690961" y="0"/>
                  </a:lnTo>
                  <a:lnTo>
                    <a:pt x="1690962" y="0"/>
                  </a:lnTo>
                  <a:lnTo>
                    <a:pt x="2113381" y="0"/>
                  </a:lnTo>
                  <a:lnTo>
                    <a:pt x="2113381" y="110654"/>
                  </a:lnTo>
                  <a:cubicBezTo>
                    <a:pt x="2113381" y="156853"/>
                    <a:pt x="2113381" y="204644"/>
                    <a:pt x="2113381" y="254083"/>
                  </a:cubicBezTo>
                  <a:lnTo>
                    <a:pt x="2113381" y="318965"/>
                  </a:lnTo>
                  <a:lnTo>
                    <a:pt x="1690962" y="318965"/>
                  </a:lnTo>
                  <a:lnTo>
                    <a:pt x="1690961" y="318965"/>
                  </a:lnTo>
                  <a:lnTo>
                    <a:pt x="1684837" y="318965"/>
                  </a:lnTo>
                  <a:lnTo>
                    <a:pt x="1684837" y="250568"/>
                  </a:lnTo>
                  <a:cubicBezTo>
                    <a:pt x="1684837" y="214971"/>
                    <a:pt x="1684837" y="175420"/>
                    <a:pt x="1684837" y="131474"/>
                  </a:cubicBezTo>
                  <a:close/>
                  <a:moveTo>
                    <a:pt x="835568" y="0"/>
                  </a:moveTo>
                  <a:lnTo>
                    <a:pt x="841916" y="0"/>
                  </a:lnTo>
                  <a:lnTo>
                    <a:pt x="841917" y="0"/>
                  </a:lnTo>
                  <a:lnTo>
                    <a:pt x="1262151" y="0"/>
                  </a:lnTo>
                  <a:lnTo>
                    <a:pt x="1684836" y="0"/>
                  </a:lnTo>
                  <a:lnTo>
                    <a:pt x="1684836" y="131474"/>
                  </a:lnTo>
                  <a:cubicBezTo>
                    <a:pt x="1684836" y="175420"/>
                    <a:pt x="1684836" y="214971"/>
                    <a:pt x="1684836" y="250568"/>
                  </a:cubicBezTo>
                  <a:lnTo>
                    <a:pt x="1684836" y="318965"/>
                  </a:lnTo>
                  <a:lnTo>
                    <a:pt x="1262151" y="318965"/>
                  </a:lnTo>
                  <a:lnTo>
                    <a:pt x="841917" y="318965"/>
                  </a:lnTo>
                  <a:lnTo>
                    <a:pt x="841916" y="318965"/>
                  </a:lnTo>
                  <a:lnTo>
                    <a:pt x="835568" y="318965"/>
                  </a:lnTo>
                  <a:close/>
                  <a:moveTo>
                    <a:pt x="412215" y="0"/>
                  </a:moveTo>
                  <a:lnTo>
                    <a:pt x="419229" y="0"/>
                  </a:lnTo>
                  <a:lnTo>
                    <a:pt x="419230" y="0"/>
                  </a:lnTo>
                  <a:lnTo>
                    <a:pt x="835567" y="0"/>
                  </a:lnTo>
                  <a:lnTo>
                    <a:pt x="835567" y="318965"/>
                  </a:lnTo>
                  <a:lnTo>
                    <a:pt x="419230" y="318965"/>
                  </a:lnTo>
                  <a:lnTo>
                    <a:pt x="419229" y="318965"/>
                  </a:lnTo>
                  <a:lnTo>
                    <a:pt x="412215" y="318965"/>
                  </a:lnTo>
                  <a:lnTo>
                    <a:pt x="412215" y="183696"/>
                  </a:lnTo>
                  <a:cubicBezTo>
                    <a:pt x="412215" y="123274"/>
                    <a:pt x="412215" y="64866"/>
                    <a:pt x="412215" y="8405"/>
                  </a:cubicBezTo>
                  <a:close/>
                  <a:moveTo>
                    <a:pt x="0" y="0"/>
                  </a:moveTo>
                  <a:lnTo>
                    <a:pt x="412214" y="0"/>
                  </a:lnTo>
                  <a:lnTo>
                    <a:pt x="412214" y="8405"/>
                  </a:lnTo>
                  <a:cubicBezTo>
                    <a:pt x="412214" y="64866"/>
                    <a:pt x="412214" y="123274"/>
                    <a:pt x="412214" y="183696"/>
                  </a:cubicBezTo>
                  <a:lnTo>
                    <a:pt x="412214" y="318965"/>
                  </a:lnTo>
                  <a:lnTo>
                    <a:pt x="0" y="318965"/>
                  </a:lnTo>
                  <a:lnTo>
                    <a:pt x="0" y="250568"/>
                  </a:lnTo>
                  <a:cubicBezTo>
                    <a:pt x="0" y="214971"/>
                    <a:pt x="0" y="175420"/>
                    <a:pt x="0" y="131474"/>
                  </a:cubicBezTo>
                  <a:close/>
                </a:path>
              </a:pathLst>
            </a:custGeom>
            <a:gradFill flip="none" rotWithShape="1">
              <a:gsLst>
                <a:gs pos="17000">
                  <a:sysClr val="windowText" lastClr="000000">
                    <a:alpha val="30000"/>
                  </a:sysClr>
                </a:gs>
                <a:gs pos="100000">
                  <a:sysClr val="windowText" lastClr="000000">
                    <a:alpha val="0"/>
                  </a:sys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4AE5317-507E-467D-8F59-46E56729AD79}"/>
              </a:ext>
            </a:extLst>
          </p:cNvPr>
          <p:cNvSpPr txBox="1"/>
          <p:nvPr/>
        </p:nvSpPr>
        <p:spPr>
          <a:xfrm>
            <a:off x="6545648" y="1949931"/>
            <a:ext cx="2202816" cy="830997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smtClean="0">
                <a:solidFill>
                  <a:srgbClr val="4FAF4E"/>
                </a:solidFill>
              </a:rPr>
              <a:t>Social Connections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4FAF4E"/>
              </a:solidFill>
              <a:effectLst/>
              <a:uLnTx/>
              <a:uFillTx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D74501DD-9F3B-48FF-969F-FA86B536CE22}"/>
              </a:ext>
            </a:extLst>
          </p:cNvPr>
          <p:cNvSpPr txBox="1"/>
          <p:nvPr/>
        </p:nvSpPr>
        <p:spPr>
          <a:xfrm>
            <a:off x="7057035" y="3789040"/>
            <a:ext cx="1828549" cy="1569660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noProof="0" dirty="0" smtClean="0">
                <a:solidFill>
                  <a:srgbClr val="652786"/>
                </a:solidFill>
              </a:rPr>
              <a:t>Knowledge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652786"/>
                </a:solidFill>
                <a:effectLst/>
                <a:uLnTx/>
                <a:uFillTx/>
              </a:rPr>
              <a:t> of Parenting and Child Development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652786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4" name="Freeform 5"/>
          <p:cNvSpPr>
            <a:spLocks/>
          </p:cNvSpPr>
          <p:nvPr/>
        </p:nvSpPr>
        <p:spPr bwMode="auto">
          <a:xfrm>
            <a:off x="0" y="6480424"/>
            <a:ext cx="9143999" cy="411973"/>
          </a:xfrm>
          <a:custGeom>
            <a:avLst/>
            <a:gdLst>
              <a:gd name="T0" fmla="*/ 0 w 21600"/>
              <a:gd name="T1" fmla="*/ 2147483647 h 21166"/>
              <a:gd name="T2" fmla="*/ 2147483647 w 21600"/>
              <a:gd name="T3" fmla="*/ 2147483647 h 21166"/>
              <a:gd name="T4" fmla="*/ 2147483647 w 21600"/>
              <a:gd name="T5" fmla="*/ 2147483647 h 21166"/>
              <a:gd name="T6" fmla="*/ 0 w 21600"/>
              <a:gd name="T7" fmla="*/ 2147483647 h 21166"/>
              <a:gd name="T8" fmla="*/ 0 w 21600"/>
              <a:gd name="T9" fmla="*/ 2147483647 h 211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600" h="21166">
                <a:moveTo>
                  <a:pt x="0" y="19805"/>
                </a:moveTo>
                <a:cubicBezTo>
                  <a:pt x="0" y="19805"/>
                  <a:pt x="4152" y="-434"/>
                  <a:pt x="10586" y="7"/>
                </a:cubicBezTo>
                <a:cubicBezTo>
                  <a:pt x="17020" y="447"/>
                  <a:pt x="21600" y="21166"/>
                  <a:pt x="21600" y="21166"/>
                </a:cubicBezTo>
                <a:lnTo>
                  <a:pt x="0" y="19805"/>
                </a:lnTo>
                <a:close/>
                <a:moveTo>
                  <a:pt x="0" y="19805"/>
                </a:moveTo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AA8FFE8-5699-4178-9356-944CA3DF89E3}"/>
              </a:ext>
            </a:extLst>
          </p:cNvPr>
          <p:cNvSpPr txBox="1"/>
          <p:nvPr/>
        </p:nvSpPr>
        <p:spPr>
          <a:xfrm>
            <a:off x="175180" y="1949931"/>
            <a:ext cx="2452604" cy="830997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smtClean="0">
                <a:solidFill>
                  <a:srgbClr val="005FB0"/>
                </a:solidFill>
              </a:rPr>
              <a:t>Concrete Support in Times of Need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5FB0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A06F8E1A-4B34-464E-B160-DB4F424DB4E6}"/>
              </a:ext>
            </a:extLst>
          </p:cNvPr>
          <p:cNvSpPr txBox="1"/>
          <p:nvPr/>
        </p:nvSpPr>
        <p:spPr>
          <a:xfrm>
            <a:off x="307558" y="3884855"/>
            <a:ext cx="2164112" cy="1200329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38A00"/>
                </a:solidFill>
                <a:effectLst/>
                <a:uLnTx/>
                <a:uFillTx/>
              </a:rPr>
              <a:t>Social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F38A00"/>
                </a:solidFill>
                <a:effectLst/>
                <a:uLnTx/>
                <a:uFillTx/>
              </a:rPr>
              <a:t> and Emotional Competence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F38A00"/>
              </a:solidFill>
              <a:effectLst/>
              <a:uLnTx/>
              <a:uFillTx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F85963EE-0EB3-4898-AADF-85F1345025E2}"/>
              </a:ext>
            </a:extLst>
          </p:cNvPr>
          <p:cNvSpPr txBox="1"/>
          <p:nvPr/>
        </p:nvSpPr>
        <p:spPr>
          <a:xfrm>
            <a:off x="3521312" y="1484784"/>
            <a:ext cx="2202816" cy="461665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all" spc="0" normalizeH="0" baseline="0" noProof="0" dirty="0" smtClean="0">
                <a:ln>
                  <a:noFill/>
                </a:ln>
                <a:solidFill>
                  <a:srgbClr val="D3006B"/>
                </a:solidFill>
                <a:effectLst/>
                <a:uLnTx/>
                <a:uFillTx/>
              </a:rPr>
              <a:t>RESILIENCE</a:t>
            </a:r>
          </a:p>
        </p:txBody>
      </p:sp>
    </p:spTree>
    <p:extLst>
      <p:ext uri="{BB962C8B-B14F-4D97-AF65-F5344CB8AC3E}">
        <p14:creationId xmlns:p14="http://schemas.microsoft.com/office/powerpoint/2010/main" val="31628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20" grpId="0"/>
      <p:bldP spid="23" grpId="0"/>
      <p:bldP spid="26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J:\BetterStart\Communications\Branding &amp; Logos\Logos\Better Start\Primary Logo\01 Colour\01 Colou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6" y="5780754"/>
            <a:ext cx="2124373" cy="81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32656"/>
            <a:ext cx="914399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b="1" dirty="0" smtClean="0">
                <a:solidFill>
                  <a:srgbClr val="F79646">
                    <a:lumMod val="75000"/>
                  </a:srgbClr>
                </a:solidFill>
              </a:rPr>
              <a:t>Our journey to becoming trauma informed</a:t>
            </a:r>
            <a:endParaRPr lang="en-GB" sz="4400" b="1" dirty="0">
              <a:solidFill>
                <a:srgbClr val="F79646">
                  <a:lumMod val="75000"/>
                </a:srgbClr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3D4DA8DC-9098-41A6-B054-E00030D80D73}"/>
              </a:ext>
            </a:extLst>
          </p:cNvPr>
          <p:cNvGrpSpPr/>
          <p:nvPr/>
        </p:nvGrpSpPr>
        <p:grpSpPr>
          <a:xfrm>
            <a:off x="2321278" y="2636912"/>
            <a:ext cx="4554978" cy="3960440"/>
            <a:chOff x="2881634" y="2259329"/>
            <a:chExt cx="3374282" cy="332735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71C90C38-73E9-4BA2-AFE5-4EFEF998CC90}"/>
                </a:ext>
              </a:extLst>
            </p:cNvPr>
            <p:cNvGrpSpPr/>
            <p:nvPr/>
          </p:nvGrpSpPr>
          <p:grpSpPr>
            <a:xfrm>
              <a:off x="2881634" y="2259329"/>
              <a:ext cx="3374282" cy="3327354"/>
              <a:chOff x="3845352" y="1838166"/>
              <a:chExt cx="4499043" cy="4436472"/>
            </a:xfrm>
          </p:grpSpPr>
          <p:sp>
            <p:nvSpPr>
              <p:cNvPr id="11" name="Freeform 5">
                <a:extLst>
                  <a:ext uri="{FF2B5EF4-FFF2-40B4-BE49-F238E27FC236}">
                    <a16:creationId xmlns:a16="http://schemas.microsoft.com/office/drawing/2014/main" xmlns="" id="{21F243DB-6DAF-4093-8298-11519C0218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9417" y="1838166"/>
                <a:ext cx="853168" cy="4436472"/>
              </a:xfrm>
              <a:custGeom>
                <a:avLst/>
                <a:gdLst>
                  <a:gd name="T0" fmla="*/ 80 w 160"/>
                  <a:gd name="T1" fmla="*/ 0 h 832"/>
                  <a:gd name="T2" fmla="*/ 0 w 160"/>
                  <a:gd name="T3" fmla="*/ 138 h 832"/>
                  <a:gd name="T4" fmla="*/ 40 w 160"/>
                  <a:gd name="T5" fmla="*/ 138 h 832"/>
                  <a:gd name="T6" fmla="*/ 40 w 160"/>
                  <a:gd name="T7" fmla="*/ 832 h 832"/>
                  <a:gd name="T8" fmla="*/ 80 w 160"/>
                  <a:gd name="T9" fmla="*/ 832 h 832"/>
                  <a:gd name="T10" fmla="*/ 120 w 160"/>
                  <a:gd name="T11" fmla="*/ 832 h 832"/>
                  <a:gd name="T12" fmla="*/ 120 w 160"/>
                  <a:gd name="T13" fmla="*/ 138 h 832"/>
                  <a:gd name="T14" fmla="*/ 160 w 160"/>
                  <a:gd name="T15" fmla="*/ 138 h 832"/>
                  <a:gd name="T16" fmla="*/ 80 w 160"/>
                  <a:gd name="T17" fmla="*/ 0 h 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832">
                    <a:moveTo>
                      <a:pt x="80" y="0"/>
                    </a:moveTo>
                    <a:lnTo>
                      <a:pt x="0" y="138"/>
                    </a:lnTo>
                    <a:lnTo>
                      <a:pt x="40" y="138"/>
                    </a:lnTo>
                    <a:lnTo>
                      <a:pt x="40" y="832"/>
                    </a:lnTo>
                    <a:lnTo>
                      <a:pt x="80" y="832"/>
                    </a:lnTo>
                    <a:lnTo>
                      <a:pt x="120" y="832"/>
                    </a:lnTo>
                    <a:lnTo>
                      <a:pt x="120" y="138"/>
                    </a:lnTo>
                    <a:lnTo>
                      <a:pt x="160" y="138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D3006B"/>
              </a:solidFill>
              <a:ln>
                <a:solidFill>
                  <a:srgbClr val="D3006B"/>
                </a:solidFill>
              </a:ln>
            </p:spPr>
            <p:txBody>
              <a:bodyPr vert="horz" wrap="square" lIns="137160" tIns="68580" rIns="137160" bIns="6858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2700" kern="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xmlns="" id="{1FBEA23D-6659-4C83-B798-73D9F47CBF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5352" y="3747128"/>
                <a:ext cx="1621019" cy="2527509"/>
              </a:xfrm>
              <a:custGeom>
                <a:avLst/>
                <a:gdLst>
                  <a:gd name="T0" fmla="*/ 120 w 174"/>
                  <a:gd name="T1" fmla="*/ 23 h 271"/>
                  <a:gd name="T2" fmla="*/ 79 w 174"/>
                  <a:gd name="T3" fmla="*/ 23 h 271"/>
                  <a:gd name="T4" fmla="*/ 79 w 174"/>
                  <a:gd name="T5" fmla="*/ 0 h 271"/>
                  <a:gd name="T6" fmla="*/ 0 w 174"/>
                  <a:gd name="T7" fmla="*/ 46 h 271"/>
                  <a:gd name="T8" fmla="*/ 79 w 174"/>
                  <a:gd name="T9" fmla="*/ 92 h 271"/>
                  <a:gd name="T10" fmla="*/ 79 w 174"/>
                  <a:gd name="T11" fmla="*/ 69 h 271"/>
                  <a:gd name="T12" fmla="*/ 120 w 174"/>
                  <a:gd name="T13" fmla="*/ 69 h 271"/>
                  <a:gd name="T14" fmla="*/ 129 w 174"/>
                  <a:gd name="T15" fmla="*/ 78 h 271"/>
                  <a:gd name="T16" fmla="*/ 129 w 174"/>
                  <a:gd name="T17" fmla="*/ 271 h 271"/>
                  <a:gd name="T18" fmla="*/ 151 w 174"/>
                  <a:gd name="T19" fmla="*/ 271 h 271"/>
                  <a:gd name="T20" fmla="*/ 174 w 174"/>
                  <a:gd name="T21" fmla="*/ 271 h 271"/>
                  <a:gd name="T22" fmla="*/ 174 w 174"/>
                  <a:gd name="T23" fmla="*/ 78 h 271"/>
                  <a:gd name="T24" fmla="*/ 120 w 174"/>
                  <a:gd name="T25" fmla="*/ 23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4" h="271">
                    <a:moveTo>
                      <a:pt x="120" y="23"/>
                    </a:moveTo>
                    <a:cubicBezTo>
                      <a:pt x="79" y="23"/>
                      <a:pt x="79" y="23"/>
                      <a:pt x="79" y="23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79" y="92"/>
                      <a:pt x="79" y="92"/>
                      <a:pt x="79" y="92"/>
                    </a:cubicBezTo>
                    <a:cubicBezTo>
                      <a:pt x="79" y="69"/>
                      <a:pt x="79" y="69"/>
                      <a:pt x="79" y="69"/>
                    </a:cubicBezTo>
                    <a:cubicBezTo>
                      <a:pt x="120" y="69"/>
                      <a:pt x="120" y="69"/>
                      <a:pt x="120" y="69"/>
                    </a:cubicBezTo>
                    <a:cubicBezTo>
                      <a:pt x="125" y="69"/>
                      <a:pt x="129" y="73"/>
                      <a:pt x="129" y="78"/>
                    </a:cubicBezTo>
                    <a:cubicBezTo>
                      <a:pt x="129" y="271"/>
                      <a:pt x="129" y="271"/>
                      <a:pt x="129" y="271"/>
                    </a:cubicBezTo>
                    <a:cubicBezTo>
                      <a:pt x="151" y="271"/>
                      <a:pt x="151" y="271"/>
                      <a:pt x="151" y="271"/>
                    </a:cubicBezTo>
                    <a:cubicBezTo>
                      <a:pt x="174" y="271"/>
                      <a:pt x="174" y="271"/>
                      <a:pt x="174" y="271"/>
                    </a:cubicBezTo>
                    <a:cubicBezTo>
                      <a:pt x="174" y="78"/>
                      <a:pt x="174" y="78"/>
                      <a:pt x="174" y="78"/>
                    </a:cubicBezTo>
                    <a:cubicBezTo>
                      <a:pt x="174" y="48"/>
                      <a:pt x="150" y="23"/>
                      <a:pt x="120" y="23"/>
                    </a:cubicBezTo>
                    <a:close/>
                  </a:path>
                </a:pathLst>
              </a:custGeom>
              <a:solidFill>
                <a:srgbClr val="F38A00"/>
              </a:solidFill>
              <a:ln>
                <a:noFill/>
              </a:ln>
            </p:spPr>
            <p:txBody>
              <a:bodyPr vert="horz" wrap="square" lIns="137160" tIns="68580" rIns="137160" bIns="6858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2700" kern="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xmlns="" id="{1D53540F-CAA4-46BD-9042-97AF03901E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99768" y="2499371"/>
                <a:ext cx="1295750" cy="3775267"/>
              </a:xfrm>
              <a:custGeom>
                <a:avLst/>
                <a:gdLst>
                  <a:gd name="T0" fmla="*/ 139 w 139"/>
                  <a:gd name="T1" fmla="*/ 0 h 405"/>
                  <a:gd name="T2" fmla="*/ 139 w 139"/>
                  <a:gd name="T3" fmla="*/ 0 h 405"/>
                  <a:gd name="T4" fmla="*/ 52 w 139"/>
                  <a:gd name="T5" fmla="*/ 27 h 405"/>
                  <a:gd name="T6" fmla="*/ 68 w 139"/>
                  <a:gd name="T7" fmla="*/ 42 h 405"/>
                  <a:gd name="T8" fmla="*/ 35 w 139"/>
                  <a:gd name="T9" fmla="*/ 79 h 405"/>
                  <a:gd name="T10" fmla="*/ 0 w 139"/>
                  <a:gd name="T11" fmla="*/ 169 h 405"/>
                  <a:gd name="T12" fmla="*/ 0 w 139"/>
                  <a:gd name="T13" fmla="*/ 405 h 405"/>
                  <a:gd name="T14" fmla="*/ 23 w 139"/>
                  <a:gd name="T15" fmla="*/ 405 h 405"/>
                  <a:gd name="T16" fmla="*/ 46 w 139"/>
                  <a:gd name="T17" fmla="*/ 405 h 405"/>
                  <a:gd name="T18" fmla="*/ 46 w 139"/>
                  <a:gd name="T19" fmla="*/ 169 h 405"/>
                  <a:gd name="T20" fmla="*/ 68 w 139"/>
                  <a:gd name="T21" fmla="*/ 110 h 405"/>
                  <a:gd name="T22" fmla="*/ 102 w 139"/>
                  <a:gd name="T23" fmla="*/ 73 h 405"/>
                  <a:gd name="T24" fmla="*/ 119 w 139"/>
                  <a:gd name="T25" fmla="*/ 89 h 405"/>
                  <a:gd name="T26" fmla="*/ 139 w 139"/>
                  <a:gd name="T27" fmla="*/ 0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9" h="405">
                    <a:moveTo>
                      <a:pt x="139" y="0"/>
                    </a:moveTo>
                    <a:cubicBezTo>
                      <a:pt x="139" y="0"/>
                      <a:pt x="139" y="0"/>
                      <a:pt x="139" y="0"/>
                    </a:cubicBezTo>
                    <a:cubicBezTo>
                      <a:pt x="52" y="27"/>
                      <a:pt x="52" y="27"/>
                      <a:pt x="52" y="27"/>
                    </a:cubicBezTo>
                    <a:cubicBezTo>
                      <a:pt x="68" y="42"/>
                      <a:pt x="68" y="42"/>
                      <a:pt x="68" y="42"/>
                    </a:cubicBezTo>
                    <a:cubicBezTo>
                      <a:pt x="35" y="79"/>
                      <a:pt x="35" y="79"/>
                      <a:pt x="35" y="79"/>
                    </a:cubicBezTo>
                    <a:cubicBezTo>
                      <a:pt x="12" y="103"/>
                      <a:pt x="0" y="135"/>
                      <a:pt x="0" y="169"/>
                    </a:cubicBezTo>
                    <a:cubicBezTo>
                      <a:pt x="0" y="405"/>
                      <a:pt x="0" y="405"/>
                      <a:pt x="0" y="405"/>
                    </a:cubicBezTo>
                    <a:cubicBezTo>
                      <a:pt x="23" y="405"/>
                      <a:pt x="23" y="405"/>
                      <a:pt x="23" y="405"/>
                    </a:cubicBezTo>
                    <a:cubicBezTo>
                      <a:pt x="46" y="405"/>
                      <a:pt x="46" y="405"/>
                      <a:pt x="46" y="405"/>
                    </a:cubicBezTo>
                    <a:cubicBezTo>
                      <a:pt x="46" y="169"/>
                      <a:pt x="46" y="169"/>
                      <a:pt x="46" y="169"/>
                    </a:cubicBezTo>
                    <a:cubicBezTo>
                      <a:pt x="46" y="147"/>
                      <a:pt x="54" y="125"/>
                      <a:pt x="68" y="110"/>
                    </a:cubicBezTo>
                    <a:cubicBezTo>
                      <a:pt x="102" y="73"/>
                      <a:pt x="102" y="73"/>
                      <a:pt x="102" y="73"/>
                    </a:cubicBezTo>
                    <a:cubicBezTo>
                      <a:pt x="119" y="89"/>
                      <a:pt x="119" y="89"/>
                      <a:pt x="119" y="89"/>
                    </a:cubicBezTo>
                    <a:cubicBezTo>
                      <a:pt x="139" y="0"/>
                      <a:pt x="139" y="0"/>
                      <a:pt x="139" y="0"/>
                    </a:cubicBezTo>
                    <a:close/>
                  </a:path>
                </a:pathLst>
              </a:custGeom>
              <a:solidFill>
                <a:srgbClr val="4FAF4E"/>
              </a:solidFill>
              <a:ln>
                <a:noFill/>
              </a:ln>
            </p:spPr>
            <p:txBody>
              <a:bodyPr vert="horz" wrap="square" lIns="137160" tIns="68580" rIns="137160" bIns="6858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2700" kern="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xmlns="" id="{5B8FAC85-E88E-4D71-BF50-28561BA508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23376" y="3747128"/>
                <a:ext cx="1621019" cy="2527509"/>
              </a:xfrm>
              <a:custGeom>
                <a:avLst/>
                <a:gdLst>
                  <a:gd name="T0" fmla="*/ 174 w 174"/>
                  <a:gd name="T1" fmla="*/ 46 h 271"/>
                  <a:gd name="T2" fmla="*/ 95 w 174"/>
                  <a:gd name="T3" fmla="*/ 0 h 271"/>
                  <a:gd name="T4" fmla="*/ 95 w 174"/>
                  <a:gd name="T5" fmla="*/ 23 h 271"/>
                  <a:gd name="T6" fmla="*/ 54 w 174"/>
                  <a:gd name="T7" fmla="*/ 23 h 271"/>
                  <a:gd name="T8" fmla="*/ 49 w 174"/>
                  <a:gd name="T9" fmla="*/ 23 h 271"/>
                  <a:gd name="T10" fmla="*/ 0 w 174"/>
                  <a:gd name="T11" fmla="*/ 78 h 271"/>
                  <a:gd name="T12" fmla="*/ 0 w 174"/>
                  <a:gd name="T13" fmla="*/ 271 h 271"/>
                  <a:gd name="T14" fmla="*/ 0 w 174"/>
                  <a:gd name="T15" fmla="*/ 271 h 271"/>
                  <a:gd name="T16" fmla="*/ 23 w 174"/>
                  <a:gd name="T17" fmla="*/ 271 h 271"/>
                  <a:gd name="T18" fmla="*/ 46 w 174"/>
                  <a:gd name="T19" fmla="*/ 271 h 271"/>
                  <a:gd name="T20" fmla="*/ 46 w 174"/>
                  <a:gd name="T21" fmla="*/ 78 h 271"/>
                  <a:gd name="T22" fmla="*/ 54 w 174"/>
                  <a:gd name="T23" fmla="*/ 69 h 271"/>
                  <a:gd name="T24" fmla="*/ 95 w 174"/>
                  <a:gd name="T25" fmla="*/ 69 h 271"/>
                  <a:gd name="T26" fmla="*/ 95 w 174"/>
                  <a:gd name="T27" fmla="*/ 92 h 271"/>
                  <a:gd name="T28" fmla="*/ 174 w 174"/>
                  <a:gd name="T29" fmla="*/ 46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74" h="271">
                    <a:moveTo>
                      <a:pt x="174" y="46"/>
                    </a:moveTo>
                    <a:cubicBezTo>
                      <a:pt x="95" y="0"/>
                      <a:pt x="95" y="0"/>
                      <a:pt x="95" y="0"/>
                    </a:cubicBezTo>
                    <a:cubicBezTo>
                      <a:pt x="95" y="23"/>
                      <a:pt x="95" y="23"/>
                      <a:pt x="95" y="23"/>
                    </a:cubicBezTo>
                    <a:cubicBezTo>
                      <a:pt x="54" y="23"/>
                      <a:pt x="54" y="23"/>
                      <a:pt x="54" y="23"/>
                    </a:cubicBezTo>
                    <a:cubicBezTo>
                      <a:pt x="52" y="23"/>
                      <a:pt x="51" y="23"/>
                      <a:pt x="49" y="23"/>
                    </a:cubicBezTo>
                    <a:cubicBezTo>
                      <a:pt x="21" y="26"/>
                      <a:pt x="0" y="50"/>
                      <a:pt x="0" y="78"/>
                    </a:cubicBezTo>
                    <a:cubicBezTo>
                      <a:pt x="0" y="271"/>
                      <a:pt x="0" y="271"/>
                      <a:pt x="0" y="271"/>
                    </a:cubicBezTo>
                    <a:cubicBezTo>
                      <a:pt x="0" y="271"/>
                      <a:pt x="0" y="271"/>
                      <a:pt x="0" y="271"/>
                    </a:cubicBezTo>
                    <a:cubicBezTo>
                      <a:pt x="23" y="271"/>
                      <a:pt x="23" y="271"/>
                      <a:pt x="23" y="271"/>
                    </a:cubicBezTo>
                    <a:cubicBezTo>
                      <a:pt x="46" y="271"/>
                      <a:pt x="46" y="271"/>
                      <a:pt x="46" y="271"/>
                    </a:cubicBezTo>
                    <a:cubicBezTo>
                      <a:pt x="46" y="78"/>
                      <a:pt x="46" y="78"/>
                      <a:pt x="46" y="78"/>
                    </a:cubicBezTo>
                    <a:cubicBezTo>
                      <a:pt x="46" y="73"/>
                      <a:pt x="49" y="69"/>
                      <a:pt x="54" y="69"/>
                    </a:cubicBezTo>
                    <a:cubicBezTo>
                      <a:pt x="95" y="69"/>
                      <a:pt x="95" y="69"/>
                      <a:pt x="95" y="69"/>
                    </a:cubicBezTo>
                    <a:cubicBezTo>
                      <a:pt x="95" y="92"/>
                      <a:pt x="95" y="92"/>
                      <a:pt x="95" y="92"/>
                    </a:cubicBezTo>
                    <a:lnTo>
                      <a:pt x="174" y="46"/>
                    </a:lnTo>
                    <a:close/>
                  </a:path>
                </a:pathLst>
              </a:custGeom>
              <a:solidFill>
                <a:srgbClr val="652786"/>
              </a:solidFill>
              <a:ln>
                <a:noFill/>
              </a:ln>
            </p:spPr>
            <p:txBody>
              <a:bodyPr vert="horz" wrap="square" lIns="137160" tIns="68580" rIns="137160" bIns="6858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2700" kern="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8">
                <a:extLst>
                  <a:ext uri="{FF2B5EF4-FFF2-40B4-BE49-F238E27FC236}">
                    <a16:creationId xmlns:a16="http://schemas.microsoft.com/office/drawing/2014/main" xmlns="" id="{D05CB079-4ECA-4A33-A122-6D99744CF857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4590610" y="2499371"/>
                <a:ext cx="1298448" cy="3775267"/>
              </a:xfrm>
              <a:custGeom>
                <a:avLst/>
                <a:gdLst>
                  <a:gd name="T0" fmla="*/ 139 w 139"/>
                  <a:gd name="T1" fmla="*/ 0 h 405"/>
                  <a:gd name="T2" fmla="*/ 139 w 139"/>
                  <a:gd name="T3" fmla="*/ 0 h 405"/>
                  <a:gd name="T4" fmla="*/ 52 w 139"/>
                  <a:gd name="T5" fmla="*/ 27 h 405"/>
                  <a:gd name="T6" fmla="*/ 68 w 139"/>
                  <a:gd name="T7" fmla="*/ 42 h 405"/>
                  <a:gd name="T8" fmla="*/ 35 w 139"/>
                  <a:gd name="T9" fmla="*/ 79 h 405"/>
                  <a:gd name="T10" fmla="*/ 0 w 139"/>
                  <a:gd name="T11" fmla="*/ 169 h 405"/>
                  <a:gd name="T12" fmla="*/ 0 w 139"/>
                  <a:gd name="T13" fmla="*/ 405 h 405"/>
                  <a:gd name="T14" fmla="*/ 23 w 139"/>
                  <a:gd name="T15" fmla="*/ 405 h 405"/>
                  <a:gd name="T16" fmla="*/ 46 w 139"/>
                  <a:gd name="T17" fmla="*/ 405 h 405"/>
                  <a:gd name="T18" fmla="*/ 46 w 139"/>
                  <a:gd name="T19" fmla="*/ 169 h 405"/>
                  <a:gd name="T20" fmla="*/ 68 w 139"/>
                  <a:gd name="T21" fmla="*/ 110 h 405"/>
                  <a:gd name="T22" fmla="*/ 102 w 139"/>
                  <a:gd name="T23" fmla="*/ 73 h 405"/>
                  <a:gd name="T24" fmla="*/ 119 w 139"/>
                  <a:gd name="T25" fmla="*/ 89 h 405"/>
                  <a:gd name="T26" fmla="*/ 139 w 139"/>
                  <a:gd name="T27" fmla="*/ 0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9" h="405">
                    <a:moveTo>
                      <a:pt x="139" y="0"/>
                    </a:moveTo>
                    <a:cubicBezTo>
                      <a:pt x="139" y="0"/>
                      <a:pt x="139" y="0"/>
                      <a:pt x="139" y="0"/>
                    </a:cubicBezTo>
                    <a:cubicBezTo>
                      <a:pt x="52" y="27"/>
                      <a:pt x="52" y="27"/>
                      <a:pt x="52" y="27"/>
                    </a:cubicBezTo>
                    <a:cubicBezTo>
                      <a:pt x="68" y="42"/>
                      <a:pt x="68" y="42"/>
                      <a:pt x="68" y="42"/>
                    </a:cubicBezTo>
                    <a:cubicBezTo>
                      <a:pt x="35" y="79"/>
                      <a:pt x="35" y="79"/>
                      <a:pt x="35" y="79"/>
                    </a:cubicBezTo>
                    <a:cubicBezTo>
                      <a:pt x="12" y="103"/>
                      <a:pt x="0" y="135"/>
                      <a:pt x="0" y="169"/>
                    </a:cubicBezTo>
                    <a:cubicBezTo>
                      <a:pt x="0" y="405"/>
                      <a:pt x="0" y="405"/>
                      <a:pt x="0" y="405"/>
                    </a:cubicBezTo>
                    <a:cubicBezTo>
                      <a:pt x="23" y="405"/>
                      <a:pt x="23" y="405"/>
                      <a:pt x="23" y="405"/>
                    </a:cubicBezTo>
                    <a:cubicBezTo>
                      <a:pt x="46" y="405"/>
                      <a:pt x="46" y="405"/>
                      <a:pt x="46" y="405"/>
                    </a:cubicBezTo>
                    <a:cubicBezTo>
                      <a:pt x="46" y="169"/>
                      <a:pt x="46" y="169"/>
                      <a:pt x="46" y="169"/>
                    </a:cubicBezTo>
                    <a:cubicBezTo>
                      <a:pt x="46" y="147"/>
                      <a:pt x="54" y="125"/>
                      <a:pt x="68" y="110"/>
                    </a:cubicBezTo>
                    <a:cubicBezTo>
                      <a:pt x="102" y="73"/>
                      <a:pt x="102" y="73"/>
                      <a:pt x="102" y="73"/>
                    </a:cubicBezTo>
                    <a:cubicBezTo>
                      <a:pt x="119" y="89"/>
                      <a:pt x="119" y="89"/>
                      <a:pt x="119" y="89"/>
                    </a:cubicBezTo>
                    <a:cubicBezTo>
                      <a:pt x="139" y="0"/>
                      <a:pt x="139" y="0"/>
                      <a:pt x="139" y="0"/>
                    </a:cubicBezTo>
                    <a:close/>
                  </a:path>
                </a:pathLst>
              </a:custGeom>
              <a:solidFill>
                <a:srgbClr val="005FB0"/>
              </a:solidFill>
              <a:ln>
                <a:noFill/>
              </a:ln>
            </p:spPr>
            <p:txBody>
              <a:bodyPr vert="horz" wrap="square" lIns="137160" tIns="68580" rIns="137160" bIns="6858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2700" kern="0" smtClean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Freeform: Shape 29">
              <a:extLst>
                <a:ext uri="{FF2B5EF4-FFF2-40B4-BE49-F238E27FC236}">
                  <a16:creationId xmlns:a16="http://schemas.microsoft.com/office/drawing/2014/main" xmlns="" id="{C0A6461D-6EB1-4956-9275-E016ABCC1ABC}"/>
                </a:ext>
              </a:extLst>
            </p:cNvPr>
            <p:cNvSpPr/>
            <p:nvPr/>
          </p:nvSpPr>
          <p:spPr>
            <a:xfrm>
              <a:off x="3782976" y="4757737"/>
              <a:ext cx="1585036" cy="828947"/>
            </a:xfrm>
            <a:custGeom>
              <a:avLst/>
              <a:gdLst>
                <a:gd name="connsiteX0" fmla="*/ 1684837 w 2113381"/>
                <a:gd name="connsiteY0" fmla="*/ 0 h 318965"/>
                <a:gd name="connsiteX1" fmla="*/ 1690961 w 2113381"/>
                <a:gd name="connsiteY1" fmla="*/ 0 h 318965"/>
                <a:gd name="connsiteX2" fmla="*/ 1690962 w 2113381"/>
                <a:gd name="connsiteY2" fmla="*/ 0 h 318965"/>
                <a:gd name="connsiteX3" fmla="*/ 2113381 w 2113381"/>
                <a:gd name="connsiteY3" fmla="*/ 0 h 318965"/>
                <a:gd name="connsiteX4" fmla="*/ 2113381 w 2113381"/>
                <a:gd name="connsiteY4" fmla="*/ 110654 h 318965"/>
                <a:gd name="connsiteX5" fmla="*/ 2113381 w 2113381"/>
                <a:gd name="connsiteY5" fmla="*/ 254083 h 318965"/>
                <a:gd name="connsiteX6" fmla="*/ 2113381 w 2113381"/>
                <a:gd name="connsiteY6" fmla="*/ 318965 h 318965"/>
                <a:gd name="connsiteX7" fmla="*/ 1690962 w 2113381"/>
                <a:gd name="connsiteY7" fmla="*/ 318965 h 318965"/>
                <a:gd name="connsiteX8" fmla="*/ 1690961 w 2113381"/>
                <a:gd name="connsiteY8" fmla="*/ 318965 h 318965"/>
                <a:gd name="connsiteX9" fmla="*/ 1684837 w 2113381"/>
                <a:gd name="connsiteY9" fmla="*/ 318965 h 318965"/>
                <a:gd name="connsiteX10" fmla="*/ 1684837 w 2113381"/>
                <a:gd name="connsiteY10" fmla="*/ 250568 h 318965"/>
                <a:gd name="connsiteX11" fmla="*/ 1684837 w 2113381"/>
                <a:gd name="connsiteY11" fmla="*/ 131474 h 318965"/>
                <a:gd name="connsiteX12" fmla="*/ 835568 w 2113381"/>
                <a:gd name="connsiteY12" fmla="*/ 0 h 318965"/>
                <a:gd name="connsiteX13" fmla="*/ 841916 w 2113381"/>
                <a:gd name="connsiteY13" fmla="*/ 0 h 318965"/>
                <a:gd name="connsiteX14" fmla="*/ 841917 w 2113381"/>
                <a:gd name="connsiteY14" fmla="*/ 0 h 318965"/>
                <a:gd name="connsiteX15" fmla="*/ 1262151 w 2113381"/>
                <a:gd name="connsiteY15" fmla="*/ 0 h 318965"/>
                <a:gd name="connsiteX16" fmla="*/ 1684836 w 2113381"/>
                <a:gd name="connsiteY16" fmla="*/ 0 h 318965"/>
                <a:gd name="connsiteX17" fmla="*/ 1684836 w 2113381"/>
                <a:gd name="connsiteY17" fmla="*/ 131474 h 318965"/>
                <a:gd name="connsiteX18" fmla="*/ 1684836 w 2113381"/>
                <a:gd name="connsiteY18" fmla="*/ 250568 h 318965"/>
                <a:gd name="connsiteX19" fmla="*/ 1684836 w 2113381"/>
                <a:gd name="connsiteY19" fmla="*/ 318965 h 318965"/>
                <a:gd name="connsiteX20" fmla="*/ 1262151 w 2113381"/>
                <a:gd name="connsiteY20" fmla="*/ 318965 h 318965"/>
                <a:gd name="connsiteX21" fmla="*/ 841917 w 2113381"/>
                <a:gd name="connsiteY21" fmla="*/ 318965 h 318965"/>
                <a:gd name="connsiteX22" fmla="*/ 841916 w 2113381"/>
                <a:gd name="connsiteY22" fmla="*/ 318965 h 318965"/>
                <a:gd name="connsiteX23" fmla="*/ 835568 w 2113381"/>
                <a:gd name="connsiteY23" fmla="*/ 318965 h 318965"/>
                <a:gd name="connsiteX24" fmla="*/ 412215 w 2113381"/>
                <a:gd name="connsiteY24" fmla="*/ 0 h 318965"/>
                <a:gd name="connsiteX25" fmla="*/ 419229 w 2113381"/>
                <a:gd name="connsiteY25" fmla="*/ 0 h 318965"/>
                <a:gd name="connsiteX26" fmla="*/ 419230 w 2113381"/>
                <a:gd name="connsiteY26" fmla="*/ 0 h 318965"/>
                <a:gd name="connsiteX27" fmla="*/ 835567 w 2113381"/>
                <a:gd name="connsiteY27" fmla="*/ 0 h 318965"/>
                <a:gd name="connsiteX28" fmla="*/ 835567 w 2113381"/>
                <a:gd name="connsiteY28" fmla="*/ 318965 h 318965"/>
                <a:gd name="connsiteX29" fmla="*/ 419230 w 2113381"/>
                <a:gd name="connsiteY29" fmla="*/ 318965 h 318965"/>
                <a:gd name="connsiteX30" fmla="*/ 419229 w 2113381"/>
                <a:gd name="connsiteY30" fmla="*/ 318965 h 318965"/>
                <a:gd name="connsiteX31" fmla="*/ 412215 w 2113381"/>
                <a:gd name="connsiteY31" fmla="*/ 318965 h 318965"/>
                <a:gd name="connsiteX32" fmla="*/ 412215 w 2113381"/>
                <a:gd name="connsiteY32" fmla="*/ 183696 h 318965"/>
                <a:gd name="connsiteX33" fmla="*/ 412215 w 2113381"/>
                <a:gd name="connsiteY33" fmla="*/ 8405 h 318965"/>
                <a:gd name="connsiteX34" fmla="*/ 0 w 2113381"/>
                <a:gd name="connsiteY34" fmla="*/ 0 h 318965"/>
                <a:gd name="connsiteX35" fmla="*/ 412214 w 2113381"/>
                <a:gd name="connsiteY35" fmla="*/ 0 h 318965"/>
                <a:gd name="connsiteX36" fmla="*/ 412214 w 2113381"/>
                <a:gd name="connsiteY36" fmla="*/ 8405 h 318965"/>
                <a:gd name="connsiteX37" fmla="*/ 412214 w 2113381"/>
                <a:gd name="connsiteY37" fmla="*/ 183696 h 318965"/>
                <a:gd name="connsiteX38" fmla="*/ 412214 w 2113381"/>
                <a:gd name="connsiteY38" fmla="*/ 318965 h 318965"/>
                <a:gd name="connsiteX39" fmla="*/ 0 w 2113381"/>
                <a:gd name="connsiteY39" fmla="*/ 318965 h 318965"/>
                <a:gd name="connsiteX40" fmla="*/ 0 w 2113381"/>
                <a:gd name="connsiteY40" fmla="*/ 250568 h 318965"/>
                <a:gd name="connsiteX41" fmla="*/ 0 w 2113381"/>
                <a:gd name="connsiteY41" fmla="*/ 131474 h 318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113381" h="318965">
                  <a:moveTo>
                    <a:pt x="1684837" y="0"/>
                  </a:moveTo>
                  <a:lnTo>
                    <a:pt x="1690961" y="0"/>
                  </a:lnTo>
                  <a:lnTo>
                    <a:pt x="1690962" y="0"/>
                  </a:lnTo>
                  <a:lnTo>
                    <a:pt x="2113381" y="0"/>
                  </a:lnTo>
                  <a:lnTo>
                    <a:pt x="2113381" y="110654"/>
                  </a:lnTo>
                  <a:cubicBezTo>
                    <a:pt x="2113381" y="156853"/>
                    <a:pt x="2113381" y="204644"/>
                    <a:pt x="2113381" y="254083"/>
                  </a:cubicBezTo>
                  <a:lnTo>
                    <a:pt x="2113381" y="318965"/>
                  </a:lnTo>
                  <a:lnTo>
                    <a:pt x="1690962" y="318965"/>
                  </a:lnTo>
                  <a:lnTo>
                    <a:pt x="1690961" y="318965"/>
                  </a:lnTo>
                  <a:lnTo>
                    <a:pt x="1684837" y="318965"/>
                  </a:lnTo>
                  <a:lnTo>
                    <a:pt x="1684837" y="250568"/>
                  </a:lnTo>
                  <a:cubicBezTo>
                    <a:pt x="1684837" y="214971"/>
                    <a:pt x="1684837" y="175420"/>
                    <a:pt x="1684837" y="131474"/>
                  </a:cubicBezTo>
                  <a:close/>
                  <a:moveTo>
                    <a:pt x="835568" y="0"/>
                  </a:moveTo>
                  <a:lnTo>
                    <a:pt x="841916" y="0"/>
                  </a:lnTo>
                  <a:lnTo>
                    <a:pt x="841917" y="0"/>
                  </a:lnTo>
                  <a:lnTo>
                    <a:pt x="1262151" y="0"/>
                  </a:lnTo>
                  <a:lnTo>
                    <a:pt x="1684836" y="0"/>
                  </a:lnTo>
                  <a:lnTo>
                    <a:pt x="1684836" y="131474"/>
                  </a:lnTo>
                  <a:cubicBezTo>
                    <a:pt x="1684836" y="175420"/>
                    <a:pt x="1684836" y="214971"/>
                    <a:pt x="1684836" y="250568"/>
                  </a:cubicBezTo>
                  <a:lnTo>
                    <a:pt x="1684836" y="318965"/>
                  </a:lnTo>
                  <a:lnTo>
                    <a:pt x="1262151" y="318965"/>
                  </a:lnTo>
                  <a:lnTo>
                    <a:pt x="841917" y="318965"/>
                  </a:lnTo>
                  <a:lnTo>
                    <a:pt x="841916" y="318965"/>
                  </a:lnTo>
                  <a:lnTo>
                    <a:pt x="835568" y="318965"/>
                  </a:lnTo>
                  <a:close/>
                  <a:moveTo>
                    <a:pt x="412215" y="0"/>
                  </a:moveTo>
                  <a:lnTo>
                    <a:pt x="419229" y="0"/>
                  </a:lnTo>
                  <a:lnTo>
                    <a:pt x="419230" y="0"/>
                  </a:lnTo>
                  <a:lnTo>
                    <a:pt x="835567" y="0"/>
                  </a:lnTo>
                  <a:lnTo>
                    <a:pt x="835567" y="318965"/>
                  </a:lnTo>
                  <a:lnTo>
                    <a:pt x="419230" y="318965"/>
                  </a:lnTo>
                  <a:lnTo>
                    <a:pt x="419229" y="318965"/>
                  </a:lnTo>
                  <a:lnTo>
                    <a:pt x="412215" y="318965"/>
                  </a:lnTo>
                  <a:lnTo>
                    <a:pt x="412215" y="183696"/>
                  </a:lnTo>
                  <a:cubicBezTo>
                    <a:pt x="412215" y="123274"/>
                    <a:pt x="412215" y="64866"/>
                    <a:pt x="412215" y="8405"/>
                  </a:cubicBezTo>
                  <a:close/>
                  <a:moveTo>
                    <a:pt x="0" y="0"/>
                  </a:moveTo>
                  <a:lnTo>
                    <a:pt x="412214" y="0"/>
                  </a:lnTo>
                  <a:lnTo>
                    <a:pt x="412214" y="8405"/>
                  </a:lnTo>
                  <a:cubicBezTo>
                    <a:pt x="412214" y="64866"/>
                    <a:pt x="412214" y="123274"/>
                    <a:pt x="412214" y="183696"/>
                  </a:cubicBezTo>
                  <a:lnTo>
                    <a:pt x="412214" y="318965"/>
                  </a:lnTo>
                  <a:lnTo>
                    <a:pt x="0" y="318965"/>
                  </a:lnTo>
                  <a:lnTo>
                    <a:pt x="0" y="250568"/>
                  </a:lnTo>
                  <a:cubicBezTo>
                    <a:pt x="0" y="214971"/>
                    <a:pt x="0" y="175420"/>
                    <a:pt x="0" y="131474"/>
                  </a:cubicBezTo>
                  <a:close/>
                </a:path>
              </a:pathLst>
            </a:custGeom>
            <a:gradFill flip="none" rotWithShape="1">
              <a:gsLst>
                <a:gs pos="17000">
                  <a:sysClr val="windowText" lastClr="000000">
                    <a:alpha val="30000"/>
                  </a:sysClr>
                </a:gs>
                <a:gs pos="100000">
                  <a:sysClr val="windowText" lastClr="000000">
                    <a:alpha val="0"/>
                  </a:sys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lang="en-US" sz="1350" kern="0" smtClean="0">
                <a:solidFill>
                  <a:prstClr val="white"/>
                </a:solidFill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4AE5317-507E-467D-8F59-46E56729AD79}"/>
              </a:ext>
            </a:extLst>
          </p:cNvPr>
          <p:cNvSpPr txBox="1"/>
          <p:nvPr/>
        </p:nvSpPr>
        <p:spPr>
          <a:xfrm>
            <a:off x="6573107" y="2636912"/>
            <a:ext cx="2202816" cy="830997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>
              <a:defRPr/>
            </a:pPr>
            <a:r>
              <a:rPr lang="en-US" sz="2400" b="1" kern="0" dirty="0" smtClean="0">
                <a:solidFill>
                  <a:srgbClr val="4FAF4E"/>
                </a:solidFill>
              </a:rPr>
              <a:t>Public Health Approaches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D74501DD-9F3B-48FF-969F-FA86B536CE22}"/>
              </a:ext>
            </a:extLst>
          </p:cNvPr>
          <p:cNvSpPr txBox="1"/>
          <p:nvPr/>
        </p:nvSpPr>
        <p:spPr>
          <a:xfrm>
            <a:off x="7057035" y="4527703"/>
            <a:ext cx="1828549" cy="830997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>
              <a:defRPr/>
            </a:pPr>
            <a:r>
              <a:rPr lang="en-US" sz="2400" b="1" kern="0" dirty="0" smtClean="0">
                <a:solidFill>
                  <a:srgbClr val="652786"/>
                </a:solidFill>
              </a:rPr>
              <a:t>Workforce Training </a:t>
            </a:r>
          </a:p>
        </p:txBody>
      </p:sp>
      <p:sp>
        <p:nvSpPr>
          <p:cNvPr id="4" name="Freeform 5"/>
          <p:cNvSpPr>
            <a:spLocks/>
          </p:cNvSpPr>
          <p:nvPr/>
        </p:nvSpPr>
        <p:spPr bwMode="auto">
          <a:xfrm>
            <a:off x="0" y="6480424"/>
            <a:ext cx="9143999" cy="411973"/>
          </a:xfrm>
          <a:custGeom>
            <a:avLst/>
            <a:gdLst>
              <a:gd name="T0" fmla="*/ 0 w 21600"/>
              <a:gd name="T1" fmla="*/ 2147483647 h 21166"/>
              <a:gd name="T2" fmla="*/ 2147483647 w 21600"/>
              <a:gd name="T3" fmla="*/ 2147483647 h 21166"/>
              <a:gd name="T4" fmla="*/ 2147483647 w 21600"/>
              <a:gd name="T5" fmla="*/ 2147483647 h 21166"/>
              <a:gd name="T6" fmla="*/ 0 w 21600"/>
              <a:gd name="T7" fmla="*/ 2147483647 h 21166"/>
              <a:gd name="T8" fmla="*/ 0 w 21600"/>
              <a:gd name="T9" fmla="*/ 2147483647 h 211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600" h="21166">
                <a:moveTo>
                  <a:pt x="0" y="19805"/>
                </a:moveTo>
                <a:cubicBezTo>
                  <a:pt x="0" y="19805"/>
                  <a:pt x="4152" y="-434"/>
                  <a:pt x="10586" y="7"/>
                </a:cubicBezTo>
                <a:cubicBezTo>
                  <a:pt x="17020" y="447"/>
                  <a:pt x="21600" y="21166"/>
                  <a:pt x="21600" y="21166"/>
                </a:cubicBezTo>
                <a:lnTo>
                  <a:pt x="0" y="19805"/>
                </a:lnTo>
                <a:close/>
                <a:moveTo>
                  <a:pt x="0" y="19805"/>
                </a:moveTo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AA8FFE8-5699-4178-9356-944CA3DF89E3}"/>
              </a:ext>
            </a:extLst>
          </p:cNvPr>
          <p:cNvSpPr txBox="1"/>
          <p:nvPr/>
        </p:nvSpPr>
        <p:spPr>
          <a:xfrm>
            <a:off x="323528" y="2516763"/>
            <a:ext cx="2452604" cy="830997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>
              <a:defRPr/>
            </a:pPr>
            <a:r>
              <a:rPr lang="en-US" sz="2400" b="1" kern="0" dirty="0" smtClean="0">
                <a:solidFill>
                  <a:srgbClr val="005FB0"/>
                </a:solidFill>
              </a:rPr>
              <a:t>Evidence Based </a:t>
            </a:r>
            <a:r>
              <a:rPr lang="en-US" sz="2400" b="1" kern="0" dirty="0" err="1" smtClean="0">
                <a:solidFill>
                  <a:srgbClr val="005FB0"/>
                </a:solidFill>
              </a:rPr>
              <a:t>Programmes</a:t>
            </a:r>
            <a:endParaRPr lang="en-US" sz="2400" b="1" kern="0" dirty="0" smtClean="0">
              <a:solidFill>
                <a:srgbClr val="005FB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A06F8E1A-4B34-464E-B160-DB4F424DB4E6}"/>
              </a:ext>
            </a:extLst>
          </p:cNvPr>
          <p:cNvSpPr txBox="1"/>
          <p:nvPr/>
        </p:nvSpPr>
        <p:spPr>
          <a:xfrm>
            <a:off x="137296" y="4158371"/>
            <a:ext cx="2164112" cy="830997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>
              <a:defRPr/>
            </a:pPr>
            <a:r>
              <a:rPr lang="en-US" sz="2400" b="1" kern="0" dirty="0" smtClean="0">
                <a:solidFill>
                  <a:srgbClr val="F38A00"/>
                </a:solidFill>
              </a:rPr>
              <a:t>Community Development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F85963EE-0EB3-4898-AADF-85F1345025E2}"/>
              </a:ext>
            </a:extLst>
          </p:cNvPr>
          <p:cNvSpPr txBox="1"/>
          <p:nvPr/>
        </p:nvSpPr>
        <p:spPr>
          <a:xfrm>
            <a:off x="3236768" y="2055098"/>
            <a:ext cx="2726280" cy="461665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ctr">
              <a:defRPr/>
            </a:pPr>
            <a:r>
              <a:rPr lang="en-US" sz="2400" b="1" kern="0" cap="all" dirty="0" smtClean="0">
                <a:solidFill>
                  <a:srgbClr val="D3006B"/>
                </a:solidFill>
              </a:rPr>
              <a:t>Systems Change</a:t>
            </a:r>
          </a:p>
        </p:txBody>
      </p:sp>
      <p:sp>
        <p:nvSpPr>
          <p:cNvPr id="5" name="Rectangle 4"/>
          <p:cNvSpPr/>
          <p:nvPr/>
        </p:nvSpPr>
        <p:spPr>
          <a:xfrm>
            <a:off x="7789502" y="6228020"/>
            <a:ext cx="1176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#</a:t>
            </a:r>
            <a:r>
              <a:rPr lang="en-GB" b="1" dirty="0" err="1">
                <a:solidFill>
                  <a:schemeClr val="accent6">
                    <a:lumMod val="75000"/>
                  </a:schemeClr>
                </a:solidFill>
              </a:rPr>
              <a:t>itmatters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93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3" grpId="0"/>
      <p:bldP spid="26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B3FB3E-DE98-4652-969B-2124DDA65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12212"/>
          </a:xfrm>
        </p:spPr>
        <p:txBody>
          <a:bodyPr>
            <a:normAutofit fontScale="90000"/>
          </a:bodyPr>
          <a:lstStyle/>
          <a:p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</a:rPr>
              <a:t>Maximising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 the impact of trauma 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f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ocused 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nterventions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xmlns="" id="{68A17960-3911-471B-AC66-DE2E995DE865}"/>
              </a:ext>
            </a:extLst>
          </p:cNvPr>
          <p:cNvGrpSpPr/>
          <p:nvPr/>
        </p:nvGrpSpPr>
        <p:grpSpPr>
          <a:xfrm>
            <a:off x="2544570" y="1043870"/>
            <a:ext cx="1091476" cy="1880255"/>
            <a:chOff x="3783533" y="519341"/>
            <a:chExt cx="1698403" cy="2596770"/>
          </a:xfrm>
        </p:grpSpPr>
        <p:sp>
          <p:nvSpPr>
            <p:cNvPr id="55" name="Shape">
              <a:extLst>
                <a:ext uri="{FF2B5EF4-FFF2-40B4-BE49-F238E27FC236}">
                  <a16:creationId xmlns:a16="http://schemas.microsoft.com/office/drawing/2014/main" xmlns="" id="{A291E6FA-BC1D-428B-BDB1-63CB7F94FE71}"/>
                </a:ext>
              </a:extLst>
            </p:cNvPr>
            <p:cNvSpPr/>
            <p:nvPr/>
          </p:nvSpPr>
          <p:spPr>
            <a:xfrm>
              <a:off x="3948467" y="519341"/>
              <a:ext cx="1166557" cy="1004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2" h="20911" extrusionOk="0">
                  <a:moveTo>
                    <a:pt x="4960" y="7958"/>
                  </a:moveTo>
                  <a:cubicBezTo>
                    <a:pt x="4923" y="7428"/>
                    <a:pt x="6165" y="4900"/>
                    <a:pt x="8250" y="3728"/>
                  </a:cubicBezTo>
                  <a:cubicBezTo>
                    <a:pt x="10334" y="2556"/>
                    <a:pt x="14400" y="916"/>
                    <a:pt x="17606" y="5787"/>
                  </a:cubicBezTo>
                  <a:cubicBezTo>
                    <a:pt x="19372" y="8471"/>
                    <a:pt x="19383" y="11109"/>
                    <a:pt x="19035" y="12915"/>
                  </a:cubicBezTo>
                  <a:cubicBezTo>
                    <a:pt x="19008" y="13057"/>
                    <a:pt x="18978" y="13195"/>
                    <a:pt x="18947" y="13325"/>
                  </a:cubicBezTo>
                  <a:cubicBezTo>
                    <a:pt x="18944" y="13343"/>
                    <a:pt x="18936" y="13365"/>
                    <a:pt x="18932" y="13383"/>
                  </a:cubicBezTo>
                  <a:cubicBezTo>
                    <a:pt x="18902" y="13507"/>
                    <a:pt x="18872" y="13628"/>
                    <a:pt x="18837" y="13744"/>
                  </a:cubicBezTo>
                  <a:cubicBezTo>
                    <a:pt x="18834" y="13757"/>
                    <a:pt x="18830" y="13770"/>
                    <a:pt x="18826" y="13784"/>
                  </a:cubicBezTo>
                  <a:cubicBezTo>
                    <a:pt x="18792" y="13904"/>
                    <a:pt x="18758" y="14016"/>
                    <a:pt x="18720" y="14123"/>
                  </a:cubicBezTo>
                  <a:cubicBezTo>
                    <a:pt x="18712" y="14145"/>
                    <a:pt x="18705" y="14163"/>
                    <a:pt x="18701" y="14185"/>
                  </a:cubicBezTo>
                  <a:cubicBezTo>
                    <a:pt x="18667" y="14287"/>
                    <a:pt x="18633" y="14381"/>
                    <a:pt x="18599" y="14470"/>
                  </a:cubicBezTo>
                  <a:cubicBezTo>
                    <a:pt x="18591" y="14484"/>
                    <a:pt x="18587" y="14501"/>
                    <a:pt x="18580" y="14515"/>
                  </a:cubicBezTo>
                  <a:cubicBezTo>
                    <a:pt x="18546" y="14599"/>
                    <a:pt x="18515" y="14680"/>
                    <a:pt x="18485" y="14751"/>
                  </a:cubicBezTo>
                  <a:cubicBezTo>
                    <a:pt x="18481" y="14755"/>
                    <a:pt x="18481" y="14760"/>
                    <a:pt x="18477" y="14764"/>
                  </a:cubicBezTo>
                  <a:cubicBezTo>
                    <a:pt x="18447" y="14840"/>
                    <a:pt x="18417" y="14903"/>
                    <a:pt x="18387" y="14961"/>
                  </a:cubicBezTo>
                  <a:cubicBezTo>
                    <a:pt x="18383" y="14969"/>
                    <a:pt x="18375" y="14983"/>
                    <a:pt x="18371" y="14992"/>
                  </a:cubicBezTo>
                  <a:cubicBezTo>
                    <a:pt x="18345" y="15045"/>
                    <a:pt x="18322" y="15090"/>
                    <a:pt x="18299" y="15125"/>
                  </a:cubicBezTo>
                  <a:cubicBezTo>
                    <a:pt x="18296" y="15134"/>
                    <a:pt x="18292" y="15139"/>
                    <a:pt x="18288" y="15143"/>
                  </a:cubicBezTo>
                  <a:cubicBezTo>
                    <a:pt x="18269" y="15179"/>
                    <a:pt x="18250" y="15210"/>
                    <a:pt x="18239" y="15224"/>
                  </a:cubicBezTo>
                  <a:cubicBezTo>
                    <a:pt x="17973" y="15593"/>
                    <a:pt x="17276" y="16124"/>
                    <a:pt x="16981" y="15304"/>
                  </a:cubicBezTo>
                  <a:cubicBezTo>
                    <a:pt x="16685" y="14484"/>
                    <a:pt x="16192" y="13610"/>
                    <a:pt x="15503" y="12808"/>
                  </a:cubicBezTo>
                  <a:lnTo>
                    <a:pt x="17420" y="20911"/>
                  </a:lnTo>
                  <a:cubicBezTo>
                    <a:pt x="17420" y="20911"/>
                    <a:pt x="17667" y="19917"/>
                    <a:pt x="18227" y="19066"/>
                  </a:cubicBezTo>
                  <a:cubicBezTo>
                    <a:pt x="18258" y="19021"/>
                    <a:pt x="18292" y="18972"/>
                    <a:pt x="18326" y="18923"/>
                  </a:cubicBezTo>
                  <a:cubicBezTo>
                    <a:pt x="18337" y="18905"/>
                    <a:pt x="18352" y="18887"/>
                    <a:pt x="18368" y="18870"/>
                  </a:cubicBezTo>
                  <a:cubicBezTo>
                    <a:pt x="18394" y="18834"/>
                    <a:pt x="18424" y="18794"/>
                    <a:pt x="18455" y="18754"/>
                  </a:cubicBezTo>
                  <a:cubicBezTo>
                    <a:pt x="18474" y="18731"/>
                    <a:pt x="18493" y="18705"/>
                    <a:pt x="18512" y="18678"/>
                  </a:cubicBezTo>
                  <a:cubicBezTo>
                    <a:pt x="18549" y="18624"/>
                    <a:pt x="18591" y="18575"/>
                    <a:pt x="18633" y="18517"/>
                  </a:cubicBezTo>
                  <a:cubicBezTo>
                    <a:pt x="18675" y="18464"/>
                    <a:pt x="18716" y="18406"/>
                    <a:pt x="18762" y="18344"/>
                  </a:cubicBezTo>
                  <a:cubicBezTo>
                    <a:pt x="18777" y="18321"/>
                    <a:pt x="18792" y="18303"/>
                    <a:pt x="18807" y="18281"/>
                  </a:cubicBezTo>
                  <a:cubicBezTo>
                    <a:pt x="18864" y="18205"/>
                    <a:pt x="18921" y="18130"/>
                    <a:pt x="18981" y="18045"/>
                  </a:cubicBezTo>
                  <a:cubicBezTo>
                    <a:pt x="19000" y="18023"/>
                    <a:pt x="19016" y="17996"/>
                    <a:pt x="19035" y="17974"/>
                  </a:cubicBezTo>
                  <a:cubicBezTo>
                    <a:pt x="19080" y="17911"/>
                    <a:pt x="19122" y="17853"/>
                    <a:pt x="19167" y="17786"/>
                  </a:cubicBezTo>
                  <a:cubicBezTo>
                    <a:pt x="19190" y="17755"/>
                    <a:pt x="19213" y="17720"/>
                    <a:pt x="19235" y="17688"/>
                  </a:cubicBezTo>
                  <a:cubicBezTo>
                    <a:pt x="19277" y="17626"/>
                    <a:pt x="19323" y="17564"/>
                    <a:pt x="19364" y="17497"/>
                  </a:cubicBezTo>
                  <a:cubicBezTo>
                    <a:pt x="19387" y="17461"/>
                    <a:pt x="19410" y="17425"/>
                    <a:pt x="19436" y="17390"/>
                  </a:cubicBezTo>
                  <a:cubicBezTo>
                    <a:pt x="19485" y="17314"/>
                    <a:pt x="19539" y="17234"/>
                    <a:pt x="19588" y="17154"/>
                  </a:cubicBezTo>
                  <a:cubicBezTo>
                    <a:pt x="19603" y="17127"/>
                    <a:pt x="19622" y="17100"/>
                    <a:pt x="19637" y="17073"/>
                  </a:cubicBezTo>
                  <a:cubicBezTo>
                    <a:pt x="19705" y="16966"/>
                    <a:pt x="19773" y="16855"/>
                    <a:pt x="19842" y="16739"/>
                  </a:cubicBezTo>
                  <a:cubicBezTo>
                    <a:pt x="19857" y="16712"/>
                    <a:pt x="19872" y="16681"/>
                    <a:pt x="19891" y="16654"/>
                  </a:cubicBezTo>
                  <a:cubicBezTo>
                    <a:pt x="19944" y="16565"/>
                    <a:pt x="19993" y="16476"/>
                    <a:pt x="20046" y="16382"/>
                  </a:cubicBezTo>
                  <a:cubicBezTo>
                    <a:pt x="20069" y="16342"/>
                    <a:pt x="20092" y="16298"/>
                    <a:pt x="20115" y="16253"/>
                  </a:cubicBezTo>
                  <a:cubicBezTo>
                    <a:pt x="20160" y="16168"/>
                    <a:pt x="20205" y="16084"/>
                    <a:pt x="20247" y="15995"/>
                  </a:cubicBezTo>
                  <a:cubicBezTo>
                    <a:pt x="20270" y="15950"/>
                    <a:pt x="20293" y="15901"/>
                    <a:pt x="20315" y="15856"/>
                  </a:cubicBezTo>
                  <a:cubicBezTo>
                    <a:pt x="20361" y="15763"/>
                    <a:pt x="20406" y="15665"/>
                    <a:pt x="20452" y="15567"/>
                  </a:cubicBezTo>
                  <a:cubicBezTo>
                    <a:pt x="20471" y="15527"/>
                    <a:pt x="20490" y="15486"/>
                    <a:pt x="20505" y="15446"/>
                  </a:cubicBezTo>
                  <a:cubicBezTo>
                    <a:pt x="20565" y="15308"/>
                    <a:pt x="20626" y="15166"/>
                    <a:pt x="20683" y="15018"/>
                  </a:cubicBezTo>
                  <a:cubicBezTo>
                    <a:pt x="20694" y="14996"/>
                    <a:pt x="20702" y="14969"/>
                    <a:pt x="20709" y="14943"/>
                  </a:cubicBezTo>
                  <a:cubicBezTo>
                    <a:pt x="20759" y="14818"/>
                    <a:pt x="20804" y="14693"/>
                    <a:pt x="20846" y="14564"/>
                  </a:cubicBezTo>
                  <a:cubicBezTo>
                    <a:pt x="20865" y="14515"/>
                    <a:pt x="20880" y="14461"/>
                    <a:pt x="20895" y="14408"/>
                  </a:cubicBezTo>
                  <a:cubicBezTo>
                    <a:pt x="20929" y="14301"/>
                    <a:pt x="20963" y="14194"/>
                    <a:pt x="20997" y="14082"/>
                  </a:cubicBezTo>
                  <a:cubicBezTo>
                    <a:pt x="21013" y="14024"/>
                    <a:pt x="21032" y="13967"/>
                    <a:pt x="21047" y="13909"/>
                  </a:cubicBezTo>
                  <a:cubicBezTo>
                    <a:pt x="21077" y="13793"/>
                    <a:pt x="21107" y="13677"/>
                    <a:pt x="21138" y="13561"/>
                  </a:cubicBezTo>
                  <a:cubicBezTo>
                    <a:pt x="21145" y="13521"/>
                    <a:pt x="21157" y="13485"/>
                    <a:pt x="21168" y="13445"/>
                  </a:cubicBezTo>
                  <a:lnTo>
                    <a:pt x="21168" y="13445"/>
                  </a:lnTo>
                  <a:cubicBezTo>
                    <a:pt x="21592" y="11604"/>
                    <a:pt x="21600" y="9349"/>
                    <a:pt x="20637" y="6679"/>
                  </a:cubicBezTo>
                  <a:cubicBezTo>
                    <a:pt x="18311" y="238"/>
                    <a:pt x="12323" y="-689"/>
                    <a:pt x="9675" y="376"/>
                  </a:cubicBezTo>
                  <a:cubicBezTo>
                    <a:pt x="6749" y="1553"/>
                    <a:pt x="4843" y="3345"/>
                    <a:pt x="3581" y="5618"/>
                  </a:cubicBezTo>
                  <a:cubicBezTo>
                    <a:pt x="2482" y="7597"/>
                    <a:pt x="1675" y="10227"/>
                    <a:pt x="0" y="11430"/>
                  </a:cubicBezTo>
                  <a:lnTo>
                    <a:pt x="5449" y="8707"/>
                  </a:lnTo>
                  <a:cubicBezTo>
                    <a:pt x="5461" y="8725"/>
                    <a:pt x="4998" y="8489"/>
                    <a:pt x="4960" y="795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56" name="Shape">
              <a:extLst>
                <a:ext uri="{FF2B5EF4-FFF2-40B4-BE49-F238E27FC236}">
                  <a16:creationId xmlns:a16="http://schemas.microsoft.com/office/drawing/2014/main" xmlns="" id="{445A09DC-332F-41BE-BF7B-A163DFC7EF61}"/>
                </a:ext>
              </a:extLst>
            </p:cNvPr>
            <p:cNvSpPr/>
            <p:nvPr/>
          </p:nvSpPr>
          <p:spPr>
            <a:xfrm>
              <a:off x="4175254" y="1610967"/>
              <a:ext cx="1236007" cy="7440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4" h="21600" extrusionOk="0">
                  <a:moveTo>
                    <a:pt x="21336" y="13118"/>
                  </a:moveTo>
                  <a:cubicBezTo>
                    <a:pt x="21322" y="13068"/>
                    <a:pt x="21300" y="13018"/>
                    <a:pt x="21272" y="12969"/>
                  </a:cubicBezTo>
                  <a:cubicBezTo>
                    <a:pt x="21268" y="12962"/>
                    <a:pt x="21264" y="12950"/>
                    <a:pt x="21257" y="12944"/>
                  </a:cubicBezTo>
                  <a:cubicBezTo>
                    <a:pt x="21229" y="12900"/>
                    <a:pt x="21193" y="12857"/>
                    <a:pt x="21154" y="12813"/>
                  </a:cubicBezTo>
                  <a:cubicBezTo>
                    <a:pt x="21150" y="12807"/>
                    <a:pt x="21150" y="12807"/>
                    <a:pt x="21147" y="12801"/>
                  </a:cubicBezTo>
                  <a:cubicBezTo>
                    <a:pt x="21147" y="12801"/>
                    <a:pt x="21147" y="12801"/>
                    <a:pt x="21147" y="12801"/>
                  </a:cubicBezTo>
                  <a:cubicBezTo>
                    <a:pt x="21147" y="12801"/>
                    <a:pt x="21147" y="12801"/>
                    <a:pt x="21147" y="12801"/>
                  </a:cubicBezTo>
                  <a:cubicBezTo>
                    <a:pt x="21147" y="12801"/>
                    <a:pt x="21147" y="12801"/>
                    <a:pt x="21147" y="12801"/>
                  </a:cubicBezTo>
                  <a:lnTo>
                    <a:pt x="21147" y="12801"/>
                  </a:lnTo>
                  <a:cubicBezTo>
                    <a:pt x="20336" y="12006"/>
                    <a:pt x="17380" y="11887"/>
                    <a:pt x="17380" y="11887"/>
                  </a:cubicBezTo>
                  <a:lnTo>
                    <a:pt x="14299" y="10309"/>
                  </a:lnTo>
                  <a:cubicBezTo>
                    <a:pt x="14299" y="10309"/>
                    <a:pt x="13517" y="9880"/>
                    <a:pt x="12421" y="9284"/>
                  </a:cubicBezTo>
                  <a:cubicBezTo>
                    <a:pt x="12228" y="8613"/>
                    <a:pt x="11789" y="7065"/>
                    <a:pt x="11378" y="5375"/>
                  </a:cubicBezTo>
                  <a:cubicBezTo>
                    <a:pt x="10829" y="3126"/>
                    <a:pt x="10254" y="0"/>
                    <a:pt x="10254" y="0"/>
                  </a:cubicBezTo>
                  <a:lnTo>
                    <a:pt x="8747" y="1112"/>
                  </a:lnTo>
                  <a:cubicBezTo>
                    <a:pt x="9226" y="2262"/>
                    <a:pt x="10218" y="6904"/>
                    <a:pt x="10500" y="8234"/>
                  </a:cubicBezTo>
                  <a:cubicBezTo>
                    <a:pt x="8129" y="6935"/>
                    <a:pt x="5498" y="5487"/>
                    <a:pt x="5359" y="5388"/>
                  </a:cubicBezTo>
                  <a:cubicBezTo>
                    <a:pt x="5105" y="5207"/>
                    <a:pt x="4770" y="5195"/>
                    <a:pt x="4534" y="4232"/>
                  </a:cubicBezTo>
                  <a:lnTo>
                    <a:pt x="0" y="7587"/>
                  </a:lnTo>
                  <a:cubicBezTo>
                    <a:pt x="0" y="7587"/>
                    <a:pt x="1217" y="7656"/>
                    <a:pt x="2003" y="7823"/>
                  </a:cubicBezTo>
                  <a:cubicBezTo>
                    <a:pt x="2556" y="7948"/>
                    <a:pt x="13845" y="13192"/>
                    <a:pt x="13845" y="13192"/>
                  </a:cubicBezTo>
                  <a:cubicBezTo>
                    <a:pt x="13845" y="13192"/>
                    <a:pt x="15791" y="14317"/>
                    <a:pt x="15955" y="14435"/>
                  </a:cubicBezTo>
                  <a:cubicBezTo>
                    <a:pt x="16120" y="14553"/>
                    <a:pt x="16562" y="18207"/>
                    <a:pt x="16752" y="18978"/>
                  </a:cubicBezTo>
                  <a:cubicBezTo>
                    <a:pt x="16866" y="19450"/>
                    <a:pt x="16966" y="20326"/>
                    <a:pt x="17151" y="20935"/>
                  </a:cubicBezTo>
                  <a:lnTo>
                    <a:pt x="17151" y="20935"/>
                  </a:lnTo>
                  <a:lnTo>
                    <a:pt x="17151" y="20935"/>
                  </a:lnTo>
                  <a:cubicBezTo>
                    <a:pt x="17155" y="20948"/>
                    <a:pt x="17159" y="20966"/>
                    <a:pt x="17162" y="20979"/>
                  </a:cubicBezTo>
                  <a:cubicBezTo>
                    <a:pt x="16994" y="21184"/>
                    <a:pt x="17305" y="21488"/>
                    <a:pt x="17533" y="21575"/>
                  </a:cubicBezTo>
                  <a:cubicBezTo>
                    <a:pt x="17537" y="21575"/>
                    <a:pt x="17544" y="21581"/>
                    <a:pt x="17548" y="21581"/>
                  </a:cubicBezTo>
                  <a:cubicBezTo>
                    <a:pt x="17583" y="21594"/>
                    <a:pt x="17616" y="21600"/>
                    <a:pt x="17641" y="21600"/>
                  </a:cubicBezTo>
                  <a:cubicBezTo>
                    <a:pt x="18201" y="21588"/>
                    <a:pt x="19215" y="19997"/>
                    <a:pt x="20147" y="18070"/>
                  </a:cubicBezTo>
                  <a:cubicBezTo>
                    <a:pt x="21075" y="16150"/>
                    <a:pt x="21600" y="14193"/>
                    <a:pt x="21336" y="1311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57" name="Shape">
              <a:extLst>
                <a:ext uri="{FF2B5EF4-FFF2-40B4-BE49-F238E27FC236}">
                  <a16:creationId xmlns:a16="http://schemas.microsoft.com/office/drawing/2014/main" xmlns="" id="{F9C7B18A-9335-4B6C-98AB-04B835ADD957}"/>
                </a:ext>
              </a:extLst>
            </p:cNvPr>
            <p:cNvSpPr/>
            <p:nvPr/>
          </p:nvSpPr>
          <p:spPr>
            <a:xfrm>
              <a:off x="3783533" y="797597"/>
              <a:ext cx="1133015" cy="1106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81" h="20454" extrusionOk="0">
                  <a:moveTo>
                    <a:pt x="18455" y="6417"/>
                  </a:moveTo>
                  <a:cubicBezTo>
                    <a:pt x="20013" y="10349"/>
                    <a:pt x="21131" y="13600"/>
                    <a:pt x="19426" y="14375"/>
                  </a:cubicBezTo>
                  <a:lnTo>
                    <a:pt x="6196" y="20403"/>
                  </a:lnTo>
                  <a:cubicBezTo>
                    <a:pt x="5174" y="20870"/>
                    <a:pt x="3081" y="18062"/>
                    <a:pt x="1524" y="14130"/>
                  </a:cubicBezTo>
                  <a:cubicBezTo>
                    <a:pt x="-34" y="10199"/>
                    <a:pt x="-469" y="6639"/>
                    <a:pt x="553" y="6172"/>
                  </a:cubicBezTo>
                  <a:lnTo>
                    <a:pt x="13783" y="144"/>
                  </a:lnTo>
                  <a:cubicBezTo>
                    <a:pt x="15706" y="-730"/>
                    <a:pt x="16898" y="2490"/>
                    <a:pt x="18455" y="6417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58" name="Shape">
              <a:extLst>
                <a:ext uri="{FF2B5EF4-FFF2-40B4-BE49-F238E27FC236}">
                  <a16:creationId xmlns:a16="http://schemas.microsoft.com/office/drawing/2014/main" xmlns="" id="{2C072FDB-2A3D-424F-A399-69C3D0A57228}"/>
                </a:ext>
              </a:extLst>
            </p:cNvPr>
            <p:cNvSpPr/>
            <p:nvPr/>
          </p:nvSpPr>
          <p:spPr>
            <a:xfrm>
              <a:off x="5350415" y="2681187"/>
              <a:ext cx="131521" cy="219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51" h="20499" extrusionOk="0">
                  <a:moveTo>
                    <a:pt x="12384" y="20080"/>
                  </a:moveTo>
                  <a:cubicBezTo>
                    <a:pt x="6634" y="21600"/>
                    <a:pt x="1799" y="18800"/>
                    <a:pt x="340" y="14720"/>
                  </a:cubicBezTo>
                  <a:cubicBezTo>
                    <a:pt x="-1577" y="9400"/>
                    <a:pt x="5461" y="6220"/>
                    <a:pt x="655" y="0"/>
                  </a:cubicBezTo>
                  <a:cubicBezTo>
                    <a:pt x="655" y="0"/>
                    <a:pt x="13529" y="4860"/>
                    <a:pt x="16876" y="9940"/>
                  </a:cubicBezTo>
                  <a:cubicBezTo>
                    <a:pt x="20023" y="14700"/>
                    <a:pt x="17448" y="18740"/>
                    <a:pt x="12384" y="20080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59" name="Shape">
              <a:extLst>
                <a:ext uri="{FF2B5EF4-FFF2-40B4-BE49-F238E27FC236}">
                  <a16:creationId xmlns:a16="http://schemas.microsoft.com/office/drawing/2014/main" xmlns="" id="{C4A8415C-6ACD-40ED-A595-73BEC31CA9B3}"/>
                </a:ext>
              </a:extLst>
            </p:cNvPr>
            <p:cNvSpPr/>
            <p:nvPr/>
          </p:nvSpPr>
          <p:spPr>
            <a:xfrm>
              <a:off x="5144245" y="2552762"/>
              <a:ext cx="99148" cy="155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49" h="20370" extrusionOk="0">
                  <a:moveTo>
                    <a:pt x="5165" y="19779"/>
                  </a:moveTo>
                  <a:cubicBezTo>
                    <a:pt x="10642" y="21600"/>
                    <a:pt x="15618" y="18995"/>
                    <a:pt x="17431" y="14932"/>
                  </a:cubicBezTo>
                  <a:cubicBezTo>
                    <a:pt x="19822" y="9637"/>
                    <a:pt x="13265" y="6079"/>
                    <a:pt x="18549" y="0"/>
                  </a:cubicBezTo>
                  <a:cubicBezTo>
                    <a:pt x="18549" y="0"/>
                    <a:pt x="5551" y="4286"/>
                    <a:pt x="1771" y="9273"/>
                  </a:cubicBezTo>
                  <a:cubicBezTo>
                    <a:pt x="-1778" y="13952"/>
                    <a:pt x="343" y="18182"/>
                    <a:pt x="5165" y="19779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60" name="Shape">
              <a:extLst>
                <a:ext uri="{FF2B5EF4-FFF2-40B4-BE49-F238E27FC236}">
                  <a16:creationId xmlns:a16="http://schemas.microsoft.com/office/drawing/2014/main" xmlns="" id="{A6BF38AC-F790-4A2F-8052-5D2D3184D5E0}"/>
                </a:ext>
              </a:extLst>
            </p:cNvPr>
            <p:cNvSpPr/>
            <p:nvPr/>
          </p:nvSpPr>
          <p:spPr>
            <a:xfrm>
              <a:off x="5103013" y="2831019"/>
              <a:ext cx="163576" cy="285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12" h="20848" extrusionOk="0">
                  <a:moveTo>
                    <a:pt x="7620" y="20692"/>
                  </a:moveTo>
                  <a:cubicBezTo>
                    <a:pt x="14013" y="21600"/>
                    <a:pt x="18468" y="18407"/>
                    <a:pt x="19146" y="14290"/>
                  </a:cubicBezTo>
                  <a:cubicBezTo>
                    <a:pt x="20018" y="8937"/>
                    <a:pt x="11930" y="6527"/>
                    <a:pt x="15611" y="0"/>
                  </a:cubicBezTo>
                  <a:cubicBezTo>
                    <a:pt x="15611" y="0"/>
                    <a:pt x="3116" y="5979"/>
                    <a:pt x="694" y="11254"/>
                  </a:cubicBezTo>
                  <a:cubicBezTo>
                    <a:pt x="-1582" y="16184"/>
                    <a:pt x="2002" y="19878"/>
                    <a:pt x="7620" y="20692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xmlns="" id="{E83E0842-FDDB-43AE-9D9F-31173DB25366}"/>
              </a:ext>
            </a:extLst>
          </p:cNvPr>
          <p:cNvGrpSpPr/>
          <p:nvPr/>
        </p:nvGrpSpPr>
        <p:grpSpPr>
          <a:xfrm>
            <a:off x="629061" y="2108999"/>
            <a:ext cx="1278084" cy="2058449"/>
            <a:chOff x="2464054" y="2531356"/>
            <a:chExt cx="1398236" cy="2251963"/>
          </a:xfrm>
        </p:grpSpPr>
        <p:sp>
          <p:nvSpPr>
            <p:cNvPr id="61" name="Shape">
              <a:extLst>
                <a:ext uri="{FF2B5EF4-FFF2-40B4-BE49-F238E27FC236}">
                  <a16:creationId xmlns:a16="http://schemas.microsoft.com/office/drawing/2014/main" xmlns="" id="{DA104A23-1FF6-49A3-9DF3-89A5DFDE9947}"/>
                </a:ext>
              </a:extLst>
            </p:cNvPr>
            <p:cNvSpPr/>
            <p:nvPr/>
          </p:nvSpPr>
          <p:spPr>
            <a:xfrm>
              <a:off x="3123794" y="2531356"/>
              <a:ext cx="55443" cy="73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9" h="20533" extrusionOk="0">
                  <a:moveTo>
                    <a:pt x="237" y="9871"/>
                  </a:moveTo>
                  <a:cubicBezTo>
                    <a:pt x="1137" y="12398"/>
                    <a:pt x="1062" y="15105"/>
                    <a:pt x="537" y="17692"/>
                  </a:cubicBezTo>
                  <a:cubicBezTo>
                    <a:pt x="-138" y="21543"/>
                    <a:pt x="8112" y="20580"/>
                    <a:pt x="10437" y="19918"/>
                  </a:cubicBezTo>
                  <a:cubicBezTo>
                    <a:pt x="14862" y="18655"/>
                    <a:pt x="19212" y="15947"/>
                    <a:pt x="19887" y="12037"/>
                  </a:cubicBezTo>
                  <a:cubicBezTo>
                    <a:pt x="20562" y="8427"/>
                    <a:pt x="19962" y="5238"/>
                    <a:pt x="18762" y="1748"/>
                  </a:cubicBezTo>
                  <a:cubicBezTo>
                    <a:pt x="18312" y="424"/>
                    <a:pt x="15312" y="63"/>
                    <a:pt x="14037" y="3"/>
                  </a:cubicBezTo>
                  <a:cubicBezTo>
                    <a:pt x="11562" y="-57"/>
                    <a:pt x="8787" y="725"/>
                    <a:pt x="6687" y="1688"/>
                  </a:cubicBezTo>
                  <a:cubicBezTo>
                    <a:pt x="3087" y="3313"/>
                    <a:pt x="-1038" y="6261"/>
                    <a:pt x="237" y="9871"/>
                  </a:cubicBezTo>
                  <a:lnTo>
                    <a:pt x="237" y="9871"/>
                  </a:lnTo>
                  <a:close/>
                </a:path>
              </a:pathLst>
            </a:custGeom>
            <a:solidFill>
              <a:srgbClr val="744818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62" name="Shape">
              <a:extLst>
                <a:ext uri="{FF2B5EF4-FFF2-40B4-BE49-F238E27FC236}">
                  <a16:creationId xmlns:a16="http://schemas.microsoft.com/office/drawing/2014/main" xmlns="" id="{D11E09B2-FFAA-4977-83B3-33F1AAC83AA3}"/>
                </a:ext>
              </a:extLst>
            </p:cNvPr>
            <p:cNvSpPr/>
            <p:nvPr/>
          </p:nvSpPr>
          <p:spPr>
            <a:xfrm>
              <a:off x="3082560" y="2681187"/>
              <a:ext cx="59958" cy="40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98" h="18201" extrusionOk="0">
                  <a:moveTo>
                    <a:pt x="128" y="775"/>
                  </a:moveTo>
                  <a:cubicBezTo>
                    <a:pt x="-289" y="4343"/>
                    <a:pt x="336" y="7621"/>
                    <a:pt x="1725" y="10610"/>
                  </a:cubicBezTo>
                  <a:cubicBezTo>
                    <a:pt x="3600" y="14661"/>
                    <a:pt x="9712" y="16203"/>
                    <a:pt x="12838" y="17264"/>
                  </a:cubicBezTo>
                  <a:cubicBezTo>
                    <a:pt x="13671" y="17553"/>
                    <a:pt x="21311" y="19482"/>
                    <a:pt x="20061" y="16782"/>
                  </a:cubicBezTo>
                  <a:cubicBezTo>
                    <a:pt x="18811" y="14179"/>
                    <a:pt x="18463" y="11671"/>
                    <a:pt x="18811" y="8585"/>
                  </a:cubicBezTo>
                  <a:cubicBezTo>
                    <a:pt x="19366" y="3668"/>
                    <a:pt x="406" y="-2118"/>
                    <a:pt x="128" y="775"/>
                  </a:cubicBezTo>
                  <a:lnTo>
                    <a:pt x="128" y="775"/>
                  </a:lnTo>
                  <a:close/>
                </a:path>
              </a:pathLst>
            </a:custGeom>
            <a:solidFill>
              <a:srgbClr val="744818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63" name="Shape">
              <a:extLst>
                <a:ext uri="{FF2B5EF4-FFF2-40B4-BE49-F238E27FC236}">
                  <a16:creationId xmlns:a16="http://schemas.microsoft.com/office/drawing/2014/main" xmlns="" id="{1BD0BF94-36F8-4B4F-A0A2-4F0961F89B99}"/>
                </a:ext>
              </a:extLst>
            </p:cNvPr>
            <p:cNvSpPr/>
            <p:nvPr/>
          </p:nvSpPr>
          <p:spPr>
            <a:xfrm>
              <a:off x="3185643" y="2809613"/>
              <a:ext cx="45188" cy="72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31" h="19602" extrusionOk="0">
                  <a:moveTo>
                    <a:pt x="903" y="4236"/>
                  </a:moveTo>
                  <a:cubicBezTo>
                    <a:pt x="995" y="5389"/>
                    <a:pt x="995" y="6368"/>
                    <a:pt x="442" y="7462"/>
                  </a:cubicBezTo>
                  <a:cubicBezTo>
                    <a:pt x="-1220" y="11264"/>
                    <a:pt x="2011" y="15641"/>
                    <a:pt x="6718" y="18003"/>
                  </a:cubicBezTo>
                  <a:cubicBezTo>
                    <a:pt x="10411" y="19904"/>
                    <a:pt x="17242" y="20710"/>
                    <a:pt x="18903" y="16966"/>
                  </a:cubicBezTo>
                  <a:cubicBezTo>
                    <a:pt x="19826" y="14835"/>
                    <a:pt x="20380" y="12704"/>
                    <a:pt x="20195" y="10457"/>
                  </a:cubicBezTo>
                  <a:cubicBezTo>
                    <a:pt x="19918" y="6540"/>
                    <a:pt x="16872" y="2393"/>
                    <a:pt x="10965" y="550"/>
                  </a:cubicBezTo>
                  <a:cubicBezTo>
                    <a:pt x="6349" y="-890"/>
                    <a:pt x="626" y="550"/>
                    <a:pt x="903" y="4236"/>
                  </a:cubicBezTo>
                  <a:lnTo>
                    <a:pt x="903" y="4236"/>
                  </a:lnTo>
                  <a:close/>
                </a:path>
              </a:pathLst>
            </a:custGeom>
            <a:solidFill>
              <a:srgbClr val="744818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64" name="Shape">
              <a:extLst>
                <a:ext uri="{FF2B5EF4-FFF2-40B4-BE49-F238E27FC236}">
                  <a16:creationId xmlns:a16="http://schemas.microsoft.com/office/drawing/2014/main" xmlns="" id="{5049947C-18C0-443D-B42C-A077551D53D1}"/>
                </a:ext>
              </a:extLst>
            </p:cNvPr>
            <p:cNvSpPr/>
            <p:nvPr/>
          </p:nvSpPr>
          <p:spPr>
            <a:xfrm>
              <a:off x="3041326" y="2938041"/>
              <a:ext cx="63354" cy="7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50" h="17949" extrusionOk="0">
                  <a:moveTo>
                    <a:pt x="149" y="5747"/>
                  </a:moveTo>
                  <a:cubicBezTo>
                    <a:pt x="698" y="8447"/>
                    <a:pt x="2040" y="11097"/>
                    <a:pt x="3932" y="13347"/>
                  </a:cubicBezTo>
                  <a:cubicBezTo>
                    <a:pt x="6250" y="16147"/>
                    <a:pt x="10216" y="18697"/>
                    <a:pt x="14671" y="17747"/>
                  </a:cubicBezTo>
                  <a:cubicBezTo>
                    <a:pt x="18454" y="16897"/>
                    <a:pt x="19918" y="13047"/>
                    <a:pt x="17721" y="10447"/>
                  </a:cubicBezTo>
                  <a:cubicBezTo>
                    <a:pt x="16440" y="8897"/>
                    <a:pt x="15830" y="7747"/>
                    <a:pt x="15464" y="5897"/>
                  </a:cubicBezTo>
                  <a:cubicBezTo>
                    <a:pt x="13938" y="-903"/>
                    <a:pt x="-1682" y="-2903"/>
                    <a:pt x="149" y="5747"/>
                  </a:cubicBezTo>
                  <a:lnTo>
                    <a:pt x="149" y="5747"/>
                  </a:lnTo>
                  <a:close/>
                </a:path>
              </a:pathLst>
            </a:custGeom>
            <a:solidFill>
              <a:srgbClr val="744818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65" name="Shape">
              <a:extLst>
                <a:ext uri="{FF2B5EF4-FFF2-40B4-BE49-F238E27FC236}">
                  <a16:creationId xmlns:a16="http://schemas.microsoft.com/office/drawing/2014/main" xmlns="" id="{FD9BFA87-0715-4322-85A8-B32795F2A62C}"/>
                </a:ext>
              </a:extLst>
            </p:cNvPr>
            <p:cNvSpPr/>
            <p:nvPr/>
          </p:nvSpPr>
          <p:spPr>
            <a:xfrm>
              <a:off x="3165027" y="3045064"/>
              <a:ext cx="62346" cy="62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85" h="21528" extrusionOk="0">
                  <a:moveTo>
                    <a:pt x="51" y="6511"/>
                  </a:moveTo>
                  <a:cubicBezTo>
                    <a:pt x="453" y="9322"/>
                    <a:pt x="856" y="12059"/>
                    <a:pt x="1325" y="14870"/>
                  </a:cubicBezTo>
                  <a:cubicBezTo>
                    <a:pt x="2063" y="19679"/>
                    <a:pt x="6692" y="21528"/>
                    <a:pt x="10717" y="21528"/>
                  </a:cubicBezTo>
                  <a:cubicBezTo>
                    <a:pt x="13467" y="21528"/>
                    <a:pt x="20913" y="19753"/>
                    <a:pt x="20242" y="15018"/>
                  </a:cubicBezTo>
                  <a:cubicBezTo>
                    <a:pt x="19840" y="12207"/>
                    <a:pt x="19437" y="9470"/>
                    <a:pt x="18968" y="6659"/>
                  </a:cubicBezTo>
                  <a:cubicBezTo>
                    <a:pt x="18230" y="1851"/>
                    <a:pt x="13601" y="2"/>
                    <a:pt x="9576" y="2"/>
                  </a:cubicBezTo>
                  <a:cubicBezTo>
                    <a:pt x="6759" y="-72"/>
                    <a:pt x="-687" y="1703"/>
                    <a:pt x="51" y="6511"/>
                  </a:cubicBezTo>
                  <a:lnTo>
                    <a:pt x="51" y="6511"/>
                  </a:lnTo>
                  <a:close/>
                </a:path>
              </a:pathLst>
            </a:custGeom>
            <a:solidFill>
              <a:srgbClr val="744818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66" name="Shape">
              <a:extLst>
                <a:ext uri="{FF2B5EF4-FFF2-40B4-BE49-F238E27FC236}">
                  <a16:creationId xmlns:a16="http://schemas.microsoft.com/office/drawing/2014/main" xmlns="" id="{BB802330-678D-4179-8B08-93EC96CD89A9}"/>
                </a:ext>
              </a:extLst>
            </p:cNvPr>
            <p:cNvSpPr/>
            <p:nvPr/>
          </p:nvSpPr>
          <p:spPr>
            <a:xfrm>
              <a:off x="2958857" y="2852422"/>
              <a:ext cx="44360" cy="67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96" h="17934" extrusionOk="0">
                  <a:moveTo>
                    <a:pt x="2726" y="251"/>
                  </a:moveTo>
                  <a:cubicBezTo>
                    <a:pt x="1111" y="2027"/>
                    <a:pt x="90" y="3689"/>
                    <a:pt x="5" y="5809"/>
                  </a:cubicBezTo>
                  <a:cubicBezTo>
                    <a:pt x="-165" y="9132"/>
                    <a:pt x="3917" y="12455"/>
                    <a:pt x="7148" y="14690"/>
                  </a:cubicBezTo>
                  <a:cubicBezTo>
                    <a:pt x="7914" y="15205"/>
                    <a:pt x="15907" y="19846"/>
                    <a:pt x="16078" y="17039"/>
                  </a:cubicBezTo>
                  <a:cubicBezTo>
                    <a:pt x="16163" y="15492"/>
                    <a:pt x="16588" y="14117"/>
                    <a:pt x="17778" y="12799"/>
                  </a:cubicBezTo>
                  <a:cubicBezTo>
                    <a:pt x="21435" y="8788"/>
                    <a:pt x="4597" y="-1754"/>
                    <a:pt x="2726" y="251"/>
                  </a:cubicBezTo>
                  <a:lnTo>
                    <a:pt x="2726" y="251"/>
                  </a:lnTo>
                  <a:close/>
                </a:path>
              </a:pathLst>
            </a:custGeom>
            <a:solidFill>
              <a:srgbClr val="744818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67" name="Shape">
              <a:extLst>
                <a:ext uri="{FF2B5EF4-FFF2-40B4-BE49-F238E27FC236}">
                  <a16:creationId xmlns:a16="http://schemas.microsoft.com/office/drawing/2014/main" xmlns="" id="{95B7B379-C3AA-4D75-884D-33C5A34CCBE4}"/>
                </a:ext>
              </a:extLst>
            </p:cNvPr>
            <p:cNvSpPr/>
            <p:nvPr/>
          </p:nvSpPr>
          <p:spPr>
            <a:xfrm>
              <a:off x="2958859" y="3087871"/>
              <a:ext cx="64378" cy="75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50" h="17860" extrusionOk="0">
                  <a:moveTo>
                    <a:pt x="37" y="6022"/>
                  </a:moveTo>
                  <a:cubicBezTo>
                    <a:pt x="350" y="9050"/>
                    <a:pt x="1665" y="11926"/>
                    <a:pt x="3919" y="14399"/>
                  </a:cubicBezTo>
                  <a:cubicBezTo>
                    <a:pt x="6611" y="17276"/>
                    <a:pt x="11620" y="18891"/>
                    <a:pt x="15815" y="17125"/>
                  </a:cubicBezTo>
                  <a:cubicBezTo>
                    <a:pt x="19696" y="15510"/>
                    <a:pt x="20698" y="11270"/>
                    <a:pt x="18131" y="8444"/>
                  </a:cubicBezTo>
                  <a:cubicBezTo>
                    <a:pt x="17380" y="7637"/>
                    <a:pt x="17255" y="7485"/>
                    <a:pt x="17129" y="6426"/>
                  </a:cubicBezTo>
                  <a:cubicBezTo>
                    <a:pt x="16253" y="-1397"/>
                    <a:pt x="-902" y="-2709"/>
                    <a:pt x="37" y="6022"/>
                  </a:cubicBezTo>
                  <a:lnTo>
                    <a:pt x="37" y="6022"/>
                  </a:lnTo>
                  <a:close/>
                </a:path>
              </a:pathLst>
            </a:custGeom>
            <a:solidFill>
              <a:srgbClr val="744818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68" name="Shape">
              <a:extLst>
                <a:ext uri="{FF2B5EF4-FFF2-40B4-BE49-F238E27FC236}">
                  <a16:creationId xmlns:a16="http://schemas.microsoft.com/office/drawing/2014/main" xmlns="" id="{5C5D4520-0168-4048-92E0-86FE30A52B23}"/>
                </a:ext>
              </a:extLst>
            </p:cNvPr>
            <p:cNvSpPr/>
            <p:nvPr/>
          </p:nvSpPr>
          <p:spPr>
            <a:xfrm>
              <a:off x="3144411" y="3259106"/>
              <a:ext cx="61480" cy="35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8" h="18790" extrusionOk="0">
                  <a:moveTo>
                    <a:pt x="1091" y="5688"/>
                  </a:moveTo>
                  <a:cubicBezTo>
                    <a:pt x="1228" y="9098"/>
                    <a:pt x="1022" y="12281"/>
                    <a:pt x="131" y="15351"/>
                  </a:cubicBezTo>
                  <a:cubicBezTo>
                    <a:pt x="-1035" y="19330"/>
                    <a:pt x="5959" y="18761"/>
                    <a:pt x="7125" y="18761"/>
                  </a:cubicBezTo>
                  <a:cubicBezTo>
                    <a:pt x="9594" y="18648"/>
                    <a:pt x="12131" y="18193"/>
                    <a:pt x="14531" y="17283"/>
                  </a:cubicBezTo>
                  <a:cubicBezTo>
                    <a:pt x="15628" y="16829"/>
                    <a:pt x="18302" y="16260"/>
                    <a:pt x="18851" y="14441"/>
                  </a:cubicBezTo>
                  <a:cubicBezTo>
                    <a:pt x="20016" y="10576"/>
                    <a:pt x="20565" y="7166"/>
                    <a:pt x="20428" y="2732"/>
                  </a:cubicBezTo>
                  <a:cubicBezTo>
                    <a:pt x="20154" y="-2270"/>
                    <a:pt x="885" y="117"/>
                    <a:pt x="1091" y="5688"/>
                  </a:cubicBezTo>
                  <a:lnTo>
                    <a:pt x="1091" y="5688"/>
                  </a:lnTo>
                  <a:close/>
                </a:path>
              </a:pathLst>
            </a:custGeom>
            <a:solidFill>
              <a:srgbClr val="744818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69" name="Shape">
              <a:extLst>
                <a:ext uri="{FF2B5EF4-FFF2-40B4-BE49-F238E27FC236}">
                  <a16:creationId xmlns:a16="http://schemas.microsoft.com/office/drawing/2014/main" xmlns="" id="{774A27FF-0A70-4F8B-89A9-292D7BC16D14}"/>
                </a:ext>
              </a:extLst>
            </p:cNvPr>
            <p:cNvSpPr/>
            <p:nvPr/>
          </p:nvSpPr>
          <p:spPr>
            <a:xfrm>
              <a:off x="2958859" y="3366130"/>
              <a:ext cx="55929" cy="73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63" h="19563" extrusionOk="0">
                  <a:moveTo>
                    <a:pt x="351" y="8724"/>
                  </a:moveTo>
                  <a:cubicBezTo>
                    <a:pt x="1148" y="11703"/>
                    <a:pt x="3178" y="14568"/>
                    <a:pt x="5860" y="16745"/>
                  </a:cubicBezTo>
                  <a:cubicBezTo>
                    <a:pt x="8904" y="19209"/>
                    <a:pt x="14340" y="21042"/>
                    <a:pt x="17819" y="17891"/>
                  </a:cubicBezTo>
                  <a:cubicBezTo>
                    <a:pt x="21081" y="14969"/>
                    <a:pt x="19631" y="9698"/>
                    <a:pt x="16442" y="7119"/>
                  </a:cubicBezTo>
                  <a:cubicBezTo>
                    <a:pt x="14703" y="5687"/>
                    <a:pt x="16732" y="8552"/>
                    <a:pt x="16225" y="6604"/>
                  </a:cubicBezTo>
                  <a:cubicBezTo>
                    <a:pt x="15282" y="3052"/>
                    <a:pt x="9991" y="-558"/>
                    <a:pt x="5280" y="72"/>
                  </a:cubicBezTo>
                  <a:cubicBezTo>
                    <a:pt x="-84" y="817"/>
                    <a:pt x="-519" y="5343"/>
                    <a:pt x="351" y="8724"/>
                  </a:cubicBezTo>
                  <a:lnTo>
                    <a:pt x="351" y="8724"/>
                  </a:lnTo>
                  <a:close/>
                </a:path>
              </a:pathLst>
            </a:custGeom>
            <a:solidFill>
              <a:srgbClr val="744818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70" name="Shape">
              <a:extLst>
                <a:ext uri="{FF2B5EF4-FFF2-40B4-BE49-F238E27FC236}">
                  <a16:creationId xmlns:a16="http://schemas.microsoft.com/office/drawing/2014/main" xmlns="" id="{B186CDA3-0BA2-4EF1-83FC-69FEDF5D2D82}"/>
                </a:ext>
              </a:extLst>
            </p:cNvPr>
            <p:cNvSpPr/>
            <p:nvPr/>
          </p:nvSpPr>
          <p:spPr>
            <a:xfrm>
              <a:off x="3268110" y="3408937"/>
              <a:ext cx="41078" cy="77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0" h="18864" extrusionOk="0">
                  <a:moveTo>
                    <a:pt x="891" y="4719"/>
                  </a:moveTo>
                  <a:cubicBezTo>
                    <a:pt x="1384" y="5496"/>
                    <a:pt x="1285" y="6429"/>
                    <a:pt x="990" y="7258"/>
                  </a:cubicBezTo>
                  <a:cubicBezTo>
                    <a:pt x="-194" y="10365"/>
                    <a:pt x="3554" y="13629"/>
                    <a:pt x="7400" y="15856"/>
                  </a:cubicBezTo>
                  <a:cubicBezTo>
                    <a:pt x="8683" y="16581"/>
                    <a:pt x="17757" y="20777"/>
                    <a:pt x="18940" y="17824"/>
                  </a:cubicBezTo>
                  <a:cubicBezTo>
                    <a:pt x="20321" y="14250"/>
                    <a:pt x="19631" y="11142"/>
                    <a:pt x="17362" y="7672"/>
                  </a:cubicBezTo>
                  <a:cubicBezTo>
                    <a:pt x="15389" y="4823"/>
                    <a:pt x="10557" y="1094"/>
                    <a:pt x="4737" y="161"/>
                  </a:cubicBezTo>
                  <a:cubicBezTo>
                    <a:pt x="-1279" y="-823"/>
                    <a:pt x="-293" y="2958"/>
                    <a:pt x="891" y="4719"/>
                  </a:cubicBezTo>
                  <a:lnTo>
                    <a:pt x="891" y="4719"/>
                  </a:lnTo>
                  <a:close/>
                </a:path>
              </a:pathLst>
            </a:custGeom>
            <a:solidFill>
              <a:srgbClr val="744818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71" name="Shape">
              <a:extLst>
                <a:ext uri="{FF2B5EF4-FFF2-40B4-BE49-F238E27FC236}">
                  <a16:creationId xmlns:a16="http://schemas.microsoft.com/office/drawing/2014/main" xmlns="" id="{299CF738-1AB7-4B4A-8B7B-CE73E4B25FF8}"/>
                </a:ext>
              </a:extLst>
            </p:cNvPr>
            <p:cNvSpPr/>
            <p:nvPr/>
          </p:nvSpPr>
          <p:spPr>
            <a:xfrm>
              <a:off x="3123794" y="3473152"/>
              <a:ext cx="74477" cy="77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62" h="19950" extrusionOk="0">
                  <a:moveTo>
                    <a:pt x="167" y="5163"/>
                  </a:moveTo>
                  <a:cubicBezTo>
                    <a:pt x="1614" y="10042"/>
                    <a:pt x="4026" y="14154"/>
                    <a:pt x="7992" y="17334"/>
                  </a:cubicBezTo>
                  <a:cubicBezTo>
                    <a:pt x="10565" y="19417"/>
                    <a:pt x="14960" y="21226"/>
                    <a:pt x="17908" y="18759"/>
                  </a:cubicBezTo>
                  <a:cubicBezTo>
                    <a:pt x="20695" y="16402"/>
                    <a:pt x="19033" y="12126"/>
                    <a:pt x="16622" y="10207"/>
                  </a:cubicBezTo>
                  <a:cubicBezTo>
                    <a:pt x="15389" y="9220"/>
                    <a:pt x="14638" y="8781"/>
                    <a:pt x="14156" y="7027"/>
                  </a:cubicBezTo>
                  <a:cubicBezTo>
                    <a:pt x="13031" y="3354"/>
                    <a:pt x="10029" y="503"/>
                    <a:pt x="6170" y="65"/>
                  </a:cubicBezTo>
                  <a:cubicBezTo>
                    <a:pt x="3436" y="-374"/>
                    <a:pt x="-905" y="1435"/>
                    <a:pt x="167" y="5163"/>
                  </a:cubicBezTo>
                  <a:lnTo>
                    <a:pt x="167" y="5163"/>
                  </a:lnTo>
                  <a:close/>
                </a:path>
              </a:pathLst>
            </a:custGeom>
            <a:solidFill>
              <a:srgbClr val="744818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72" name="Shape">
              <a:extLst>
                <a:ext uri="{FF2B5EF4-FFF2-40B4-BE49-F238E27FC236}">
                  <a16:creationId xmlns:a16="http://schemas.microsoft.com/office/drawing/2014/main" xmlns="" id="{9FE0B78C-2BBB-4D91-A03B-9446B00D0A03}"/>
                </a:ext>
              </a:extLst>
            </p:cNvPr>
            <p:cNvSpPr/>
            <p:nvPr/>
          </p:nvSpPr>
          <p:spPr>
            <a:xfrm>
              <a:off x="3371194" y="3152084"/>
              <a:ext cx="62213" cy="739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14" h="19911" extrusionOk="0">
                  <a:moveTo>
                    <a:pt x="1877" y="9479"/>
                  </a:moveTo>
                  <a:cubicBezTo>
                    <a:pt x="2653" y="10285"/>
                    <a:pt x="3429" y="10919"/>
                    <a:pt x="3752" y="11898"/>
                  </a:cubicBezTo>
                  <a:cubicBezTo>
                    <a:pt x="5046" y="15699"/>
                    <a:pt x="8409" y="19213"/>
                    <a:pt x="13065" y="19847"/>
                  </a:cubicBezTo>
                  <a:cubicBezTo>
                    <a:pt x="16816" y="20365"/>
                    <a:pt x="20502" y="17715"/>
                    <a:pt x="19273" y="14087"/>
                  </a:cubicBezTo>
                  <a:cubicBezTo>
                    <a:pt x="18109" y="10631"/>
                    <a:pt x="16557" y="7405"/>
                    <a:pt x="13906" y="4583"/>
                  </a:cubicBezTo>
                  <a:cubicBezTo>
                    <a:pt x="11383" y="1933"/>
                    <a:pt x="6986" y="-1235"/>
                    <a:pt x="2782" y="493"/>
                  </a:cubicBezTo>
                  <a:cubicBezTo>
                    <a:pt x="-1098" y="2163"/>
                    <a:pt x="-451" y="7059"/>
                    <a:pt x="1877" y="9479"/>
                  </a:cubicBezTo>
                  <a:lnTo>
                    <a:pt x="1877" y="9479"/>
                  </a:lnTo>
                  <a:close/>
                </a:path>
              </a:pathLst>
            </a:custGeom>
            <a:solidFill>
              <a:srgbClr val="744818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73" name="Shape">
              <a:extLst>
                <a:ext uri="{FF2B5EF4-FFF2-40B4-BE49-F238E27FC236}">
                  <a16:creationId xmlns:a16="http://schemas.microsoft.com/office/drawing/2014/main" xmlns="" id="{D99DF528-D315-43F9-B7B5-4E4E5B6F2758}"/>
                </a:ext>
              </a:extLst>
            </p:cNvPr>
            <p:cNvSpPr/>
            <p:nvPr/>
          </p:nvSpPr>
          <p:spPr>
            <a:xfrm>
              <a:off x="2855773" y="3216297"/>
              <a:ext cx="66993" cy="496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72" h="15802" extrusionOk="0">
                  <a:moveTo>
                    <a:pt x="86" y="7612"/>
                  </a:moveTo>
                  <a:cubicBezTo>
                    <a:pt x="1201" y="9929"/>
                    <a:pt x="2316" y="12314"/>
                    <a:pt x="3432" y="14631"/>
                  </a:cubicBezTo>
                  <a:cubicBezTo>
                    <a:pt x="5369" y="18719"/>
                    <a:pt x="20336" y="11019"/>
                    <a:pt x="18986" y="8157"/>
                  </a:cubicBezTo>
                  <a:cubicBezTo>
                    <a:pt x="17871" y="5841"/>
                    <a:pt x="16756" y="3456"/>
                    <a:pt x="15640" y="1139"/>
                  </a:cubicBezTo>
                  <a:cubicBezTo>
                    <a:pt x="13703" y="-2881"/>
                    <a:pt x="-1264" y="4819"/>
                    <a:pt x="86" y="7612"/>
                  </a:cubicBezTo>
                  <a:lnTo>
                    <a:pt x="86" y="7612"/>
                  </a:lnTo>
                  <a:close/>
                </a:path>
              </a:pathLst>
            </a:custGeom>
            <a:solidFill>
              <a:srgbClr val="744818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77" name="Shape">
              <a:extLst>
                <a:ext uri="{FF2B5EF4-FFF2-40B4-BE49-F238E27FC236}">
                  <a16:creationId xmlns:a16="http://schemas.microsoft.com/office/drawing/2014/main" xmlns="" id="{5BAE3EA5-67BD-488C-8DBB-52170E170266}"/>
                </a:ext>
              </a:extLst>
            </p:cNvPr>
            <p:cNvSpPr/>
            <p:nvPr/>
          </p:nvSpPr>
          <p:spPr>
            <a:xfrm>
              <a:off x="2505286" y="3644388"/>
              <a:ext cx="1306286" cy="274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018" y="0"/>
                  </a:moveTo>
                  <a:cubicBezTo>
                    <a:pt x="10623" y="0"/>
                    <a:pt x="10241" y="742"/>
                    <a:pt x="9934" y="2091"/>
                  </a:cubicBezTo>
                  <a:cubicBezTo>
                    <a:pt x="9927" y="2091"/>
                    <a:pt x="9924" y="2091"/>
                    <a:pt x="9920" y="2091"/>
                  </a:cubicBezTo>
                  <a:cubicBezTo>
                    <a:pt x="9631" y="961"/>
                    <a:pt x="9283" y="354"/>
                    <a:pt x="8925" y="354"/>
                  </a:cubicBezTo>
                  <a:cubicBezTo>
                    <a:pt x="8512" y="354"/>
                    <a:pt x="8114" y="1163"/>
                    <a:pt x="7803" y="2630"/>
                  </a:cubicBezTo>
                  <a:cubicBezTo>
                    <a:pt x="7626" y="2091"/>
                    <a:pt x="7425" y="1804"/>
                    <a:pt x="7220" y="1804"/>
                  </a:cubicBezTo>
                  <a:cubicBezTo>
                    <a:pt x="6883" y="1804"/>
                    <a:pt x="6562" y="2580"/>
                    <a:pt x="6338" y="3946"/>
                  </a:cubicBezTo>
                  <a:cubicBezTo>
                    <a:pt x="6201" y="3490"/>
                    <a:pt x="6048" y="3254"/>
                    <a:pt x="5888" y="3254"/>
                  </a:cubicBezTo>
                  <a:cubicBezTo>
                    <a:pt x="5608" y="3254"/>
                    <a:pt x="5345" y="3996"/>
                    <a:pt x="5185" y="5227"/>
                  </a:cubicBezTo>
                  <a:cubicBezTo>
                    <a:pt x="5022" y="4890"/>
                    <a:pt x="4848" y="4721"/>
                    <a:pt x="4674" y="4721"/>
                  </a:cubicBezTo>
                  <a:cubicBezTo>
                    <a:pt x="4197" y="4721"/>
                    <a:pt x="3750" y="6003"/>
                    <a:pt x="3484" y="8127"/>
                  </a:cubicBezTo>
                  <a:cubicBezTo>
                    <a:pt x="3355" y="7672"/>
                    <a:pt x="3205" y="7436"/>
                    <a:pt x="3055" y="7436"/>
                  </a:cubicBezTo>
                  <a:cubicBezTo>
                    <a:pt x="2775" y="7436"/>
                    <a:pt x="2513" y="8245"/>
                    <a:pt x="2373" y="9544"/>
                  </a:cubicBezTo>
                  <a:cubicBezTo>
                    <a:pt x="2305" y="9476"/>
                    <a:pt x="2233" y="9443"/>
                    <a:pt x="2161" y="9443"/>
                  </a:cubicBezTo>
                  <a:cubicBezTo>
                    <a:pt x="1531" y="9443"/>
                    <a:pt x="1012" y="12124"/>
                    <a:pt x="982" y="15513"/>
                  </a:cubicBezTo>
                  <a:cubicBezTo>
                    <a:pt x="900" y="15344"/>
                    <a:pt x="815" y="15260"/>
                    <a:pt x="726" y="15260"/>
                  </a:cubicBezTo>
                  <a:cubicBezTo>
                    <a:pt x="324" y="15260"/>
                    <a:pt x="0" y="17014"/>
                    <a:pt x="0" y="19172"/>
                  </a:cubicBezTo>
                  <a:cubicBezTo>
                    <a:pt x="0" y="20032"/>
                    <a:pt x="55" y="20875"/>
                    <a:pt x="150" y="21566"/>
                  </a:cubicBezTo>
                  <a:cubicBezTo>
                    <a:pt x="150" y="21583"/>
                    <a:pt x="150" y="21583"/>
                    <a:pt x="147" y="21600"/>
                  </a:cubicBezTo>
                  <a:lnTo>
                    <a:pt x="21542" y="21600"/>
                  </a:lnTo>
                  <a:cubicBezTo>
                    <a:pt x="21580" y="21128"/>
                    <a:pt x="21600" y="20605"/>
                    <a:pt x="21600" y="20082"/>
                  </a:cubicBezTo>
                  <a:cubicBezTo>
                    <a:pt x="21600" y="18531"/>
                    <a:pt x="21430" y="17132"/>
                    <a:pt x="21167" y="16508"/>
                  </a:cubicBezTo>
                  <a:cubicBezTo>
                    <a:pt x="21061" y="14080"/>
                    <a:pt x="20663" y="12360"/>
                    <a:pt x="20199" y="12360"/>
                  </a:cubicBezTo>
                  <a:cubicBezTo>
                    <a:pt x="20103" y="12360"/>
                    <a:pt x="20011" y="12427"/>
                    <a:pt x="19919" y="12579"/>
                  </a:cubicBezTo>
                  <a:cubicBezTo>
                    <a:pt x="19718" y="10438"/>
                    <a:pt x="19313" y="9089"/>
                    <a:pt x="18866" y="9089"/>
                  </a:cubicBezTo>
                  <a:cubicBezTo>
                    <a:pt x="18815" y="9089"/>
                    <a:pt x="18764" y="9105"/>
                    <a:pt x="18713" y="9156"/>
                  </a:cubicBezTo>
                  <a:cubicBezTo>
                    <a:pt x="18443" y="7386"/>
                    <a:pt x="18044" y="6374"/>
                    <a:pt x="17618" y="6374"/>
                  </a:cubicBezTo>
                  <a:cubicBezTo>
                    <a:pt x="17536" y="6374"/>
                    <a:pt x="17458" y="6408"/>
                    <a:pt x="17380" y="6475"/>
                  </a:cubicBezTo>
                  <a:cubicBezTo>
                    <a:pt x="17243" y="5598"/>
                    <a:pt x="17039" y="5092"/>
                    <a:pt x="16827" y="5092"/>
                  </a:cubicBezTo>
                  <a:cubicBezTo>
                    <a:pt x="16715" y="5092"/>
                    <a:pt x="16602" y="5244"/>
                    <a:pt x="16500" y="5514"/>
                  </a:cubicBezTo>
                  <a:cubicBezTo>
                    <a:pt x="16278" y="4317"/>
                    <a:pt x="15978" y="3642"/>
                    <a:pt x="15661" y="3642"/>
                  </a:cubicBezTo>
                  <a:cubicBezTo>
                    <a:pt x="15515" y="3642"/>
                    <a:pt x="15368" y="3794"/>
                    <a:pt x="15232" y="4081"/>
                  </a:cubicBezTo>
                  <a:cubicBezTo>
                    <a:pt x="15225" y="4081"/>
                    <a:pt x="15215" y="4064"/>
                    <a:pt x="15208" y="4047"/>
                  </a:cubicBezTo>
                  <a:cubicBezTo>
                    <a:pt x="14997" y="3086"/>
                    <a:pt x="14724" y="2546"/>
                    <a:pt x="14448" y="2546"/>
                  </a:cubicBezTo>
                  <a:cubicBezTo>
                    <a:pt x="14294" y="2546"/>
                    <a:pt x="14144" y="2715"/>
                    <a:pt x="14001" y="3018"/>
                  </a:cubicBezTo>
                  <a:cubicBezTo>
                    <a:pt x="13851" y="2142"/>
                    <a:pt x="13640" y="1636"/>
                    <a:pt x="13418" y="1636"/>
                  </a:cubicBezTo>
                  <a:cubicBezTo>
                    <a:pt x="13255" y="1636"/>
                    <a:pt x="13098" y="1905"/>
                    <a:pt x="12961" y="2411"/>
                  </a:cubicBezTo>
                  <a:cubicBezTo>
                    <a:pt x="12811" y="1787"/>
                    <a:pt x="12627" y="1450"/>
                    <a:pt x="12436" y="1450"/>
                  </a:cubicBezTo>
                  <a:cubicBezTo>
                    <a:pt x="12307" y="1450"/>
                    <a:pt x="12177" y="1619"/>
                    <a:pt x="12061" y="1922"/>
                  </a:cubicBezTo>
                  <a:cubicBezTo>
                    <a:pt x="11761" y="674"/>
                    <a:pt x="11397" y="0"/>
                    <a:pt x="11018" y="0"/>
                  </a:cubicBezTo>
                  <a:lnTo>
                    <a:pt x="11018" y="0"/>
                  </a:lnTo>
                  <a:close/>
                </a:path>
              </a:pathLst>
            </a:custGeom>
            <a:solidFill>
              <a:srgbClr val="302925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78" name="Shape">
              <a:extLst>
                <a:ext uri="{FF2B5EF4-FFF2-40B4-BE49-F238E27FC236}">
                  <a16:creationId xmlns:a16="http://schemas.microsoft.com/office/drawing/2014/main" xmlns="" id="{03D3C553-A630-438D-BE06-9938F2192E8A}"/>
                </a:ext>
              </a:extLst>
            </p:cNvPr>
            <p:cNvSpPr/>
            <p:nvPr/>
          </p:nvSpPr>
          <p:spPr>
            <a:xfrm>
              <a:off x="2546520" y="4179497"/>
              <a:ext cx="1234541" cy="603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279" y="6271"/>
                  </a:lnTo>
                  <a:lnTo>
                    <a:pt x="19677" y="19249"/>
                  </a:lnTo>
                  <a:lnTo>
                    <a:pt x="19558" y="21600"/>
                  </a:lnTo>
                  <a:lnTo>
                    <a:pt x="2045" y="21600"/>
                  </a:lnTo>
                  <a:lnTo>
                    <a:pt x="1923" y="19249"/>
                  </a:lnTo>
                  <a:lnTo>
                    <a:pt x="159" y="3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5F30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algn="ctr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rPr lang="en-US" sz="2700" b="1" dirty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rPr>
                <a:t>01</a:t>
              </a:r>
              <a:endParaRPr sz="2700" b="1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79" name="Shape">
              <a:extLst>
                <a:ext uri="{FF2B5EF4-FFF2-40B4-BE49-F238E27FC236}">
                  <a16:creationId xmlns:a16="http://schemas.microsoft.com/office/drawing/2014/main" xmlns="" id="{3ADABB92-C7EA-4202-A784-0857E6A31374}"/>
                </a:ext>
              </a:extLst>
            </p:cNvPr>
            <p:cNvSpPr/>
            <p:nvPr/>
          </p:nvSpPr>
          <p:spPr>
            <a:xfrm>
              <a:off x="2464054" y="3879835"/>
              <a:ext cx="1398236" cy="360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167" y="17144"/>
                  </a:lnTo>
                  <a:lnTo>
                    <a:pt x="21055" y="21600"/>
                  </a:lnTo>
                  <a:lnTo>
                    <a:pt x="548" y="21600"/>
                  </a:lnTo>
                  <a:lnTo>
                    <a:pt x="433" y="17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7643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xmlns="" id="{53616E9B-7667-4D80-A09F-25F3379AEFAF}"/>
              </a:ext>
            </a:extLst>
          </p:cNvPr>
          <p:cNvGrpSpPr/>
          <p:nvPr/>
        </p:nvGrpSpPr>
        <p:grpSpPr>
          <a:xfrm>
            <a:off x="0" y="4293096"/>
            <a:ext cx="2544570" cy="1968171"/>
            <a:chOff x="-96074" y="2172459"/>
            <a:chExt cx="3807622" cy="3086239"/>
          </a:xfrm>
        </p:grpSpPr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xmlns="" id="{653516E9-7A34-4A79-A10D-5098C1F1A2A6}"/>
                </a:ext>
              </a:extLst>
            </p:cNvPr>
            <p:cNvSpPr txBox="1"/>
            <p:nvPr/>
          </p:nvSpPr>
          <p:spPr>
            <a:xfrm>
              <a:off x="-96074" y="2172459"/>
              <a:ext cx="3807622" cy="916972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sz="1600" b="1" cap="all" noProof="1">
                  <a:solidFill>
                    <a:srgbClr val="0070C0"/>
                  </a:solidFill>
                </a:rPr>
                <a:t>Evidence based interventions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xmlns="" id="{D7D415A6-C26A-442E-8FA7-4B58E52EF146}"/>
                </a:ext>
              </a:extLst>
            </p:cNvPr>
            <p:cNvSpPr txBox="1"/>
            <p:nvPr/>
          </p:nvSpPr>
          <p:spPr>
            <a:xfrm>
              <a:off x="340730" y="3086922"/>
              <a:ext cx="2929292" cy="2171776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/>
              <a:r>
                <a:rPr lang="en-US" sz="1050" noProof="1">
                  <a:solidFill>
                    <a:srgbClr val="002060"/>
                  </a:solidFill>
                </a:rPr>
                <a:t>Ensuring individuals are engaging in the right services. Often </a:t>
              </a:r>
              <a:r>
                <a:rPr lang="en-US" sz="1050" noProof="1" smtClean="0">
                  <a:solidFill>
                    <a:srgbClr val="002060"/>
                  </a:solidFill>
                </a:rPr>
                <a:t>survivors </a:t>
              </a:r>
              <a:r>
                <a:rPr lang="en-US" sz="1050" noProof="1">
                  <a:solidFill>
                    <a:srgbClr val="002060"/>
                  </a:solidFill>
                </a:rPr>
                <a:t>engage with services due to their coping mehcanisms, not the trauma itself. Reducing critical stressors, increasing capabilities and understanding the impact of trauma is essential.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xmlns="" id="{575BB056-9390-4C37-8AD6-0D7E9C8C8E9A}"/>
              </a:ext>
            </a:extLst>
          </p:cNvPr>
          <p:cNvGrpSpPr/>
          <p:nvPr/>
        </p:nvGrpSpPr>
        <p:grpSpPr>
          <a:xfrm>
            <a:off x="5043636" y="1776393"/>
            <a:ext cx="1278085" cy="2391055"/>
            <a:chOff x="6628659" y="2167482"/>
            <a:chExt cx="1398237" cy="2615837"/>
          </a:xfrm>
        </p:grpSpPr>
        <p:sp>
          <p:nvSpPr>
            <p:cNvPr id="8" name="Shape">
              <a:extLst>
                <a:ext uri="{FF2B5EF4-FFF2-40B4-BE49-F238E27FC236}">
                  <a16:creationId xmlns:a16="http://schemas.microsoft.com/office/drawing/2014/main" xmlns="" id="{E71FA23A-7BB9-4F56-ACA2-46B2884BC493}"/>
                </a:ext>
              </a:extLst>
            </p:cNvPr>
            <p:cNvSpPr/>
            <p:nvPr/>
          </p:nvSpPr>
          <p:spPr>
            <a:xfrm>
              <a:off x="7020381" y="2531356"/>
              <a:ext cx="337945" cy="16372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3" h="21555" extrusionOk="0">
                  <a:moveTo>
                    <a:pt x="19527" y="21555"/>
                  </a:moveTo>
                  <a:cubicBezTo>
                    <a:pt x="18496" y="21555"/>
                    <a:pt x="17660" y="21375"/>
                    <a:pt x="17660" y="21152"/>
                  </a:cubicBezTo>
                  <a:lnTo>
                    <a:pt x="17660" y="5901"/>
                  </a:lnTo>
                  <a:cubicBezTo>
                    <a:pt x="17660" y="4365"/>
                    <a:pt x="5353" y="1626"/>
                    <a:pt x="615" y="702"/>
                  </a:cubicBezTo>
                  <a:cubicBezTo>
                    <a:pt x="-155" y="552"/>
                    <a:pt x="-207" y="299"/>
                    <a:pt x="485" y="133"/>
                  </a:cubicBezTo>
                  <a:cubicBezTo>
                    <a:pt x="1176" y="-34"/>
                    <a:pt x="2351" y="-45"/>
                    <a:pt x="3121" y="104"/>
                  </a:cubicBezTo>
                  <a:cubicBezTo>
                    <a:pt x="4987" y="471"/>
                    <a:pt x="21393" y="3734"/>
                    <a:pt x="21393" y="5904"/>
                  </a:cubicBezTo>
                  <a:lnTo>
                    <a:pt x="21393" y="21155"/>
                  </a:lnTo>
                  <a:cubicBezTo>
                    <a:pt x="21393" y="21375"/>
                    <a:pt x="20558" y="21555"/>
                    <a:pt x="19527" y="21555"/>
                  </a:cubicBezTo>
                  <a:close/>
                </a:path>
              </a:pathLst>
            </a:custGeom>
            <a:solidFill>
              <a:srgbClr val="B68E65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9" name="Shape">
              <a:extLst>
                <a:ext uri="{FF2B5EF4-FFF2-40B4-BE49-F238E27FC236}">
                  <a16:creationId xmlns:a16="http://schemas.microsoft.com/office/drawing/2014/main" xmlns="" id="{FEAD6977-FB84-40B7-BAC6-51A196897EA1}"/>
                </a:ext>
              </a:extLst>
            </p:cNvPr>
            <p:cNvSpPr/>
            <p:nvPr/>
          </p:nvSpPr>
          <p:spPr>
            <a:xfrm>
              <a:off x="7309016" y="2231695"/>
              <a:ext cx="351409" cy="771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1" h="21488" extrusionOk="0">
                  <a:moveTo>
                    <a:pt x="1793" y="21488"/>
                  </a:moveTo>
                  <a:cubicBezTo>
                    <a:pt x="1743" y="21488"/>
                    <a:pt x="1680" y="21488"/>
                    <a:pt x="1631" y="21482"/>
                  </a:cubicBezTo>
                  <a:cubicBezTo>
                    <a:pt x="644" y="21440"/>
                    <a:pt x="-80" y="21023"/>
                    <a:pt x="7" y="20558"/>
                  </a:cubicBezTo>
                  <a:cubicBezTo>
                    <a:pt x="82" y="20158"/>
                    <a:pt x="2018" y="10661"/>
                    <a:pt x="18062" y="347"/>
                  </a:cubicBezTo>
                  <a:cubicBezTo>
                    <a:pt x="18648" y="-35"/>
                    <a:pt x="19772" y="-112"/>
                    <a:pt x="20559" y="168"/>
                  </a:cubicBezTo>
                  <a:cubicBezTo>
                    <a:pt x="21345" y="448"/>
                    <a:pt x="21520" y="985"/>
                    <a:pt x="20933" y="1361"/>
                  </a:cubicBezTo>
                  <a:cubicBezTo>
                    <a:pt x="5539" y="11263"/>
                    <a:pt x="3591" y="20612"/>
                    <a:pt x="3578" y="20707"/>
                  </a:cubicBezTo>
                  <a:cubicBezTo>
                    <a:pt x="3478" y="21154"/>
                    <a:pt x="2704" y="21488"/>
                    <a:pt x="1793" y="21488"/>
                  </a:cubicBezTo>
                  <a:close/>
                </a:path>
              </a:pathLst>
            </a:custGeom>
            <a:solidFill>
              <a:srgbClr val="B68E65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0" name="Shape">
              <a:extLst>
                <a:ext uri="{FF2B5EF4-FFF2-40B4-BE49-F238E27FC236}">
                  <a16:creationId xmlns:a16="http://schemas.microsoft.com/office/drawing/2014/main" xmlns="" id="{8D71B967-340C-497C-A0F7-7514AE13E816}"/>
                </a:ext>
              </a:extLst>
            </p:cNvPr>
            <p:cNvSpPr/>
            <p:nvPr/>
          </p:nvSpPr>
          <p:spPr>
            <a:xfrm>
              <a:off x="7309017" y="3002255"/>
              <a:ext cx="295042" cy="373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9" h="21406" extrusionOk="0">
                  <a:moveTo>
                    <a:pt x="1736" y="21406"/>
                  </a:moveTo>
                  <a:cubicBezTo>
                    <a:pt x="1677" y="21406"/>
                    <a:pt x="1602" y="21406"/>
                    <a:pt x="1543" y="21394"/>
                  </a:cubicBezTo>
                  <a:cubicBezTo>
                    <a:pt x="592" y="21308"/>
                    <a:pt x="-106" y="20596"/>
                    <a:pt x="13" y="19810"/>
                  </a:cubicBezTo>
                  <a:cubicBezTo>
                    <a:pt x="57" y="19429"/>
                    <a:pt x="1454" y="10428"/>
                    <a:pt x="18508" y="273"/>
                  </a:cubicBezTo>
                  <a:cubicBezTo>
                    <a:pt x="19280" y="-194"/>
                    <a:pt x="20380" y="-47"/>
                    <a:pt x="20929" y="604"/>
                  </a:cubicBezTo>
                  <a:cubicBezTo>
                    <a:pt x="21494" y="1243"/>
                    <a:pt x="21316" y="2151"/>
                    <a:pt x="20528" y="2606"/>
                  </a:cubicBezTo>
                  <a:cubicBezTo>
                    <a:pt x="4722" y="12024"/>
                    <a:pt x="3474" y="20055"/>
                    <a:pt x="3459" y="20129"/>
                  </a:cubicBezTo>
                  <a:cubicBezTo>
                    <a:pt x="3355" y="20866"/>
                    <a:pt x="2613" y="21406"/>
                    <a:pt x="1736" y="21406"/>
                  </a:cubicBezTo>
                  <a:close/>
                </a:path>
              </a:pathLst>
            </a:custGeom>
            <a:solidFill>
              <a:srgbClr val="B68E65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1" name="Shape">
              <a:extLst>
                <a:ext uri="{FF2B5EF4-FFF2-40B4-BE49-F238E27FC236}">
                  <a16:creationId xmlns:a16="http://schemas.microsoft.com/office/drawing/2014/main" xmlns="" id="{115CDE6C-2A36-4842-92B1-07B4342C55B5}"/>
                </a:ext>
              </a:extLst>
            </p:cNvPr>
            <p:cNvSpPr/>
            <p:nvPr/>
          </p:nvSpPr>
          <p:spPr>
            <a:xfrm>
              <a:off x="7123466" y="3408937"/>
              <a:ext cx="232568" cy="243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6" h="21325" extrusionOk="0">
                  <a:moveTo>
                    <a:pt x="18904" y="21325"/>
                  </a:moveTo>
                  <a:cubicBezTo>
                    <a:pt x="17912" y="21325"/>
                    <a:pt x="17015" y="20650"/>
                    <a:pt x="16772" y="19638"/>
                  </a:cubicBezTo>
                  <a:cubicBezTo>
                    <a:pt x="14172" y="8819"/>
                    <a:pt x="1605" y="4337"/>
                    <a:pt x="1474" y="4281"/>
                  </a:cubicBezTo>
                  <a:cubicBezTo>
                    <a:pt x="333" y="3888"/>
                    <a:pt x="-284" y="2631"/>
                    <a:pt x="127" y="1488"/>
                  </a:cubicBezTo>
                  <a:cubicBezTo>
                    <a:pt x="520" y="344"/>
                    <a:pt x="1754" y="-275"/>
                    <a:pt x="2914" y="119"/>
                  </a:cubicBezTo>
                  <a:cubicBezTo>
                    <a:pt x="3531" y="325"/>
                    <a:pt x="17875" y="5387"/>
                    <a:pt x="21035" y="18588"/>
                  </a:cubicBezTo>
                  <a:cubicBezTo>
                    <a:pt x="21316" y="19769"/>
                    <a:pt x="20587" y="20950"/>
                    <a:pt x="19427" y="21231"/>
                  </a:cubicBezTo>
                  <a:cubicBezTo>
                    <a:pt x="19240" y="21306"/>
                    <a:pt x="19072" y="21325"/>
                    <a:pt x="18904" y="21325"/>
                  </a:cubicBezTo>
                  <a:close/>
                </a:path>
              </a:pathLst>
            </a:custGeom>
            <a:solidFill>
              <a:srgbClr val="B68E65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2" name="Shape">
              <a:extLst>
                <a:ext uri="{FF2B5EF4-FFF2-40B4-BE49-F238E27FC236}">
                  <a16:creationId xmlns:a16="http://schemas.microsoft.com/office/drawing/2014/main" xmlns="" id="{B16637D7-302A-47DA-87B0-0CFADCD97E6C}"/>
                </a:ext>
              </a:extLst>
            </p:cNvPr>
            <p:cNvSpPr/>
            <p:nvPr/>
          </p:nvSpPr>
          <p:spPr>
            <a:xfrm>
              <a:off x="7412102" y="2531356"/>
              <a:ext cx="295027" cy="193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354" extrusionOk="0">
                  <a:moveTo>
                    <a:pt x="13585" y="15572"/>
                  </a:moveTo>
                  <a:cubicBezTo>
                    <a:pt x="7623" y="19477"/>
                    <a:pt x="0" y="15746"/>
                    <a:pt x="0" y="15746"/>
                  </a:cubicBezTo>
                  <a:cubicBezTo>
                    <a:pt x="0" y="15746"/>
                    <a:pt x="2053" y="5686"/>
                    <a:pt x="8015" y="1782"/>
                  </a:cubicBezTo>
                  <a:cubicBezTo>
                    <a:pt x="13977" y="-2123"/>
                    <a:pt x="21600" y="1608"/>
                    <a:pt x="21600" y="1608"/>
                  </a:cubicBezTo>
                  <a:cubicBezTo>
                    <a:pt x="21600" y="1608"/>
                    <a:pt x="19547" y="11668"/>
                    <a:pt x="13585" y="15572"/>
                  </a:cubicBezTo>
                  <a:close/>
                </a:path>
              </a:pathLst>
            </a:custGeom>
            <a:solidFill>
              <a:srgbClr val="8EC139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3" name="Shape">
              <a:extLst>
                <a:ext uri="{FF2B5EF4-FFF2-40B4-BE49-F238E27FC236}">
                  <a16:creationId xmlns:a16="http://schemas.microsoft.com/office/drawing/2014/main" xmlns="" id="{89190588-7AE0-45CF-9DB1-44B5D3B94CE5}"/>
                </a:ext>
              </a:extLst>
            </p:cNvPr>
            <p:cNvSpPr/>
            <p:nvPr/>
          </p:nvSpPr>
          <p:spPr>
            <a:xfrm>
              <a:off x="7515186" y="2360120"/>
              <a:ext cx="244722" cy="1601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355" extrusionOk="0">
                  <a:moveTo>
                    <a:pt x="13575" y="15580"/>
                  </a:moveTo>
                  <a:cubicBezTo>
                    <a:pt x="7606" y="19478"/>
                    <a:pt x="0" y="15743"/>
                    <a:pt x="0" y="15743"/>
                  </a:cubicBezTo>
                  <a:cubicBezTo>
                    <a:pt x="0" y="15743"/>
                    <a:pt x="2056" y="5673"/>
                    <a:pt x="8025" y="1776"/>
                  </a:cubicBezTo>
                  <a:cubicBezTo>
                    <a:pt x="13994" y="-2122"/>
                    <a:pt x="21600" y="1613"/>
                    <a:pt x="21600" y="1613"/>
                  </a:cubicBezTo>
                  <a:cubicBezTo>
                    <a:pt x="21600" y="1613"/>
                    <a:pt x="19544" y="11659"/>
                    <a:pt x="13575" y="15580"/>
                  </a:cubicBezTo>
                  <a:close/>
                </a:path>
              </a:pathLst>
            </a:custGeom>
            <a:solidFill>
              <a:srgbClr val="8EC139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4" name="Shape">
              <a:extLst>
                <a:ext uri="{FF2B5EF4-FFF2-40B4-BE49-F238E27FC236}">
                  <a16:creationId xmlns:a16="http://schemas.microsoft.com/office/drawing/2014/main" xmlns="" id="{E5579B91-B32B-44A4-BF38-EFF3AA813523}"/>
                </a:ext>
              </a:extLst>
            </p:cNvPr>
            <p:cNvSpPr/>
            <p:nvPr/>
          </p:nvSpPr>
          <p:spPr>
            <a:xfrm>
              <a:off x="7164698" y="2402931"/>
              <a:ext cx="143294" cy="273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41" h="21600" extrusionOk="0">
                  <a:moveTo>
                    <a:pt x="16955" y="12413"/>
                  </a:moveTo>
                  <a:cubicBezTo>
                    <a:pt x="14290" y="18374"/>
                    <a:pt x="3985" y="21600"/>
                    <a:pt x="3985" y="21600"/>
                  </a:cubicBezTo>
                  <a:cubicBezTo>
                    <a:pt x="3985" y="21600"/>
                    <a:pt x="-1980" y="15149"/>
                    <a:pt x="685" y="9187"/>
                  </a:cubicBezTo>
                  <a:cubicBezTo>
                    <a:pt x="3350" y="3226"/>
                    <a:pt x="13655" y="0"/>
                    <a:pt x="13655" y="0"/>
                  </a:cubicBezTo>
                  <a:cubicBezTo>
                    <a:pt x="13655" y="0"/>
                    <a:pt x="19620" y="6451"/>
                    <a:pt x="16955" y="12413"/>
                  </a:cubicBezTo>
                  <a:close/>
                </a:path>
              </a:pathLst>
            </a:custGeom>
            <a:solidFill>
              <a:srgbClr val="8EC139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5" name="Shape">
              <a:extLst>
                <a:ext uri="{FF2B5EF4-FFF2-40B4-BE49-F238E27FC236}">
                  <a16:creationId xmlns:a16="http://schemas.microsoft.com/office/drawing/2014/main" xmlns="" id="{84CECEA3-61C7-4439-BB44-6A93C78D152A}"/>
                </a:ext>
              </a:extLst>
            </p:cNvPr>
            <p:cNvSpPr/>
            <p:nvPr/>
          </p:nvSpPr>
          <p:spPr>
            <a:xfrm>
              <a:off x="7370868" y="3152086"/>
              <a:ext cx="327808" cy="174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805" extrusionOk="0">
                  <a:moveTo>
                    <a:pt x="9944" y="18588"/>
                  </a:moveTo>
                  <a:cubicBezTo>
                    <a:pt x="3980" y="16972"/>
                    <a:pt x="0" y="6495"/>
                    <a:pt x="0" y="6495"/>
                  </a:cubicBezTo>
                  <a:cubicBezTo>
                    <a:pt x="0" y="6495"/>
                    <a:pt x="5692" y="-1397"/>
                    <a:pt x="11656" y="218"/>
                  </a:cubicBezTo>
                  <a:cubicBezTo>
                    <a:pt x="17620" y="1834"/>
                    <a:pt x="21600" y="12311"/>
                    <a:pt x="21600" y="12311"/>
                  </a:cubicBezTo>
                  <a:cubicBezTo>
                    <a:pt x="21600" y="12311"/>
                    <a:pt x="15908" y="20203"/>
                    <a:pt x="9944" y="18588"/>
                  </a:cubicBezTo>
                  <a:close/>
                </a:path>
              </a:pathLst>
            </a:custGeom>
            <a:solidFill>
              <a:srgbClr val="8EC139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6" name="Shape">
              <a:extLst>
                <a:ext uri="{FF2B5EF4-FFF2-40B4-BE49-F238E27FC236}">
                  <a16:creationId xmlns:a16="http://schemas.microsoft.com/office/drawing/2014/main" xmlns="" id="{687DF7BF-7856-48D5-B9EC-8F5CEBA2A358}"/>
                </a:ext>
              </a:extLst>
            </p:cNvPr>
            <p:cNvSpPr/>
            <p:nvPr/>
          </p:nvSpPr>
          <p:spPr>
            <a:xfrm>
              <a:off x="7370866" y="2167482"/>
              <a:ext cx="167315" cy="34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34" h="21600" extrusionOk="0">
                  <a:moveTo>
                    <a:pt x="19320" y="10185"/>
                  </a:moveTo>
                  <a:cubicBezTo>
                    <a:pt x="20517" y="16156"/>
                    <a:pt x="11896" y="21600"/>
                    <a:pt x="11896" y="21600"/>
                  </a:cubicBezTo>
                  <a:cubicBezTo>
                    <a:pt x="11896" y="21600"/>
                    <a:pt x="1336" y="17385"/>
                    <a:pt x="114" y="11415"/>
                  </a:cubicBezTo>
                  <a:cubicBezTo>
                    <a:pt x="-1083" y="5444"/>
                    <a:pt x="7538" y="0"/>
                    <a:pt x="7538" y="0"/>
                  </a:cubicBezTo>
                  <a:cubicBezTo>
                    <a:pt x="7538" y="0"/>
                    <a:pt x="18098" y="4228"/>
                    <a:pt x="19320" y="10185"/>
                  </a:cubicBezTo>
                  <a:close/>
                </a:path>
              </a:pathLst>
            </a:custGeom>
            <a:solidFill>
              <a:srgbClr val="8EC139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7" name="Shape">
              <a:extLst>
                <a:ext uri="{FF2B5EF4-FFF2-40B4-BE49-F238E27FC236}">
                  <a16:creationId xmlns:a16="http://schemas.microsoft.com/office/drawing/2014/main" xmlns="" id="{67708CD8-A599-4623-BF62-ED6FA30D08FE}"/>
                </a:ext>
              </a:extLst>
            </p:cNvPr>
            <p:cNvSpPr/>
            <p:nvPr/>
          </p:nvSpPr>
          <p:spPr>
            <a:xfrm>
              <a:off x="7164699" y="2873827"/>
              <a:ext cx="161488" cy="248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05" h="21600" extrusionOk="0">
                  <a:moveTo>
                    <a:pt x="15332" y="7579"/>
                  </a:moveTo>
                  <a:cubicBezTo>
                    <a:pt x="19603" y="13537"/>
                    <a:pt x="16546" y="21600"/>
                    <a:pt x="16546" y="21600"/>
                  </a:cubicBezTo>
                  <a:cubicBezTo>
                    <a:pt x="16546" y="21600"/>
                    <a:pt x="6544" y="19980"/>
                    <a:pt x="2274" y="14021"/>
                  </a:cubicBezTo>
                  <a:cubicBezTo>
                    <a:pt x="-1997" y="8063"/>
                    <a:pt x="1060" y="0"/>
                    <a:pt x="1060" y="0"/>
                  </a:cubicBezTo>
                  <a:cubicBezTo>
                    <a:pt x="1060" y="0"/>
                    <a:pt x="11062" y="1620"/>
                    <a:pt x="15332" y="7579"/>
                  </a:cubicBezTo>
                  <a:close/>
                </a:path>
              </a:pathLst>
            </a:custGeom>
            <a:solidFill>
              <a:srgbClr val="8EC139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8" name="Shape">
              <a:extLst>
                <a:ext uri="{FF2B5EF4-FFF2-40B4-BE49-F238E27FC236}">
                  <a16:creationId xmlns:a16="http://schemas.microsoft.com/office/drawing/2014/main" xmlns="" id="{4F4D01BA-A4CC-4A0A-B0CA-CA276FA16004}"/>
                </a:ext>
              </a:extLst>
            </p:cNvPr>
            <p:cNvSpPr/>
            <p:nvPr/>
          </p:nvSpPr>
          <p:spPr>
            <a:xfrm>
              <a:off x="7082230" y="3494555"/>
              <a:ext cx="206378" cy="107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300" extrusionOk="0">
                  <a:moveTo>
                    <a:pt x="10466" y="35"/>
                  </a:moveTo>
                  <a:cubicBezTo>
                    <a:pt x="16421" y="-650"/>
                    <a:pt x="21600" y="8941"/>
                    <a:pt x="21600" y="8941"/>
                  </a:cubicBezTo>
                  <a:cubicBezTo>
                    <a:pt x="21600" y="8941"/>
                    <a:pt x="17090" y="19580"/>
                    <a:pt x="11134" y="20265"/>
                  </a:cubicBezTo>
                  <a:cubicBezTo>
                    <a:pt x="5179" y="20950"/>
                    <a:pt x="0" y="11359"/>
                    <a:pt x="0" y="11359"/>
                  </a:cubicBezTo>
                  <a:cubicBezTo>
                    <a:pt x="0" y="11359"/>
                    <a:pt x="4510" y="720"/>
                    <a:pt x="10466" y="35"/>
                  </a:cubicBezTo>
                  <a:close/>
                </a:path>
              </a:pathLst>
            </a:custGeom>
            <a:solidFill>
              <a:srgbClr val="8EC139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9" name="Shape">
              <a:extLst>
                <a:ext uri="{FF2B5EF4-FFF2-40B4-BE49-F238E27FC236}">
                  <a16:creationId xmlns:a16="http://schemas.microsoft.com/office/drawing/2014/main" xmlns="" id="{B9A0DABF-CDA8-401D-9C6B-AA507AA37BF1}"/>
                </a:ext>
              </a:extLst>
            </p:cNvPr>
            <p:cNvSpPr/>
            <p:nvPr/>
          </p:nvSpPr>
          <p:spPr>
            <a:xfrm>
              <a:off x="6917295" y="2659782"/>
              <a:ext cx="322449" cy="176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984" extrusionOk="0">
                  <a:moveTo>
                    <a:pt x="12112" y="476"/>
                  </a:moveTo>
                  <a:cubicBezTo>
                    <a:pt x="18078" y="2760"/>
                    <a:pt x="21600" y="13114"/>
                    <a:pt x="21600" y="13114"/>
                  </a:cubicBezTo>
                  <a:cubicBezTo>
                    <a:pt x="21600" y="13114"/>
                    <a:pt x="15454" y="19792"/>
                    <a:pt x="9488" y="17508"/>
                  </a:cubicBezTo>
                  <a:cubicBezTo>
                    <a:pt x="3522" y="15224"/>
                    <a:pt x="0" y="4870"/>
                    <a:pt x="0" y="4870"/>
                  </a:cubicBezTo>
                  <a:cubicBezTo>
                    <a:pt x="0" y="4870"/>
                    <a:pt x="6146" y="-1808"/>
                    <a:pt x="12112" y="476"/>
                  </a:cubicBezTo>
                  <a:close/>
                </a:path>
              </a:pathLst>
            </a:custGeom>
            <a:solidFill>
              <a:srgbClr val="8EC139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0" name="Shape">
              <a:extLst>
                <a:ext uri="{FF2B5EF4-FFF2-40B4-BE49-F238E27FC236}">
                  <a16:creationId xmlns:a16="http://schemas.microsoft.com/office/drawing/2014/main" xmlns="" id="{49BFCC6B-3593-4567-95E8-8CBA80EA6FB0}"/>
                </a:ext>
              </a:extLst>
            </p:cNvPr>
            <p:cNvSpPr/>
            <p:nvPr/>
          </p:nvSpPr>
          <p:spPr>
            <a:xfrm>
              <a:off x="7391483" y="2895231"/>
              <a:ext cx="122693" cy="249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00" h="21600" extrusionOk="0">
                  <a:moveTo>
                    <a:pt x="18938" y="11531"/>
                  </a:moveTo>
                  <a:cubicBezTo>
                    <a:pt x="17558" y="17491"/>
                    <a:pt x="7031" y="21600"/>
                    <a:pt x="7031" y="21600"/>
                  </a:cubicBezTo>
                  <a:cubicBezTo>
                    <a:pt x="7031" y="21600"/>
                    <a:pt x="-1250" y="16047"/>
                    <a:pt x="162" y="10069"/>
                  </a:cubicBezTo>
                  <a:cubicBezTo>
                    <a:pt x="1542" y="4109"/>
                    <a:pt x="12069" y="0"/>
                    <a:pt x="12069" y="0"/>
                  </a:cubicBezTo>
                  <a:cubicBezTo>
                    <a:pt x="12069" y="0"/>
                    <a:pt x="20350" y="5571"/>
                    <a:pt x="18938" y="11531"/>
                  </a:cubicBezTo>
                  <a:close/>
                </a:path>
              </a:pathLst>
            </a:custGeom>
            <a:solidFill>
              <a:srgbClr val="8EC139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1" name="Shape">
              <a:extLst>
                <a:ext uri="{FF2B5EF4-FFF2-40B4-BE49-F238E27FC236}">
                  <a16:creationId xmlns:a16="http://schemas.microsoft.com/office/drawing/2014/main" xmlns="" id="{3FA15545-70D5-4746-BE70-6001419CC4CF}"/>
                </a:ext>
              </a:extLst>
            </p:cNvPr>
            <p:cNvSpPr/>
            <p:nvPr/>
          </p:nvSpPr>
          <p:spPr>
            <a:xfrm>
              <a:off x="7205931" y="3280511"/>
              <a:ext cx="104945" cy="211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72" h="21600" extrusionOk="0">
                  <a:moveTo>
                    <a:pt x="18298" y="9826"/>
                  </a:moveTo>
                  <a:cubicBezTo>
                    <a:pt x="20086" y="15779"/>
                    <a:pt x="12533" y="21600"/>
                    <a:pt x="12533" y="21600"/>
                  </a:cubicBezTo>
                  <a:cubicBezTo>
                    <a:pt x="12533" y="21600"/>
                    <a:pt x="2062" y="17748"/>
                    <a:pt x="274" y="11774"/>
                  </a:cubicBezTo>
                  <a:cubicBezTo>
                    <a:pt x="-1514" y="5821"/>
                    <a:pt x="6039" y="0"/>
                    <a:pt x="6039" y="0"/>
                  </a:cubicBezTo>
                  <a:cubicBezTo>
                    <a:pt x="6039" y="0"/>
                    <a:pt x="16510" y="3874"/>
                    <a:pt x="18298" y="9826"/>
                  </a:cubicBezTo>
                  <a:close/>
                </a:path>
              </a:pathLst>
            </a:custGeom>
            <a:solidFill>
              <a:srgbClr val="8EC139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74" name="Shape">
              <a:extLst>
                <a:ext uri="{FF2B5EF4-FFF2-40B4-BE49-F238E27FC236}">
                  <a16:creationId xmlns:a16="http://schemas.microsoft.com/office/drawing/2014/main" xmlns="" id="{F126A1C5-3DC9-4B4D-A9FF-4B4E808608C9}"/>
                </a:ext>
              </a:extLst>
            </p:cNvPr>
            <p:cNvSpPr/>
            <p:nvPr/>
          </p:nvSpPr>
          <p:spPr>
            <a:xfrm>
              <a:off x="6669895" y="3644388"/>
              <a:ext cx="1306286" cy="274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018" y="0"/>
                  </a:moveTo>
                  <a:cubicBezTo>
                    <a:pt x="10623" y="0"/>
                    <a:pt x="10241" y="742"/>
                    <a:pt x="9934" y="2091"/>
                  </a:cubicBezTo>
                  <a:cubicBezTo>
                    <a:pt x="9927" y="2091"/>
                    <a:pt x="9924" y="2091"/>
                    <a:pt x="9920" y="2091"/>
                  </a:cubicBezTo>
                  <a:cubicBezTo>
                    <a:pt x="9631" y="961"/>
                    <a:pt x="9283" y="354"/>
                    <a:pt x="8925" y="354"/>
                  </a:cubicBezTo>
                  <a:cubicBezTo>
                    <a:pt x="8512" y="354"/>
                    <a:pt x="8114" y="1163"/>
                    <a:pt x="7803" y="2630"/>
                  </a:cubicBezTo>
                  <a:cubicBezTo>
                    <a:pt x="7626" y="2091"/>
                    <a:pt x="7425" y="1804"/>
                    <a:pt x="7220" y="1804"/>
                  </a:cubicBezTo>
                  <a:cubicBezTo>
                    <a:pt x="6883" y="1804"/>
                    <a:pt x="6562" y="2580"/>
                    <a:pt x="6337" y="3946"/>
                  </a:cubicBezTo>
                  <a:cubicBezTo>
                    <a:pt x="6201" y="3490"/>
                    <a:pt x="6048" y="3254"/>
                    <a:pt x="5887" y="3254"/>
                  </a:cubicBezTo>
                  <a:cubicBezTo>
                    <a:pt x="5608" y="3254"/>
                    <a:pt x="5345" y="3996"/>
                    <a:pt x="5185" y="5227"/>
                  </a:cubicBezTo>
                  <a:cubicBezTo>
                    <a:pt x="5022" y="4890"/>
                    <a:pt x="4848" y="4721"/>
                    <a:pt x="4674" y="4721"/>
                  </a:cubicBezTo>
                  <a:cubicBezTo>
                    <a:pt x="4197" y="4721"/>
                    <a:pt x="3750" y="6003"/>
                    <a:pt x="3484" y="8127"/>
                  </a:cubicBezTo>
                  <a:cubicBezTo>
                    <a:pt x="3355" y="7672"/>
                    <a:pt x="3205" y="7436"/>
                    <a:pt x="3055" y="7436"/>
                  </a:cubicBezTo>
                  <a:cubicBezTo>
                    <a:pt x="2775" y="7436"/>
                    <a:pt x="2512" y="8245"/>
                    <a:pt x="2373" y="9544"/>
                  </a:cubicBezTo>
                  <a:cubicBezTo>
                    <a:pt x="2305" y="9476"/>
                    <a:pt x="2233" y="9443"/>
                    <a:pt x="2161" y="9443"/>
                  </a:cubicBezTo>
                  <a:cubicBezTo>
                    <a:pt x="1531" y="9443"/>
                    <a:pt x="1013" y="12124"/>
                    <a:pt x="982" y="15513"/>
                  </a:cubicBezTo>
                  <a:cubicBezTo>
                    <a:pt x="900" y="15344"/>
                    <a:pt x="815" y="15260"/>
                    <a:pt x="726" y="15260"/>
                  </a:cubicBezTo>
                  <a:cubicBezTo>
                    <a:pt x="324" y="15260"/>
                    <a:pt x="0" y="17014"/>
                    <a:pt x="0" y="19172"/>
                  </a:cubicBezTo>
                  <a:cubicBezTo>
                    <a:pt x="0" y="20032"/>
                    <a:pt x="55" y="20875"/>
                    <a:pt x="150" y="21566"/>
                  </a:cubicBezTo>
                  <a:cubicBezTo>
                    <a:pt x="150" y="21583"/>
                    <a:pt x="150" y="21583"/>
                    <a:pt x="147" y="21600"/>
                  </a:cubicBezTo>
                  <a:lnTo>
                    <a:pt x="21542" y="21600"/>
                  </a:lnTo>
                  <a:cubicBezTo>
                    <a:pt x="21580" y="21128"/>
                    <a:pt x="21600" y="20605"/>
                    <a:pt x="21600" y="20082"/>
                  </a:cubicBezTo>
                  <a:cubicBezTo>
                    <a:pt x="21600" y="18531"/>
                    <a:pt x="21430" y="17132"/>
                    <a:pt x="21167" y="16508"/>
                  </a:cubicBezTo>
                  <a:cubicBezTo>
                    <a:pt x="21061" y="14080"/>
                    <a:pt x="20662" y="12360"/>
                    <a:pt x="20199" y="12360"/>
                  </a:cubicBezTo>
                  <a:cubicBezTo>
                    <a:pt x="20103" y="12360"/>
                    <a:pt x="20011" y="12427"/>
                    <a:pt x="19919" y="12579"/>
                  </a:cubicBezTo>
                  <a:cubicBezTo>
                    <a:pt x="19718" y="10438"/>
                    <a:pt x="19313" y="9089"/>
                    <a:pt x="18866" y="9089"/>
                  </a:cubicBezTo>
                  <a:cubicBezTo>
                    <a:pt x="18815" y="9089"/>
                    <a:pt x="18764" y="9105"/>
                    <a:pt x="18712" y="9156"/>
                  </a:cubicBezTo>
                  <a:cubicBezTo>
                    <a:pt x="18443" y="7386"/>
                    <a:pt x="18044" y="6374"/>
                    <a:pt x="17618" y="6374"/>
                  </a:cubicBezTo>
                  <a:cubicBezTo>
                    <a:pt x="17536" y="6374"/>
                    <a:pt x="17458" y="6408"/>
                    <a:pt x="17380" y="6475"/>
                  </a:cubicBezTo>
                  <a:cubicBezTo>
                    <a:pt x="17243" y="5598"/>
                    <a:pt x="17039" y="5092"/>
                    <a:pt x="16827" y="5092"/>
                  </a:cubicBezTo>
                  <a:cubicBezTo>
                    <a:pt x="16715" y="5092"/>
                    <a:pt x="16602" y="5244"/>
                    <a:pt x="16500" y="5514"/>
                  </a:cubicBezTo>
                  <a:cubicBezTo>
                    <a:pt x="16278" y="4317"/>
                    <a:pt x="15978" y="3642"/>
                    <a:pt x="15661" y="3642"/>
                  </a:cubicBezTo>
                  <a:cubicBezTo>
                    <a:pt x="15515" y="3642"/>
                    <a:pt x="15368" y="3794"/>
                    <a:pt x="15232" y="4081"/>
                  </a:cubicBezTo>
                  <a:cubicBezTo>
                    <a:pt x="15225" y="4081"/>
                    <a:pt x="15215" y="4064"/>
                    <a:pt x="15208" y="4047"/>
                  </a:cubicBezTo>
                  <a:cubicBezTo>
                    <a:pt x="14997" y="3086"/>
                    <a:pt x="14724" y="2546"/>
                    <a:pt x="14448" y="2546"/>
                  </a:cubicBezTo>
                  <a:cubicBezTo>
                    <a:pt x="14294" y="2546"/>
                    <a:pt x="14144" y="2715"/>
                    <a:pt x="14001" y="3018"/>
                  </a:cubicBezTo>
                  <a:cubicBezTo>
                    <a:pt x="13851" y="2142"/>
                    <a:pt x="13640" y="1636"/>
                    <a:pt x="13418" y="1636"/>
                  </a:cubicBezTo>
                  <a:cubicBezTo>
                    <a:pt x="13255" y="1636"/>
                    <a:pt x="13098" y="1905"/>
                    <a:pt x="12961" y="2411"/>
                  </a:cubicBezTo>
                  <a:cubicBezTo>
                    <a:pt x="12811" y="1787"/>
                    <a:pt x="12627" y="1450"/>
                    <a:pt x="12436" y="1450"/>
                  </a:cubicBezTo>
                  <a:cubicBezTo>
                    <a:pt x="12307" y="1450"/>
                    <a:pt x="12177" y="1619"/>
                    <a:pt x="12061" y="1922"/>
                  </a:cubicBezTo>
                  <a:cubicBezTo>
                    <a:pt x="11761" y="674"/>
                    <a:pt x="11397" y="0"/>
                    <a:pt x="11018" y="0"/>
                  </a:cubicBezTo>
                  <a:lnTo>
                    <a:pt x="11018" y="0"/>
                  </a:lnTo>
                  <a:close/>
                </a:path>
              </a:pathLst>
            </a:custGeom>
            <a:solidFill>
              <a:srgbClr val="302925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82" name="Shape">
              <a:extLst>
                <a:ext uri="{FF2B5EF4-FFF2-40B4-BE49-F238E27FC236}">
                  <a16:creationId xmlns:a16="http://schemas.microsoft.com/office/drawing/2014/main" xmlns="" id="{2A3EE967-34D7-4554-9F65-666E6A275FA7}"/>
                </a:ext>
              </a:extLst>
            </p:cNvPr>
            <p:cNvSpPr/>
            <p:nvPr/>
          </p:nvSpPr>
          <p:spPr>
            <a:xfrm>
              <a:off x="6711128" y="4179497"/>
              <a:ext cx="1234746" cy="603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279" y="6271"/>
                  </a:lnTo>
                  <a:lnTo>
                    <a:pt x="19678" y="19249"/>
                  </a:lnTo>
                  <a:lnTo>
                    <a:pt x="19555" y="21600"/>
                  </a:lnTo>
                  <a:lnTo>
                    <a:pt x="2045" y="21600"/>
                  </a:lnTo>
                  <a:lnTo>
                    <a:pt x="1926" y="19249"/>
                  </a:lnTo>
                  <a:lnTo>
                    <a:pt x="162" y="3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5F30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algn="ctr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rPr lang="en-US" sz="2700" b="1" dirty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rPr>
                <a:t>03</a:t>
              </a:r>
              <a:endParaRPr sz="2700" b="1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83" name="Shape">
              <a:extLst>
                <a:ext uri="{FF2B5EF4-FFF2-40B4-BE49-F238E27FC236}">
                  <a16:creationId xmlns:a16="http://schemas.microsoft.com/office/drawing/2014/main" xmlns="" id="{3A189829-7E53-4F97-8046-4623841BBCEB}"/>
                </a:ext>
              </a:extLst>
            </p:cNvPr>
            <p:cNvSpPr/>
            <p:nvPr/>
          </p:nvSpPr>
          <p:spPr>
            <a:xfrm>
              <a:off x="6628659" y="3879835"/>
              <a:ext cx="1398237" cy="360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167" y="17144"/>
                  </a:lnTo>
                  <a:lnTo>
                    <a:pt x="21055" y="21600"/>
                  </a:lnTo>
                  <a:lnTo>
                    <a:pt x="545" y="21600"/>
                  </a:lnTo>
                  <a:lnTo>
                    <a:pt x="433" y="17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7643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xmlns="" id="{B3CF3D77-6C57-4C8C-840E-E549E7B228F7}"/>
              </a:ext>
            </a:extLst>
          </p:cNvPr>
          <p:cNvGrpSpPr/>
          <p:nvPr/>
        </p:nvGrpSpPr>
        <p:grpSpPr>
          <a:xfrm>
            <a:off x="4701275" y="4456926"/>
            <a:ext cx="1962807" cy="1946603"/>
            <a:chOff x="332936" y="2739737"/>
            <a:chExt cx="2937088" cy="2595466"/>
          </a:xfrm>
        </p:grpSpPr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xmlns="" id="{90092282-7CF2-49DE-86E1-32535BDBDBCB}"/>
                </a:ext>
              </a:extLst>
            </p:cNvPr>
            <p:cNvSpPr txBox="1"/>
            <p:nvPr/>
          </p:nvSpPr>
          <p:spPr>
            <a:xfrm>
              <a:off x="332936" y="2739737"/>
              <a:ext cx="2937088" cy="45140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sz="1600" b="1" cap="all" noProof="1">
                  <a:solidFill>
                    <a:srgbClr val="0070C0"/>
                  </a:solidFill>
                </a:rPr>
                <a:t>Social support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xmlns="" id="{27AE596D-26F1-4FDA-B324-A79D6821AF76}"/>
                </a:ext>
              </a:extLst>
            </p:cNvPr>
            <p:cNvSpPr txBox="1"/>
            <p:nvPr/>
          </p:nvSpPr>
          <p:spPr>
            <a:xfrm>
              <a:off x="340731" y="3273104"/>
              <a:ext cx="2929293" cy="2062099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/>
              <a:r>
                <a:rPr lang="en-US" sz="1050" noProof="1">
                  <a:solidFill>
                    <a:srgbClr val="002060"/>
                  </a:solidFill>
                </a:rPr>
                <a:t>Increasing social support and ensuring individuals are connected into services is key to recovery and healing. </a:t>
              </a:r>
              <a:r>
                <a:rPr lang="en-GB" sz="1050" noProof="1">
                  <a:solidFill>
                    <a:srgbClr val="002060"/>
                  </a:solidFill>
                </a:rPr>
                <a:t>Together we can decrease stigma and increase not only availability of services, but also their uptake.  We must avoid the ‘hard to reach’ label. </a:t>
              </a:r>
            </a:p>
            <a:p>
              <a:pPr algn="just"/>
              <a:endParaRPr lang="en-US" sz="1050" noProof="1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xmlns="" id="{8BEF8949-6672-416A-A9D3-060FC7997D87}"/>
              </a:ext>
            </a:extLst>
          </p:cNvPr>
          <p:cNvGrpSpPr/>
          <p:nvPr/>
        </p:nvGrpSpPr>
        <p:grpSpPr>
          <a:xfrm>
            <a:off x="2836254" y="2852474"/>
            <a:ext cx="1278275" cy="1314974"/>
            <a:chOff x="4546356" y="3344724"/>
            <a:chExt cx="1398445" cy="1438595"/>
          </a:xfrm>
        </p:grpSpPr>
        <p:sp>
          <p:nvSpPr>
            <p:cNvPr id="3" name="Shape">
              <a:extLst>
                <a:ext uri="{FF2B5EF4-FFF2-40B4-BE49-F238E27FC236}">
                  <a16:creationId xmlns:a16="http://schemas.microsoft.com/office/drawing/2014/main" xmlns="" id="{B4CC45A8-F3B3-401E-8243-CBC9BE928631}"/>
                </a:ext>
              </a:extLst>
            </p:cNvPr>
            <p:cNvSpPr/>
            <p:nvPr/>
          </p:nvSpPr>
          <p:spPr>
            <a:xfrm>
              <a:off x="5226714" y="3344724"/>
              <a:ext cx="140896" cy="266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31" h="21600" extrusionOk="0">
                  <a:moveTo>
                    <a:pt x="16752" y="12519"/>
                  </a:moveTo>
                  <a:cubicBezTo>
                    <a:pt x="13956" y="18475"/>
                    <a:pt x="3695" y="21600"/>
                    <a:pt x="3695" y="21600"/>
                  </a:cubicBezTo>
                  <a:cubicBezTo>
                    <a:pt x="3695" y="21600"/>
                    <a:pt x="-2026" y="15054"/>
                    <a:pt x="770" y="9081"/>
                  </a:cubicBezTo>
                  <a:cubicBezTo>
                    <a:pt x="3566" y="3125"/>
                    <a:pt x="13828" y="0"/>
                    <a:pt x="13828" y="0"/>
                  </a:cubicBezTo>
                  <a:cubicBezTo>
                    <a:pt x="13828" y="0"/>
                    <a:pt x="19574" y="6563"/>
                    <a:pt x="16752" y="12519"/>
                  </a:cubicBezTo>
                  <a:close/>
                </a:path>
              </a:pathLst>
            </a:custGeom>
            <a:solidFill>
              <a:srgbClr val="8EC139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4" name="Shape">
              <a:extLst>
                <a:ext uri="{FF2B5EF4-FFF2-40B4-BE49-F238E27FC236}">
                  <a16:creationId xmlns:a16="http://schemas.microsoft.com/office/drawing/2014/main" xmlns="" id="{BCA11ECE-26C9-42A0-A09C-97F562308938}"/>
                </a:ext>
              </a:extLst>
            </p:cNvPr>
            <p:cNvSpPr/>
            <p:nvPr/>
          </p:nvSpPr>
          <p:spPr>
            <a:xfrm>
              <a:off x="4979310" y="3473151"/>
              <a:ext cx="258949" cy="144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733" extrusionOk="0">
                  <a:moveTo>
                    <a:pt x="12331" y="624"/>
                  </a:moveTo>
                  <a:cubicBezTo>
                    <a:pt x="18298" y="3190"/>
                    <a:pt x="21600" y="13505"/>
                    <a:pt x="21600" y="13505"/>
                  </a:cubicBezTo>
                  <a:cubicBezTo>
                    <a:pt x="21600" y="13505"/>
                    <a:pt x="15237" y="19658"/>
                    <a:pt x="9269" y="17118"/>
                  </a:cubicBezTo>
                  <a:cubicBezTo>
                    <a:pt x="3302" y="14553"/>
                    <a:pt x="0" y="4237"/>
                    <a:pt x="0" y="4237"/>
                  </a:cubicBezTo>
                  <a:cubicBezTo>
                    <a:pt x="0" y="4237"/>
                    <a:pt x="6363" y="-1942"/>
                    <a:pt x="12331" y="624"/>
                  </a:cubicBezTo>
                  <a:close/>
                </a:path>
              </a:pathLst>
            </a:custGeom>
            <a:solidFill>
              <a:srgbClr val="8EC139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5" name="Shape">
              <a:extLst>
                <a:ext uri="{FF2B5EF4-FFF2-40B4-BE49-F238E27FC236}">
                  <a16:creationId xmlns:a16="http://schemas.microsoft.com/office/drawing/2014/main" xmlns="" id="{A221DC61-9263-47F9-BEE6-DE04A03624DB}"/>
                </a:ext>
              </a:extLst>
            </p:cNvPr>
            <p:cNvSpPr/>
            <p:nvPr/>
          </p:nvSpPr>
          <p:spPr>
            <a:xfrm>
              <a:off x="5123630" y="3430342"/>
              <a:ext cx="135747" cy="770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7" h="21537" extrusionOk="0">
                  <a:moveTo>
                    <a:pt x="17905" y="21537"/>
                  </a:moveTo>
                  <a:cubicBezTo>
                    <a:pt x="16067" y="21537"/>
                    <a:pt x="14552" y="21256"/>
                    <a:pt x="14552" y="20915"/>
                  </a:cubicBezTo>
                  <a:lnTo>
                    <a:pt x="14552" y="5551"/>
                  </a:lnTo>
                  <a:cubicBezTo>
                    <a:pt x="14552" y="4055"/>
                    <a:pt x="4719" y="1792"/>
                    <a:pt x="915" y="1050"/>
                  </a:cubicBezTo>
                  <a:cubicBezTo>
                    <a:pt x="-342" y="799"/>
                    <a:pt x="-310" y="404"/>
                    <a:pt x="1044" y="170"/>
                  </a:cubicBezTo>
                  <a:cubicBezTo>
                    <a:pt x="2398" y="-63"/>
                    <a:pt x="4526" y="-57"/>
                    <a:pt x="5783" y="194"/>
                  </a:cubicBezTo>
                  <a:cubicBezTo>
                    <a:pt x="7363" y="506"/>
                    <a:pt x="21226" y="3295"/>
                    <a:pt x="21226" y="5551"/>
                  </a:cubicBezTo>
                  <a:lnTo>
                    <a:pt x="21226" y="20915"/>
                  </a:lnTo>
                  <a:cubicBezTo>
                    <a:pt x="21258" y="21256"/>
                    <a:pt x="19775" y="21537"/>
                    <a:pt x="17905" y="21537"/>
                  </a:cubicBezTo>
                  <a:close/>
                </a:path>
              </a:pathLst>
            </a:custGeom>
            <a:solidFill>
              <a:srgbClr val="B68E65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6" name="Shape">
              <a:extLst>
                <a:ext uri="{FF2B5EF4-FFF2-40B4-BE49-F238E27FC236}">
                  <a16:creationId xmlns:a16="http://schemas.microsoft.com/office/drawing/2014/main" xmlns="" id="{B106315C-68E3-450B-AEB9-6C3E7876CADB}"/>
                </a:ext>
              </a:extLst>
            </p:cNvPr>
            <p:cNvSpPr/>
            <p:nvPr/>
          </p:nvSpPr>
          <p:spPr>
            <a:xfrm>
              <a:off x="5226712" y="3515959"/>
              <a:ext cx="141316" cy="137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5" h="21125" extrusionOk="0">
                  <a:moveTo>
                    <a:pt x="3132" y="21125"/>
                  </a:moveTo>
                  <a:cubicBezTo>
                    <a:pt x="2435" y="21125"/>
                    <a:pt x="1739" y="20861"/>
                    <a:pt x="1163" y="20366"/>
                  </a:cubicBezTo>
                  <a:cubicBezTo>
                    <a:pt x="-200" y="19179"/>
                    <a:pt x="-382" y="17003"/>
                    <a:pt x="709" y="15552"/>
                  </a:cubicBezTo>
                  <a:cubicBezTo>
                    <a:pt x="1042" y="15090"/>
                    <a:pt x="9070" y="4373"/>
                    <a:pt x="16159" y="382"/>
                  </a:cubicBezTo>
                  <a:cubicBezTo>
                    <a:pt x="17704" y="-475"/>
                    <a:pt x="19612" y="152"/>
                    <a:pt x="20400" y="1833"/>
                  </a:cubicBezTo>
                  <a:cubicBezTo>
                    <a:pt x="21218" y="3515"/>
                    <a:pt x="20612" y="5593"/>
                    <a:pt x="19067" y="6450"/>
                  </a:cubicBezTo>
                  <a:cubicBezTo>
                    <a:pt x="13160" y="9781"/>
                    <a:pt x="5677" y="19773"/>
                    <a:pt x="5616" y="19872"/>
                  </a:cubicBezTo>
                  <a:cubicBezTo>
                    <a:pt x="4950" y="20663"/>
                    <a:pt x="4041" y="21125"/>
                    <a:pt x="3132" y="21125"/>
                  </a:cubicBezTo>
                  <a:close/>
                </a:path>
              </a:pathLst>
            </a:custGeom>
            <a:solidFill>
              <a:srgbClr val="B68E65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7" name="Shape">
              <a:extLst>
                <a:ext uri="{FF2B5EF4-FFF2-40B4-BE49-F238E27FC236}">
                  <a16:creationId xmlns:a16="http://schemas.microsoft.com/office/drawing/2014/main" xmlns="" id="{5F40FA5B-833B-442B-A24E-8217144424EC}"/>
                </a:ext>
              </a:extLst>
            </p:cNvPr>
            <p:cNvSpPr/>
            <p:nvPr/>
          </p:nvSpPr>
          <p:spPr>
            <a:xfrm>
              <a:off x="5288563" y="3537365"/>
              <a:ext cx="265548" cy="141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816" extrusionOk="0">
                  <a:moveTo>
                    <a:pt x="9945" y="18597"/>
                  </a:moveTo>
                  <a:cubicBezTo>
                    <a:pt x="3975" y="17003"/>
                    <a:pt x="0" y="6502"/>
                    <a:pt x="0" y="6502"/>
                  </a:cubicBezTo>
                  <a:cubicBezTo>
                    <a:pt x="0" y="6502"/>
                    <a:pt x="5702" y="-1381"/>
                    <a:pt x="11655" y="213"/>
                  </a:cubicBezTo>
                  <a:cubicBezTo>
                    <a:pt x="17609" y="1806"/>
                    <a:pt x="21600" y="12308"/>
                    <a:pt x="21600" y="12308"/>
                  </a:cubicBezTo>
                  <a:cubicBezTo>
                    <a:pt x="21600" y="12308"/>
                    <a:pt x="15915" y="20219"/>
                    <a:pt x="9945" y="18597"/>
                  </a:cubicBezTo>
                  <a:close/>
                </a:path>
              </a:pathLst>
            </a:custGeom>
            <a:solidFill>
              <a:srgbClr val="8EC139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76" name="Shape">
              <a:extLst>
                <a:ext uri="{FF2B5EF4-FFF2-40B4-BE49-F238E27FC236}">
                  <a16:creationId xmlns:a16="http://schemas.microsoft.com/office/drawing/2014/main" xmlns="" id="{CBEE703C-E6A9-4D36-B08E-78D2852F2541}"/>
                </a:ext>
              </a:extLst>
            </p:cNvPr>
            <p:cNvSpPr/>
            <p:nvPr/>
          </p:nvSpPr>
          <p:spPr>
            <a:xfrm>
              <a:off x="4587591" y="3644388"/>
              <a:ext cx="1306286" cy="274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018" y="0"/>
                  </a:moveTo>
                  <a:cubicBezTo>
                    <a:pt x="10623" y="0"/>
                    <a:pt x="10241" y="742"/>
                    <a:pt x="9934" y="2091"/>
                  </a:cubicBezTo>
                  <a:cubicBezTo>
                    <a:pt x="9927" y="2091"/>
                    <a:pt x="9924" y="2091"/>
                    <a:pt x="9920" y="2091"/>
                  </a:cubicBezTo>
                  <a:cubicBezTo>
                    <a:pt x="9631" y="961"/>
                    <a:pt x="9283" y="354"/>
                    <a:pt x="8925" y="354"/>
                  </a:cubicBezTo>
                  <a:cubicBezTo>
                    <a:pt x="8513" y="354"/>
                    <a:pt x="8114" y="1163"/>
                    <a:pt x="7803" y="2630"/>
                  </a:cubicBezTo>
                  <a:cubicBezTo>
                    <a:pt x="7626" y="2091"/>
                    <a:pt x="7425" y="1804"/>
                    <a:pt x="7220" y="1804"/>
                  </a:cubicBezTo>
                  <a:cubicBezTo>
                    <a:pt x="6883" y="1804"/>
                    <a:pt x="6563" y="2580"/>
                    <a:pt x="6338" y="3946"/>
                  </a:cubicBezTo>
                  <a:cubicBezTo>
                    <a:pt x="6201" y="3490"/>
                    <a:pt x="6048" y="3254"/>
                    <a:pt x="5888" y="3254"/>
                  </a:cubicBezTo>
                  <a:cubicBezTo>
                    <a:pt x="5608" y="3254"/>
                    <a:pt x="5345" y="3996"/>
                    <a:pt x="5185" y="5227"/>
                  </a:cubicBezTo>
                  <a:cubicBezTo>
                    <a:pt x="5022" y="4890"/>
                    <a:pt x="4848" y="4721"/>
                    <a:pt x="4674" y="4721"/>
                  </a:cubicBezTo>
                  <a:cubicBezTo>
                    <a:pt x="4197" y="4721"/>
                    <a:pt x="3750" y="6003"/>
                    <a:pt x="3484" y="8127"/>
                  </a:cubicBezTo>
                  <a:cubicBezTo>
                    <a:pt x="3355" y="7672"/>
                    <a:pt x="3205" y="7436"/>
                    <a:pt x="3055" y="7436"/>
                  </a:cubicBezTo>
                  <a:cubicBezTo>
                    <a:pt x="2775" y="7436"/>
                    <a:pt x="2513" y="8245"/>
                    <a:pt x="2373" y="9544"/>
                  </a:cubicBezTo>
                  <a:cubicBezTo>
                    <a:pt x="2305" y="9476"/>
                    <a:pt x="2233" y="9443"/>
                    <a:pt x="2161" y="9443"/>
                  </a:cubicBezTo>
                  <a:cubicBezTo>
                    <a:pt x="1531" y="9443"/>
                    <a:pt x="1013" y="12124"/>
                    <a:pt x="982" y="15513"/>
                  </a:cubicBezTo>
                  <a:cubicBezTo>
                    <a:pt x="900" y="15344"/>
                    <a:pt x="815" y="15260"/>
                    <a:pt x="726" y="15260"/>
                  </a:cubicBezTo>
                  <a:cubicBezTo>
                    <a:pt x="324" y="15260"/>
                    <a:pt x="0" y="17014"/>
                    <a:pt x="0" y="19172"/>
                  </a:cubicBezTo>
                  <a:cubicBezTo>
                    <a:pt x="0" y="20032"/>
                    <a:pt x="55" y="20875"/>
                    <a:pt x="150" y="21566"/>
                  </a:cubicBezTo>
                  <a:cubicBezTo>
                    <a:pt x="150" y="21583"/>
                    <a:pt x="150" y="21583"/>
                    <a:pt x="147" y="21600"/>
                  </a:cubicBezTo>
                  <a:lnTo>
                    <a:pt x="21542" y="21600"/>
                  </a:lnTo>
                  <a:cubicBezTo>
                    <a:pt x="21580" y="21128"/>
                    <a:pt x="21600" y="20605"/>
                    <a:pt x="21600" y="20082"/>
                  </a:cubicBezTo>
                  <a:cubicBezTo>
                    <a:pt x="21600" y="18531"/>
                    <a:pt x="21430" y="17132"/>
                    <a:pt x="21167" y="16508"/>
                  </a:cubicBezTo>
                  <a:cubicBezTo>
                    <a:pt x="21061" y="14080"/>
                    <a:pt x="20662" y="12360"/>
                    <a:pt x="20199" y="12360"/>
                  </a:cubicBezTo>
                  <a:cubicBezTo>
                    <a:pt x="20103" y="12360"/>
                    <a:pt x="20011" y="12427"/>
                    <a:pt x="19919" y="12579"/>
                  </a:cubicBezTo>
                  <a:cubicBezTo>
                    <a:pt x="19718" y="10438"/>
                    <a:pt x="19312" y="9089"/>
                    <a:pt x="18866" y="9089"/>
                  </a:cubicBezTo>
                  <a:cubicBezTo>
                    <a:pt x="18815" y="9089"/>
                    <a:pt x="18764" y="9105"/>
                    <a:pt x="18712" y="9156"/>
                  </a:cubicBezTo>
                  <a:cubicBezTo>
                    <a:pt x="18443" y="7386"/>
                    <a:pt x="18044" y="6374"/>
                    <a:pt x="17618" y="6374"/>
                  </a:cubicBezTo>
                  <a:cubicBezTo>
                    <a:pt x="17536" y="6374"/>
                    <a:pt x="17458" y="6408"/>
                    <a:pt x="17380" y="6475"/>
                  </a:cubicBezTo>
                  <a:cubicBezTo>
                    <a:pt x="17243" y="5598"/>
                    <a:pt x="17039" y="5092"/>
                    <a:pt x="16827" y="5092"/>
                  </a:cubicBezTo>
                  <a:cubicBezTo>
                    <a:pt x="16715" y="5092"/>
                    <a:pt x="16602" y="5244"/>
                    <a:pt x="16500" y="5514"/>
                  </a:cubicBezTo>
                  <a:cubicBezTo>
                    <a:pt x="16278" y="4317"/>
                    <a:pt x="15978" y="3642"/>
                    <a:pt x="15661" y="3642"/>
                  </a:cubicBezTo>
                  <a:cubicBezTo>
                    <a:pt x="15515" y="3642"/>
                    <a:pt x="15368" y="3794"/>
                    <a:pt x="15232" y="4081"/>
                  </a:cubicBezTo>
                  <a:cubicBezTo>
                    <a:pt x="15225" y="4081"/>
                    <a:pt x="15215" y="4064"/>
                    <a:pt x="15208" y="4047"/>
                  </a:cubicBezTo>
                  <a:cubicBezTo>
                    <a:pt x="14997" y="3086"/>
                    <a:pt x="14724" y="2546"/>
                    <a:pt x="14448" y="2546"/>
                  </a:cubicBezTo>
                  <a:cubicBezTo>
                    <a:pt x="14294" y="2546"/>
                    <a:pt x="14144" y="2715"/>
                    <a:pt x="14001" y="3018"/>
                  </a:cubicBezTo>
                  <a:cubicBezTo>
                    <a:pt x="13851" y="2142"/>
                    <a:pt x="13640" y="1636"/>
                    <a:pt x="13418" y="1636"/>
                  </a:cubicBezTo>
                  <a:cubicBezTo>
                    <a:pt x="13255" y="1636"/>
                    <a:pt x="13098" y="1905"/>
                    <a:pt x="12961" y="2411"/>
                  </a:cubicBezTo>
                  <a:cubicBezTo>
                    <a:pt x="12811" y="1787"/>
                    <a:pt x="12627" y="1450"/>
                    <a:pt x="12436" y="1450"/>
                  </a:cubicBezTo>
                  <a:cubicBezTo>
                    <a:pt x="12307" y="1450"/>
                    <a:pt x="12177" y="1619"/>
                    <a:pt x="12061" y="1922"/>
                  </a:cubicBezTo>
                  <a:cubicBezTo>
                    <a:pt x="11761" y="674"/>
                    <a:pt x="11393" y="0"/>
                    <a:pt x="11018" y="0"/>
                  </a:cubicBezTo>
                  <a:lnTo>
                    <a:pt x="11018" y="0"/>
                  </a:lnTo>
                  <a:close/>
                </a:path>
              </a:pathLst>
            </a:custGeom>
            <a:solidFill>
              <a:srgbClr val="302925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80" name="Shape">
              <a:extLst>
                <a:ext uri="{FF2B5EF4-FFF2-40B4-BE49-F238E27FC236}">
                  <a16:creationId xmlns:a16="http://schemas.microsoft.com/office/drawing/2014/main" xmlns="" id="{4F5B360E-B942-4DB0-93CD-633C5EEB6F58}"/>
                </a:ext>
              </a:extLst>
            </p:cNvPr>
            <p:cNvSpPr/>
            <p:nvPr/>
          </p:nvSpPr>
          <p:spPr>
            <a:xfrm>
              <a:off x="4628823" y="4179497"/>
              <a:ext cx="1234746" cy="603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279" y="6271"/>
                  </a:lnTo>
                  <a:lnTo>
                    <a:pt x="19674" y="19249"/>
                  </a:lnTo>
                  <a:lnTo>
                    <a:pt x="19555" y="21600"/>
                  </a:lnTo>
                  <a:lnTo>
                    <a:pt x="2045" y="21600"/>
                  </a:lnTo>
                  <a:lnTo>
                    <a:pt x="1926" y="19249"/>
                  </a:lnTo>
                  <a:lnTo>
                    <a:pt x="159" y="3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5F30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algn="ctr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rPr lang="en-US" sz="2700" b="1" dirty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rPr>
                <a:t>02</a:t>
              </a:r>
              <a:endParaRPr sz="2700" b="1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81" name="Shape">
              <a:extLst>
                <a:ext uri="{FF2B5EF4-FFF2-40B4-BE49-F238E27FC236}">
                  <a16:creationId xmlns:a16="http://schemas.microsoft.com/office/drawing/2014/main" xmlns="" id="{6318B214-3FDA-41D6-BC50-4A71F7B502A8}"/>
                </a:ext>
              </a:extLst>
            </p:cNvPr>
            <p:cNvSpPr/>
            <p:nvPr/>
          </p:nvSpPr>
          <p:spPr>
            <a:xfrm>
              <a:off x="4546356" y="3879835"/>
              <a:ext cx="1398445" cy="360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167" y="17144"/>
                  </a:lnTo>
                  <a:lnTo>
                    <a:pt x="21052" y="21600"/>
                  </a:lnTo>
                  <a:lnTo>
                    <a:pt x="548" y="21600"/>
                  </a:lnTo>
                  <a:lnTo>
                    <a:pt x="433" y="17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7643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xmlns="" id="{93EB6D1B-5AAD-4FF3-9057-E4BC38F02D38}"/>
              </a:ext>
            </a:extLst>
          </p:cNvPr>
          <p:cNvGrpSpPr/>
          <p:nvPr/>
        </p:nvGrpSpPr>
        <p:grpSpPr>
          <a:xfrm>
            <a:off x="2469483" y="4440784"/>
            <a:ext cx="2023997" cy="1982064"/>
            <a:chOff x="296267" y="2718217"/>
            <a:chExt cx="3028651" cy="2642751"/>
          </a:xfrm>
        </p:grpSpPr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xmlns="" id="{803F1A5E-7300-415A-8D34-5DDFC130F0B3}"/>
                </a:ext>
              </a:extLst>
            </p:cNvPr>
            <p:cNvSpPr txBox="1"/>
            <p:nvPr/>
          </p:nvSpPr>
          <p:spPr>
            <a:xfrm>
              <a:off x="296267" y="2718217"/>
              <a:ext cx="2937088" cy="45140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sz="1600" b="1" cap="all" noProof="1">
                  <a:solidFill>
                    <a:srgbClr val="0070C0"/>
                  </a:solidFill>
                </a:rPr>
                <a:t> relationships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xmlns="" id="{9C76A1FA-3302-46F5-96D0-C416C9E9422A}"/>
                </a:ext>
              </a:extLst>
            </p:cNvPr>
            <p:cNvSpPr txBox="1"/>
            <p:nvPr/>
          </p:nvSpPr>
          <p:spPr>
            <a:xfrm>
              <a:off x="395626" y="3298866"/>
              <a:ext cx="2929292" cy="2062102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/>
              <a:r>
                <a:rPr lang="en-US" sz="1050" noProof="1">
                  <a:solidFill>
                    <a:srgbClr val="002060"/>
                  </a:solidFill>
                </a:rPr>
                <a:t>Positive relationships are </a:t>
              </a:r>
              <a:r>
                <a:rPr lang="en-US" sz="1050" noProof="1" smtClean="0">
                  <a:solidFill>
                    <a:srgbClr val="002060"/>
                  </a:solidFill>
                </a:rPr>
                <a:t>key; they support </a:t>
              </a:r>
              <a:r>
                <a:rPr lang="en-US" sz="1050" noProof="1">
                  <a:solidFill>
                    <a:srgbClr val="002060"/>
                  </a:solidFill>
                </a:rPr>
                <a:t>and enable healing. </a:t>
              </a:r>
              <a:r>
                <a:rPr lang="en-GB" sz="1050" noProof="1">
                  <a:solidFill>
                    <a:srgbClr val="002060"/>
                  </a:solidFill>
                </a:rPr>
                <a:t>Target mechanisms for trauma specific services tend to be in relation the emotional impact of the trauma eg improve affect regulation. Focusing the importance of relationships  could also affect outcomes. </a:t>
              </a:r>
            </a:p>
            <a:p>
              <a:pPr algn="just"/>
              <a:endParaRPr lang="en-US" sz="1050" noProof="1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xmlns="" id="{ACCE7B2F-378F-4490-94CF-E27E4A030EA6}"/>
              </a:ext>
            </a:extLst>
          </p:cNvPr>
          <p:cNvGrpSpPr/>
          <p:nvPr/>
        </p:nvGrpSpPr>
        <p:grpSpPr>
          <a:xfrm>
            <a:off x="7203812" y="548680"/>
            <a:ext cx="1372310" cy="3618768"/>
            <a:chOff x="8607880" y="626361"/>
            <a:chExt cx="1501320" cy="4156958"/>
          </a:xfrm>
        </p:grpSpPr>
        <p:sp>
          <p:nvSpPr>
            <p:cNvPr id="22" name="Shape">
              <a:extLst>
                <a:ext uri="{FF2B5EF4-FFF2-40B4-BE49-F238E27FC236}">
                  <a16:creationId xmlns:a16="http://schemas.microsoft.com/office/drawing/2014/main" xmlns="" id="{E226B3FE-FF54-44E9-8294-798AEA9985BF}"/>
                </a:ext>
              </a:extLst>
            </p:cNvPr>
            <p:cNvSpPr/>
            <p:nvPr/>
          </p:nvSpPr>
          <p:spPr>
            <a:xfrm>
              <a:off x="8978982" y="1418325"/>
              <a:ext cx="477490" cy="2823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1569" extrusionOk="0">
                  <a:moveTo>
                    <a:pt x="19611" y="21569"/>
                  </a:moveTo>
                  <a:cubicBezTo>
                    <a:pt x="18612" y="21569"/>
                    <a:pt x="17807" y="21427"/>
                    <a:pt x="17807" y="21250"/>
                  </a:cubicBezTo>
                  <a:lnTo>
                    <a:pt x="17807" y="6445"/>
                  </a:lnTo>
                  <a:cubicBezTo>
                    <a:pt x="17807" y="3636"/>
                    <a:pt x="694" y="576"/>
                    <a:pt x="527" y="545"/>
                  </a:cubicBezTo>
                  <a:cubicBezTo>
                    <a:pt x="-176" y="420"/>
                    <a:pt x="-176" y="218"/>
                    <a:pt x="527" y="93"/>
                  </a:cubicBezTo>
                  <a:cubicBezTo>
                    <a:pt x="1230" y="-31"/>
                    <a:pt x="2377" y="-31"/>
                    <a:pt x="3080" y="93"/>
                  </a:cubicBezTo>
                  <a:cubicBezTo>
                    <a:pt x="3829" y="226"/>
                    <a:pt x="21424" y="3370"/>
                    <a:pt x="21424" y="6445"/>
                  </a:cubicBezTo>
                  <a:lnTo>
                    <a:pt x="21424" y="21250"/>
                  </a:lnTo>
                  <a:cubicBezTo>
                    <a:pt x="21415" y="21427"/>
                    <a:pt x="20610" y="21569"/>
                    <a:pt x="19611" y="21569"/>
                  </a:cubicBezTo>
                  <a:close/>
                </a:path>
              </a:pathLst>
            </a:custGeom>
            <a:solidFill>
              <a:srgbClr val="B68E65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3" name="Shape">
              <a:extLst>
                <a:ext uri="{FF2B5EF4-FFF2-40B4-BE49-F238E27FC236}">
                  <a16:creationId xmlns:a16="http://schemas.microsoft.com/office/drawing/2014/main" xmlns="" id="{05AEC816-7CFB-45B4-A1D3-DBD46CBFD179}"/>
                </a:ext>
              </a:extLst>
            </p:cNvPr>
            <p:cNvSpPr/>
            <p:nvPr/>
          </p:nvSpPr>
          <p:spPr>
            <a:xfrm>
              <a:off x="9370702" y="1182878"/>
              <a:ext cx="686486" cy="1038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0" h="21485" extrusionOk="0">
                  <a:moveTo>
                    <a:pt x="1170" y="21485"/>
                  </a:moveTo>
                  <a:cubicBezTo>
                    <a:pt x="1074" y="21485"/>
                    <a:pt x="978" y="21476"/>
                    <a:pt x="875" y="21458"/>
                  </a:cubicBezTo>
                  <a:cubicBezTo>
                    <a:pt x="255" y="21348"/>
                    <a:pt x="-123" y="20905"/>
                    <a:pt x="37" y="20475"/>
                  </a:cubicBezTo>
                  <a:cubicBezTo>
                    <a:pt x="95" y="20320"/>
                    <a:pt x="1477" y="16676"/>
                    <a:pt x="4549" y="12332"/>
                  </a:cubicBezTo>
                  <a:cubicBezTo>
                    <a:pt x="8715" y="6447"/>
                    <a:pt x="13771" y="2334"/>
                    <a:pt x="19576" y="102"/>
                  </a:cubicBezTo>
                  <a:cubicBezTo>
                    <a:pt x="20139" y="-115"/>
                    <a:pt x="20850" y="27"/>
                    <a:pt x="21163" y="416"/>
                  </a:cubicBezTo>
                  <a:cubicBezTo>
                    <a:pt x="21477" y="806"/>
                    <a:pt x="21272" y="1298"/>
                    <a:pt x="20709" y="1515"/>
                  </a:cubicBezTo>
                  <a:cubicBezTo>
                    <a:pt x="7807" y="6474"/>
                    <a:pt x="2341" y="20741"/>
                    <a:pt x="2290" y="20883"/>
                  </a:cubicBezTo>
                  <a:cubicBezTo>
                    <a:pt x="2162" y="21241"/>
                    <a:pt x="1695" y="21485"/>
                    <a:pt x="1170" y="21485"/>
                  </a:cubicBezTo>
                  <a:close/>
                </a:path>
              </a:pathLst>
            </a:custGeom>
            <a:solidFill>
              <a:srgbClr val="B68E65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4" name="Shape">
              <a:extLst>
                <a:ext uri="{FF2B5EF4-FFF2-40B4-BE49-F238E27FC236}">
                  <a16:creationId xmlns:a16="http://schemas.microsoft.com/office/drawing/2014/main" xmlns="" id="{FBA14FB6-3DE6-45C2-9D1E-1993CA7A1E5D}"/>
                </a:ext>
              </a:extLst>
            </p:cNvPr>
            <p:cNvSpPr/>
            <p:nvPr/>
          </p:nvSpPr>
          <p:spPr>
            <a:xfrm>
              <a:off x="8710963" y="2295909"/>
              <a:ext cx="726943" cy="804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470" extrusionOk="0">
                  <a:moveTo>
                    <a:pt x="20216" y="21470"/>
                  </a:moveTo>
                  <a:cubicBezTo>
                    <a:pt x="19763" y="21470"/>
                    <a:pt x="19339" y="21207"/>
                    <a:pt x="19182" y="20779"/>
                  </a:cubicBezTo>
                  <a:cubicBezTo>
                    <a:pt x="13758" y="6482"/>
                    <a:pt x="866" y="2068"/>
                    <a:pt x="739" y="2023"/>
                  </a:cubicBezTo>
                  <a:cubicBezTo>
                    <a:pt x="164" y="1834"/>
                    <a:pt x="-138" y="1240"/>
                    <a:pt x="62" y="698"/>
                  </a:cubicBezTo>
                  <a:cubicBezTo>
                    <a:pt x="261" y="155"/>
                    <a:pt x="890" y="-130"/>
                    <a:pt x="1464" y="58"/>
                  </a:cubicBezTo>
                  <a:cubicBezTo>
                    <a:pt x="1610" y="104"/>
                    <a:pt x="5044" y="1263"/>
                    <a:pt x="9211" y="4312"/>
                  </a:cubicBezTo>
                  <a:cubicBezTo>
                    <a:pt x="13038" y="7116"/>
                    <a:pt x="18239" y="12129"/>
                    <a:pt x="21256" y="20077"/>
                  </a:cubicBezTo>
                  <a:cubicBezTo>
                    <a:pt x="21462" y="20619"/>
                    <a:pt x="21166" y="21213"/>
                    <a:pt x="20591" y="21407"/>
                  </a:cubicBezTo>
                  <a:cubicBezTo>
                    <a:pt x="20464" y="21453"/>
                    <a:pt x="20343" y="21470"/>
                    <a:pt x="20216" y="21470"/>
                  </a:cubicBezTo>
                  <a:close/>
                </a:path>
              </a:pathLst>
            </a:custGeom>
            <a:solidFill>
              <a:srgbClr val="B68E65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5" name="Shape">
              <a:extLst>
                <a:ext uri="{FF2B5EF4-FFF2-40B4-BE49-F238E27FC236}">
                  <a16:creationId xmlns:a16="http://schemas.microsoft.com/office/drawing/2014/main" xmlns="" id="{F953AACE-8EDE-49E9-9D9A-1D7A7D136024}"/>
                </a:ext>
              </a:extLst>
            </p:cNvPr>
            <p:cNvSpPr/>
            <p:nvPr/>
          </p:nvSpPr>
          <p:spPr>
            <a:xfrm>
              <a:off x="8855282" y="2745400"/>
              <a:ext cx="430352" cy="82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9" h="18131" extrusionOk="0">
                  <a:moveTo>
                    <a:pt x="20080" y="18131"/>
                  </a:moveTo>
                  <a:cubicBezTo>
                    <a:pt x="19988" y="18131"/>
                    <a:pt x="19895" y="18084"/>
                    <a:pt x="19803" y="17990"/>
                  </a:cubicBezTo>
                  <a:cubicBezTo>
                    <a:pt x="19711" y="17897"/>
                    <a:pt x="10100" y="8901"/>
                    <a:pt x="1495" y="13586"/>
                  </a:cubicBezTo>
                  <a:cubicBezTo>
                    <a:pt x="767" y="14008"/>
                    <a:pt x="100" y="11618"/>
                    <a:pt x="8" y="8245"/>
                  </a:cubicBezTo>
                  <a:cubicBezTo>
                    <a:pt x="-74" y="4918"/>
                    <a:pt x="449" y="1872"/>
                    <a:pt x="1177" y="1451"/>
                  </a:cubicBezTo>
                  <a:cubicBezTo>
                    <a:pt x="10223" y="-3469"/>
                    <a:pt x="19936" y="5668"/>
                    <a:pt x="20347" y="6042"/>
                  </a:cubicBezTo>
                  <a:cubicBezTo>
                    <a:pt x="21064" y="6745"/>
                    <a:pt x="21526" y="9978"/>
                    <a:pt x="21382" y="13258"/>
                  </a:cubicBezTo>
                  <a:cubicBezTo>
                    <a:pt x="21249" y="16163"/>
                    <a:pt x="20695" y="18131"/>
                    <a:pt x="20080" y="18131"/>
                  </a:cubicBezTo>
                  <a:close/>
                </a:path>
              </a:pathLst>
            </a:custGeom>
            <a:solidFill>
              <a:srgbClr val="B68E65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6" name="Shape">
              <a:extLst>
                <a:ext uri="{FF2B5EF4-FFF2-40B4-BE49-F238E27FC236}">
                  <a16:creationId xmlns:a16="http://schemas.microsoft.com/office/drawing/2014/main" xmlns="" id="{183B7667-8719-4DAD-A0D1-940D7F906AFA}"/>
                </a:ext>
              </a:extLst>
            </p:cNvPr>
            <p:cNvSpPr/>
            <p:nvPr/>
          </p:nvSpPr>
          <p:spPr>
            <a:xfrm>
              <a:off x="9391319" y="2509953"/>
              <a:ext cx="597996" cy="9131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2" h="21470" extrusionOk="0">
                  <a:moveTo>
                    <a:pt x="1336" y="21470"/>
                  </a:moveTo>
                  <a:cubicBezTo>
                    <a:pt x="1204" y="21470"/>
                    <a:pt x="1072" y="21455"/>
                    <a:pt x="940" y="21430"/>
                  </a:cubicBezTo>
                  <a:cubicBezTo>
                    <a:pt x="237" y="21279"/>
                    <a:pt x="-159" y="20765"/>
                    <a:pt x="61" y="20282"/>
                  </a:cubicBezTo>
                  <a:cubicBezTo>
                    <a:pt x="347" y="19648"/>
                    <a:pt x="7219" y="4757"/>
                    <a:pt x="19265" y="117"/>
                  </a:cubicBezTo>
                  <a:cubicBezTo>
                    <a:pt x="19910" y="-130"/>
                    <a:pt x="20723" y="26"/>
                    <a:pt x="21082" y="469"/>
                  </a:cubicBezTo>
                  <a:cubicBezTo>
                    <a:pt x="21441" y="912"/>
                    <a:pt x="21214" y="1470"/>
                    <a:pt x="20569" y="1717"/>
                  </a:cubicBezTo>
                  <a:cubicBezTo>
                    <a:pt x="9439" y="6005"/>
                    <a:pt x="2669" y="20685"/>
                    <a:pt x="2603" y="20831"/>
                  </a:cubicBezTo>
                  <a:cubicBezTo>
                    <a:pt x="2435" y="21218"/>
                    <a:pt x="1907" y="21470"/>
                    <a:pt x="1336" y="21470"/>
                  </a:cubicBezTo>
                  <a:close/>
                </a:path>
              </a:pathLst>
            </a:custGeom>
            <a:solidFill>
              <a:srgbClr val="B68E65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7" name="Shape">
              <a:extLst>
                <a:ext uri="{FF2B5EF4-FFF2-40B4-BE49-F238E27FC236}">
                  <a16:creationId xmlns:a16="http://schemas.microsoft.com/office/drawing/2014/main" xmlns="" id="{56B63307-7CE8-4178-AF24-2159C18A387C}"/>
                </a:ext>
              </a:extLst>
            </p:cNvPr>
            <p:cNvSpPr/>
            <p:nvPr/>
          </p:nvSpPr>
          <p:spPr>
            <a:xfrm>
              <a:off x="9370702" y="626361"/>
              <a:ext cx="250409" cy="16810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5" h="21531" extrusionOk="0">
                  <a:moveTo>
                    <a:pt x="4376" y="21531"/>
                  </a:moveTo>
                  <a:cubicBezTo>
                    <a:pt x="2796" y="21531"/>
                    <a:pt x="1438" y="21336"/>
                    <a:pt x="1302" y="21076"/>
                  </a:cubicBezTo>
                  <a:cubicBezTo>
                    <a:pt x="1285" y="21040"/>
                    <a:pt x="-549" y="17578"/>
                    <a:pt x="164" y="13320"/>
                  </a:cubicBezTo>
                  <a:cubicBezTo>
                    <a:pt x="1132" y="7574"/>
                    <a:pt x="6040" y="3188"/>
                    <a:pt x="14751" y="282"/>
                  </a:cubicBezTo>
                  <a:cubicBezTo>
                    <a:pt x="15498" y="32"/>
                    <a:pt x="17349" y="-69"/>
                    <a:pt x="18877" y="49"/>
                  </a:cubicBezTo>
                  <a:cubicBezTo>
                    <a:pt x="20423" y="170"/>
                    <a:pt x="21051" y="468"/>
                    <a:pt x="20321" y="715"/>
                  </a:cubicBezTo>
                  <a:cubicBezTo>
                    <a:pt x="385" y="7360"/>
                    <a:pt x="7398" y="20848"/>
                    <a:pt x="7483" y="20985"/>
                  </a:cubicBezTo>
                  <a:cubicBezTo>
                    <a:pt x="7636" y="21260"/>
                    <a:pt x="6379" y="21504"/>
                    <a:pt x="4664" y="21526"/>
                  </a:cubicBezTo>
                  <a:cubicBezTo>
                    <a:pt x="4562" y="21531"/>
                    <a:pt x="4460" y="21531"/>
                    <a:pt x="4376" y="21531"/>
                  </a:cubicBezTo>
                  <a:close/>
                </a:path>
              </a:pathLst>
            </a:custGeom>
            <a:solidFill>
              <a:srgbClr val="B68E65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8" name="Shape">
              <a:extLst>
                <a:ext uri="{FF2B5EF4-FFF2-40B4-BE49-F238E27FC236}">
                  <a16:creationId xmlns:a16="http://schemas.microsoft.com/office/drawing/2014/main" xmlns="" id="{435686F5-621D-4C05-BBA7-D3719B25CF25}"/>
                </a:ext>
              </a:extLst>
            </p:cNvPr>
            <p:cNvSpPr/>
            <p:nvPr/>
          </p:nvSpPr>
          <p:spPr>
            <a:xfrm>
              <a:off x="9535639" y="1653774"/>
              <a:ext cx="477498" cy="1720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0" h="18468" extrusionOk="0">
                  <a:moveTo>
                    <a:pt x="1199" y="18468"/>
                  </a:moveTo>
                  <a:cubicBezTo>
                    <a:pt x="839" y="18468"/>
                    <a:pt x="480" y="18054"/>
                    <a:pt x="249" y="17296"/>
                  </a:cubicBezTo>
                  <a:cubicBezTo>
                    <a:pt x="-157" y="15986"/>
                    <a:pt x="-55" y="14102"/>
                    <a:pt x="470" y="13114"/>
                  </a:cubicBezTo>
                  <a:cubicBezTo>
                    <a:pt x="821" y="12448"/>
                    <a:pt x="9153" y="-3132"/>
                    <a:pt x="20327" y="568"/>
                  </a:cubicBezTo>
                  <a:cubicBezTo>
                    <a:pt x="20982" y="797"/>
                    <a:pt x="21443" y="2291"/>
                    <a:pt x="21360" y="3922"/>
                  </a:cubicBezTo>
                  <a:cubicBezTo>
                    <a:pt x="21277" y="5554"/>
                    <a:pt x="20668" y="6703"/>
                    <a:pt x="20013" y="6496"/>
                  </a:cubicBezTo>
                  <a:cubicBezTo>
                    <a:pt x="9817" y="3118"/>
                    <a:pt x="2011" y="17710"/>
                    <a:pt x="1937" y="17871"/>
                  </a:cubicBezTo>
                  <a:cubicBezTo>
                    <a:pt x="1716" y="18261"/>
                    <a:pt x="1458" y="18468"/>
                    <a:pt x="1199" y="18468"/>
                  </a:cubicBezTo>
                  <a:close/>
                </a:path>
              </a:pathLst>
            </a:custGeom>
            <a:solidFill>
              <a:srgbClr val="B68E65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9" name="Shape">
              <a:extLst>
                <a:ext uri="{FF2B5EF4-FFF2-40B4-BE49-F238E27FC236}">
                  <a16:creationId xmlns:a16="http://schemas.microsoft.com/office/drawing/2014/main" xmlns="" id="{3F8335A0-1C47-48E4-B52E-A1D829524C88}"/>
                </a:ext>
              </a:extLst>
            </p:cNvPr>
            <p:cNvSpPr/>
            <p:nvPr/>
          </p:nvSpPr>
          <p:spPr>
            <a:xfrm>
              <a:off x="9515022" y="2895231"/>
              <a:ext cx="466595" cy="183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6" h="18588" extrusionOk="0">
                  <a:moveTo>
                    <a:pt x="1233" y="18588"/>
                  </a:moveTo>
                  <a:cubicBezTo>
                    <a:pt x="875" y="18588"/>
                    <a:pt x="516" y="18219"/>
                    <a:pt x="271" y="17523"/>
                  </a:cubicBezTo>
                  <a:cubicBezTo>
                    <a:pt x="-154" y="16306"/>
                    <a:pt x="-69" y="14524"/>
                    <a:pt x="459" y="13547"/>
                  </a:cubicBezTo>
                  <a:cubicBezTo>
                    <a:pt x="827" y="12873"/>
                    <a:pt x="9594" y="-3012"/>
                    <a:pt x="20304" y="508"/>
                  </a:cubicBezTo>
                  <a:cubicBezTo>
                    <a:pt x="20974" y="726"/>
                    <a:pt x="21446" y="2160"/>
                    <a:pt x="21342" y="3703"/>
                  </a:cubicBezTo>
                  <a:cubicBezTo>
                    <a:pt x="21248" y="5246"/>
                    <a:pt x="20625" y="6332"/>
                    <a:pt x="19955" y="6093"/>
                  </a:cubicBezTo>
                  <a:cubicBezTo>
                    <a:pt x="10283" y="2899"/>
                    <a:pt x="2073" y="17784"/>
                    <a:pt x="1988" y="17936"/>
                  </a:cubicBezTo>
                  <a:cubicBezTo>
                    <a:pt x="1780" y="18392"/>
                    <a:pt x="1507" y="18588"/>
                    <a:pt x="1233" y="18588"/>
                  </a:cubicBezTo>
                  <a:close/>
                </a:path>
              </a:pathLst>
            </a:custGeom>
            <a:solidFill>
              <a:srgbClr val="B68E65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30" name="Shape">
              <a:extLst>
                <a:ext uri="{FF2B5EF4-FFF2-40B4-BE49-F238E27FC236}">
                  <a16:creationId xmlns:a16="http://schemas.microsoft.com/office/drawing/2014/main" xmlns="" id="{05E4D997-73AB-418A-AE7D-4D2EFCE18324}"/>
                </a:ext>
              </a:extLst>
            </p:cNvPr>
            <p:cNvSpPr/>
            <p:nvPr/>
          </p:nvSpPr>
          <p:spPr>
            <a:xfrm>
              <a:off x="9391319" y="1996245"/>
              <a:ext cx="472001" cy="434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7" h="21443" extrusionOk="0">
                  <a:moveTo>
                    <a:pt x="1212" y="21443"/>
                  </a:moveTo>
                  <a:cubicBezTo>
                    <a:pt x="1044" y="21443"/>
                    <a:pt x="886" y="21401"/>
                    <a:pt x="719" y="21327"/>
                  </a:cubicBezTo>
                  <a:cubicBezTo>
                    <a:pt x="105" y="21020"/>
                    <a:pt x="-165" y="20207"/>
                    <a:pt x="105" y="19520"/>
                  </a:cubicBezTo>
                  <a:cubicBezTo>
                    <a:pt x="337" y="18917"/>
                    <a:pt x="6058" y="4588"/>
                    <a:pt x="19751" y="54"/>
                  </a:cubicBezTo>
                  <a:cubicBezTo>
                    <a:pt x="20393" y="-157"/>
                    <a:pt x="21063" y="266"/>
                    <a:pt x="21249" y="995"/>
                  </a:cubicBezTo>
                  <a:cubicBezTo>
                    <a:pt x="21435" y="1724"/>
                    <a:pt x="21063" y="2485"/>
                    <a:pt x="20421" y="2696"/>
                  </a:cubicBezTo>
                  <a:cubicBezTo>
                    <a:pt x="7835" y="6860"/>
                    <a:pt x="2365" y="20492"/>
                    <a:pt x="2309" y="20629"/>
                  </a:cubicBezTo>
                  <a:cubicBezTo>
                    <a:pt x="2114" y="21137"/>
                    <a:pt x="1677" y="21443"/>
                    <a:pt x="1212" y="21443"/>
                  </a:cubicBezTo>
                  <a:close/>
                </a:path>
              </a:pathLst>
            </a:custGeom>
            <a:solidFill>
              <a:srgbClr val="B68E65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31" name="Shape">
              <a:extLst>
                <a:ext uri="{FF2B5EF4-FFF2-40B4-BE49-F238E27FC236}">
                  <a16:creationId xmlns:a16="http://schemas.microsoft.com/office/drawing/2014/main" xmlns="" id="{690B6129-369A-424D-8700-CD674C2ED0A7}"/>
                </a:ext>
              </a:extLst>
            </p:cNvPr>
            <p:cNvSpPr/>
            <p:nvPr/>
          </p:nvSpPr>
          <p:spPr>
            <a:xfrm>
              <a:off x="9185152" y="2146078"/>
              <a:ext cx="257480" cy="417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1" h="21424" extrusionOk="0">
                  <a:moveTo>
                    <a:pt x="18931" y="21424"/>
                  </a:moveTo>
                  <a:cubicBezTo>
                    <a:pt x="17899" y="21424"/>
                    <a:pt x="16985" y="20952"/>
                    <a:pt x="16781" y="20272"/>
                  </a:cubicBezTo>
                  <a:cubicBezTo>
                    <a:pt x="13464" y="9505"/>
                    <a:pt x="920" y="2590"/>
                    <a:pt x="785" y="2524"/>
                  </a:cubicBezTo>
                  <a:cubicBezTo>
                    <a:pt x="-146" y="2019"/>
                    <a:pt x="-265" y="1119"/>
                    <a:pt x="514" y="515"/>
                  </a:cubicBezTo>
                  <a:cubicBezTo>
                    <a:pt x="1292" y="-88"/>
                    <a:pt x="2680" y="-176"/>
                    <a:pt x="3611" y="329"/>
                  </a:cubicBezTo>
                  <a:cubicBezTo>
                    <a:pt x="4170" y="636"/>
                    <a:pt x="17458" y="7924"/>
                    <a:pt x="21098" y="19712"/>
                  </a:cubicBezTo>
                  <a:cubicBezTo>
                    <a:pt x="21335" y="20480"/>
                    <a:pt x="20556" y="21237"/>
                    <a:pt x="19371" y="21391"/>
                  </a:cubicBezTo>
                  <a:cubicBezTo>
                    <a:pt x="19219" y="21413"/>
                    <a:pt x="19067" y="21424"/>
                    <a:pt x="18931" y="21424"/>
                  </a:cubicBezTo>
                  <a:close/>
                </a:path>
              </a:pathLst>
            </a:custGeom>
            <a:solidFill>
              <a:srgbClr val="B68E65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32" name="Shape">
              <a:extLst>
                <a:ext uri="{FF2B5EF4-FFF2-40B4-BE49-F238E27FC236}">
                  <a16:creationId xmlns:a16="http://schemas.microsoft.com/office/drawing/2014/main" xmlns="" id="{61434E73-2A8E-439A-B21C-5A677DB0EAA1}"/>
                </a:ext>
              </a:extLst>
            </p:cNvPr>
            <p:cNvSpPr/>
            <p:nvPr/>
          </p:nvSpPr>
          <p:spPr>
            <a:xfrm>
              <a:off x="9391319" y="1332709"/>
              <a:ext cx="259589" cy="385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76" h="21600" extrusionOk="0">
                  <a:moveTo>
                    <a:pt x="15251" y="14228"/>
                  </a:moveTo>
                  <a:cubicBezTo>
                    <a:pt x="10804" y="20195"/>
                    <a:pt x="851" y="21600"/>
                    <a:pt x="851" y="21600"/>
                  </a:cubicBezTo>
                  <a:cubicBezTo>
                    <a:pt x="851" y="21600"/>
                    <a:pt x="-1916" y="13339"/>
                    <a:pt x="2531" y="7372"/>
                  </a:cubicBezTo>
                  <a:cubicBezTo>
                    <a:pt x="6978" y="1405"/>
                    <a:pt x="16931" y="0"/>
                    <a:pt x="16931" y="0"/>
                  </a:cubicBezTo>
                  <a:cubicBezTo>
                    <a:pt x="16931" y="0"/>
                    <a:pt x="19684" y="8261"/>
                    <a:pt x="15251" y="14228"/>
                  </a:cubicBezTo>
                  <a:close/>
                </a:path>
              </a:pathLst>
            </a:custGeom>
            <a:solidFill>
              <a:srgbClr val="8EC139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33" name="Shape">
              <a:extLst>
                <a:ext uri="{FF2B5EF4-FFF2-40B4-BE49-F238E27FC236}">
                  <a16:creationId xmlns:a16="http://schemas.microsoft.com/office/drawing/2014/main" xmlns="" id="{DAE72C9B-403E-4D18-ACFD-38D959B87FAB}"/>
                </a:ext>
              </a:extLst>
            </p:cNvPr>
            <p:cNvSpPr/>
            <p:nvPr/>
          </p:nvSpPr>
          <p:spPr>
            <a:xfrm>
              <a:off x="9453170" y="904619"/>
              <a:ext cx="263074" cy="247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9" h="19633" extrusionOk="0">
                  <a:moveTo>
                    <a:pt x="15621" y="15246"/>
                  </a:moveTo>
                  <a:cubicBezTo>
                    <a:pt x="9677" y="20616"/>
                    <a:pt x="0" y="19545"/>
                    <a:pt x="0" y="19545"/>
                  </a:cubicBezTo>
                  <a:cubicBezTo>
                    <a:pt x="0" y="19545"/>
                    <a:pt x="-34" y="9757"/>
                    <a:pt x="5928" y="4386"/>
                  </a:cubicBezTo>
                  <a:cubicBezTo>
                    <a:pt x="11872" y="-984"/>
                    <a:pt x="21549" y="87"/>
                    <a:pt x="21549" y="87"/>
                  </a:cubicBezTo>
                  <a:cubicBezTo>
                    <a:pt x="21549" y="87"/>
                    <a:pt x="21566" y="9875"/>
                    <a:pt x="15621" y="15246"/>
                  </a:cubicBezTo>
                  <a:close/>
                </a:path>
              </a:pathLst>
            </a:custGeom>
            <a:solidFill>
              <a:srgbClr val="8EC139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34" name="Shape">
              <a:extLst>
                <a:ext uri="{FF2B5EF4-FFF2-40B4-BE49-F238E27FC236}">
                  <a16:creationId xmlns:a16="http://schemas.microsoft.com/office/drawing/2014/main" xmlns="" id="{79CBA818-5805-4424-A039-7AE7609FCE68}"/>
                </a:ext>
              </a:extLst>
            </p:cNvPr>
            <p:cNvSpPr/>
            <p:nvPr/>
          </p:nvSpPr>
          <p:spPr>
            <a:xfrm>
              <a:off x="9164535" y="1418325"/>
              <a:ext cx="128453" cy="258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37" h="21600" extrusionOk="0">
                  <a:moveTo>
                    <a:pt x="18253" y="11803"/>
                  </a:moveTo>
                  <a:cubicBezTo>
                    <a:pt x="16438" y="17767"/>
                    <a:pt x="5966" y="21600"/>
                    <a:pt x="5966" y="21600"/>
                  </a:cubicBezTo>
                  <a:cubicBezTo>
                    <a:pt x="5966" y="21600"/>
                    <a:pt x="-1532" y="15761"/>
                    <a:pt x="283" y="9797"/>
                  </a:cubicBezTo>
                  <a:cubicBezTo>
                    <a:pt x="2098" y="3833"/>
                    <a:pt x="12570" y="0"/>
                    <a:pt x="12570" y="0"/>
                  </a:cubicBezTo>
                  <a:cubicBezTo>
                    <a:pt x="12570" y="0"/>
                    <a:pt x="20068" y="5839"/>
                    <a:pt x="18253" y="11803"/>
                  </a:cubicBezTo>
                  <a:close/>
                </a:path>
              </a:pathLst>
            </a:custGeom>
            <a:solidFill>
              <a:srgbClr val="8EC139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35" name="Shape">
              <a:extLst>
                <a:ext uri="{FF2B5EF4-FFF2-40B4-BE49-F238E27FC236}">
                  <a16:creationId xmlns:a16="http://schemas.microsoft.com/office/drawing/2014/main" xmlns="" id="{AA615BDA-0121-4F20-8AC2-37911CC515B0}"/>
                </a:ext>
              </a:extLst>
            </p:cNvPr>
            <p:cNvSpPr/>
            <p:nvPr/>
          </p:nvSpPr>
          <p:spPr>
            <a:xfrm>
              <a:off x="9288236" y="2017651"/>
              <a:ext cx="130849" cy="253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80" h="21600" extrusionOk="0">
                  <a:moveTo>
                    <a:pt x="17197" y="9330"/>
                  </a:moveTo>
                  <a:cubicBezTo>
                    <a:pt x="19690" y="15301"/>
                    <a:pt x="13387" y="21600"/>
                    <a:pt x="13387" y="21600"/>
                  </a:cubicBezTo>
                  <a:cubicBezTo>
                    <a:pt x="13387" y="21600"/>
                    <a:pt x="3077" y="18222"/>
                    <a:pt x="583" y="12270"/>
                  </a:cubicBezTo>
                  <a:cubicBezTo>
                    <a:pt x="-1910" y="6299"/>
                    <a:pt x="4393" y="0"/>
                    <a:pt x="4393" y="0"/>
                  </a:cubicBezTo>
                  <a:cubicBezTo>
                    <a:pt x="4393" y="0"/>
                    <a:pt x="14731" y="3378"/>
                    <a:pt x="17197" y="9330"/>
                  </a:cubicBezTo>
                  <a:close/>
                </a:path>
              </a:pathLst>
            </a:custGeom>
            <a:solidFill>
              <a:srgbClr val="8EC139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36" name="Shape">
              <a:extLst>
                <a:ext uri="{FF2B5EF4-FFF2-40B4-BE49-F238E27FC236}">
                  <a16:creationId xmlns:a16="http://schemas.microsoft.com/office/drawing/2014/main" xmlns="" id="{1E027D81-B721-4710-957E-A9080FEAC584}"/>
                </a:ext>
              </a:extLst>
            </p:cNvPr>
            <p:cNvSpPr/>
            <p:nvPr/>
          </p:nvSpPr>
          <p:spPr>
            <a:xfrm>
              <a:off x="8875897" y="2103269"/>
              <a:ext cx="174419" cy="337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93" h="21600" extrusionOk="0">
                  <a:moveTo>
                    <a:pt x="17215" y="9335"/>
                  </a:moveTo>
                  <a:cubicBezTo>
                    <a:pt x="19697" y="15303"/>
                    <a:pt x="13387" y="21600"/>
                    <a:pt x="13387" y="21600"/>
                  </a:cubicBezTo>
                  <a:cubicBezTo>
                    <a:pt x="13387" y="21600"/>
                    <a:pt x="3061" y="18233"/>
                    <a:pt x="579" y="12265"/>
                  </a:cubicBezTo>
                  <a:cubicBezTo>
                    <a:pt x="-1903" y="6297"/>
                    <a:pt x="4407" y="0"/>
                    <a:pt x="4407" y="0"/>
                  </a:cubicBezTo>
                  <a:cubicBezTo>
                    <a:pt x="4407" y="0"/>
                    <a:pt x="14733" y="3367"/>
                    <a:pt x="17215" y="9335"/>
                  </a:cubicBezTo>
                  <a:close/>
                </a:path>
              </a:pathLst>
            </a:custGeom>
            <a:solidFill>
              <a:srgbClr val="8EC139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37" name="Shape">
              <a:extLst>
                <a:ext uri="{FF2B5EF4-FFF2-40B4-BE49-F238E27FC236}">
                  <a16:creationId xmlns:a16="http://schemas.microsoft.com/office/drawing/2014/main" xmlns="" id="{8AD0AFE3-7500-4F29-B825-D1C1939D21C7}"/>
                </a:ext>
              </a:extLst>
            </p:cNvPr>
            <p:cNvSpPr/>
            <p:nvPr/>
          </p:nvSpPr>
          <p:spPr>
            <a:xfrm>
              <a:off x="9576871" y="2467144"/>
              <a:ext cx="170135" cy="347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8" h="21600" extrusionOk="0">
                  <a:moveTo>
                    <a:pt x="19086" y="10121"/>
                  </a:moveTo>
                  <a:cubicBezTo>
                    <a:pt x="20414" y="16087"/>
                    <a:pt x="12002" y="21600"/>
                    <a:pt x="12002" y="21600"/>
                  </a:cubicBezTo>
                  <a:cubicBezTo>
                    <a:pt x="12002" y="21600"/>
                    <a:pt x="1470" y="17445"/>
                    <a:pt x="142" y="11479"/>
                  </a:cubicBezTo>
                  <a:cubicBezTo>
                    <a:pt x="-1186" y="5513"/>
                    <a:pt x="7226" y="0"/>
                    <a:pt x="7226" y="0"/>
                  </a:cubicBezTo>
                  <a:cubicBezTo>
                    <a:pt x="7226" y="0"/>
                    <a:pt x="17758" y="4155"/>
                    <a:pt x="19086" y="10121"/>
                  </a:cubicBezTo>
                  <a:close/>
                </a:path>
              </a:pathLst>
            </a:custGeom>
            <a:solidFill>
              <a:srgbClr val="8EC139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38" name="Shape">
              <a:extLst>
                <a:ext uri="{FF2B5EF4-FFF2-40B4-BE49-F238E27FC236}">
                  <a16:creationId xmlns:a16="http://schemas.microsoft.com/office/drawing/2014/main" xmlns="" id="{027A43AB-AB3E-4340-B321-FBD28DF1CBE5}"/>
                </a:ext>
              </a:extLst>
            </p:cNvPr>
            <p:cNvSpPr/>
            <p:nvPr/>
          </p:nvSpPr>
          <p:spPr>
            <a:xfrm>
              <a:off x="9391319" y="2702591"/>
              <a:ext cx="204318" cy="385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31" h="21600" extrusionOk="0">
                  <a:moveTo>
                    <a:pt x="16753" y="9074"/>
                  </a:moveTo>
                  <a:cubicBezTo>
                    <a:pt x="19566" y="15043"/>
                    <a:pt x="13852" y="21600"/>
                    <a:pt x="13852" y="21600"/>
                  </a:cubicBezTo>
                  <a:cubicBezTo>
                    <a:pt x="13852" y="21600"/>
                    <a:pt x="3592" y="18495"/>
                    <a:pt x="779" y="12526"/>
                  </a:cubicBezTo>
                  <a:cubicBezTo>
                    <a:pt x="-2034" y="6557"/>
                    <a:pt x="3680" y="0"/>
                    <a:pt x="3680" y="0"/>
                  </a:cubicBezTo>
                  <a:cubicBezTo>
                    <a:pt x="3680" y="0"/>
                    <a:pt x="13958" y="3105"/>
                    <a:pt x="16753" y="9074"/>
                  </a:cubicBezTo>
                  <a:close/>
                </a:path>
              </a:pathLst>
            </a:custGeom>
            <a:solidFill>
              <a:srgbClr val="8EC139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39" name="Shape">
              <a:extLst>
                <a:ext uri="{FF2B5EF4-FFF2-40B4-BE49-F238E27FC236}">
                  <a16:creationId xmlns:a16="http://schemas.microsoft.com/office/drawing/2014/main" xmlns="" id="{474EEFB8-921E-44E7-97B6-DC398832B66D}"/>
                </a:ext>
              </a:extLst>
            </p:cNvPr>
            <p:cNvSpPr/>
            <p:nvPr/>
          </p:nvSpPr>
          <p:spPr>
            <a:xfrm>
              <a:off x="9185150" y="2467144"/>
              <a:ext cx="174419" cy="337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93" h="21600" extrusionOk="0">
                  <a:moveTo>
                    <a:pt x="17215" y="9335"/>
                  </a:moveTo>
                  <a:cubicBezTo>
                    <a:pt x="19697" y="15303"/>
                    <a:pt x="13387" y="21600"/>
                    <a:pt x="13387" y="21600"/>
                  </a:cubicBezTo>
                  <a:cubicBezTo>
                    <a:pt x="13387" y="21600"/>
                    <a:pt x="3061" y="18233"/>
                    <a:pt x="579" y="12265"/>
                  </a:cubicBezTo>
                  <a:cubicBezTo>
                    <a:pt x="-1903" y="6297"/>
                    <a:pt x="4407" y="0"/>
                    <a:pt x="4407" y="0"/>
                  </a:cubicBezTo>
                  <a:cubicBezTo>
                    <a:pt x="4407" y="0"/>
                    <a:pt x="14733" y="3367"/>
                    <a:pt x="17215" y="9335"/>
                  </a:cubicBezTo>
                  <a:close/>
                </a:path>
              </a:pathLst>
            </a:custGeom>
            <a:solidFill>
              <a:srgbClr val="8EC139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40" name="Shape">
              <a:extLst>
                <a:ext uri="{FF2B5EF4-FFF2-40B4-BE49-F238E27FC236}">
                  <a16:creationId xmlns:a16="http://schemas.microsoft.com/office/drawing/2014/main" xmlns="" id="{2067B61D-53B8-4549-AC3A-89D5CD083F4A}"/>
                </a:ext>
              </a:extLst>
            </p:cNvPr>
            <p:cNvSpPr/>
            <p:nvPr/>
          </p:nvSpPr>
          <p:spPr>
            <a:xfrm>
              <a:off x="9721189" y="1418325"/>
              <a:ext cx="349047" cy="185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823" extrusionOk="0">
                  <a:moveTo>
                    <a:pt x="11648" y="18608"/>
                  </a:moveTo>
                  <a:cubicBezTo>
                    <a:pt x="5678" y="20211"/>
                    <a:pt x="0" y="12303"/>
                    <a:pt x="0" y="12303"/>
                  </a:cubicBezTo>
                  <a:cubicBezTo>
                    <a:pt x="0" y="12303"/>
                    <a:pt x="3981" y="1817"/>
                    <a:pt x="9952" y="214"/>
                  </a:cubicBezTo>
                  <a:cubicBezTo>
                    <a:pt x="15922" y="-1389"/>
                    <a:pt x="21600" y="6519"/>
                    <a:pt x="21600" y="6519"/>
                  </a:cubicBezTo>
                  <a:cubicBezTo>
                    <a:pt x="21600" y="6519"/>
                    <a:pt x="17607" y="17026"/>
                    <a:pt x="11648" y="18608"/>
                  </a:cubicBezTo>
                  <a:close/>
                </a:path>
              </a:pathLst>
            </a:custGeom>
            <a:solidFill>
              <a:srgbClr val="8EC139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41" name="Shape">
              <a:extLst>
                <a:ext uri="{FF2B5EF4-FFF2-40B4-BE49-F238E27FC236}">
                  <a16:creationId xmlns:a16="http://schemas.microsoft.com/office/drawing/2014/main" xmlns="" id="{691DA1EE-2487-4606-BCC6-66AA0490C81C}"/>
                </a:ext>
              </a:extLst>
            </p:cNvPr>
            <p:cNvSpPr/>
            <p:nvPr/>
          </p:nvSpPr>
          <p:spPr>
            <a:xfrm>
              <a:off x="9473787" y="1889224"/>
              <a:ext cx="270909" cy="173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320" extrusionOk="0">
                  <a:moveTo>
                    <a:pt x="13447" y="15686"/>
                  </a:moveTo>
                  <a:cubicBezTo>
                    <a:pt x="7479" y="19460"/>
                    <a:pt x="0" y="15515"/>
                    <a:pt x="0" y="15515"/>
                  </a:cubicBezTo>
                  <a:cubicBezTo>
                    <a:pt x="0" y="15515"/>
                    <a:pt x="2186" y="5430"/>
                    <a:pt x="8153" y="1634"/>
                  </a:cubicBezTo>
                  <a:cubicBezTo>
                    <a:pt x="14121" y="-2140"/>
                    <a:pt x="21600" y="1805"/>
                    <a:pt x="21600" y="1805"/>
                  </a:cubicBezTo>
                  <a:cubicBezTo>
                    <a:pt x="21600" y="1805"/>
                    <a:pt x="19414" y="11912"/>
                    <a:pt x="13447" y="15686"/>
                  </a:cubicBezTo>
                  <a:close/>
                </a:path>
              </a:pathLst>
            </a:custGeom>
            <a:solidFill>
              <a:srgbClr val="8EC139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42" name="Shape">
              <a:extLst>
                <a:ext uri="{FF2B5EF4-FFF2-40B4-BE49-F238E27FC236}">
                  <a16:creationId xmlns:a16="http://schemas.microsoft.com/office/drawing/2014/main" xmlns="" id="{2830850D-25CF-458A-BB3F-02965F7FD537}"/>
                </a:ext>
              </a:extLst>
            </p:cNvPr>
            <p:cNvSpPr/>
            <p:nvPr/>
          </p:nvSpPr>
          <p:spPr>
            <a:xfrm>
              <a:off x="9453170" y="2274502"/>
              <a:ext cx="301214" cy="157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77" extrusionOk="0">
                  <a:moveTo>
                    <a:pt x="10541" y="20557"/>
                  </a:moveTo>
                  <a:cubicBezTo>
                    <a:pt x="4583" y="20024"/>
                    <a:pt x="0" y="9322"/>
                    <a:pt x="0" y="9322"/>
                  </a:cubicBezTo>
                  <a:cubicBezTo>
                    <a:pt x="0" y="9322"/>
                    <a:pt x="5086" y="-511"/>
                    <a:pt x="11059" y="21"/>
                  </a:cubicBezTo>
                  <a:cubicBezTo>
                    <a:pt x="17017" y="554"/>
                    <a:pt x="21600" y="11256"/>
                    <a:pt x="21600" y="11256"/>
                  </a:cubicBezTo>
                  <a:cubicBezTo>
                    <a:pt x="21600" y="11256"/>
                    <a:pt x="16499" y="21089"/>
                    <a:pt x="10541" y="20557"/>
                  </a:cubicBezTo>
                  <a:close/>
                </a:path>
              </a:pathLst>
            </a:custGeom>
            <a:solidFill>
              <a:srgbClr val="8EC139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43" name="Shape">
              <a:extLst>
                <a:ext uri="{FF2B5EF4-FFF2-40B4-BE49-F238E27FC236}">
                  <a16:creationId xmlns:a16="http://schemas.microsoft.com/office/drawing/2014/main" xmlns="" id="{4D61F19C-D3F3-4211-9A3F-023BC97E2C67}"/>
                </a:ext>
              </a:extLst>
            </p:cNvPr>
            <p:cNvSpPr/>
            <p:nvPr/>
          </p:nvSpPr>
          <p:spPr>
            <a:xfrm>
              <a:off x="9638723" y="2959446"/>
              <a:ext cx="277711" cy="169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287" extrusionOk="0">
                  <a:moveTo>
                    <a:pt x="8515" y="16015"/>
                  </a:moveTo>
                  <a:cubicBezTo>
                    <a:pt x="2550" y="12586"/>
                    <a:pt x="0" y="2430"/>
                    <a:pt x="0" y="2430"/>
                  </a:cubicBezTo>
                  <a:cubicBezTo>
                    <a:pt x="0" y="2430"/>
                    <a:pt x="7120" y="-2156"/>
                    <a:pt x="13085" y="1273"/>
                  </a:cubicBezTo>
                  <a:cubicBezTo>
                    <a:pt x="19050" y="4702"/>
                    <a:pt x="21600" y="14858"/>
                    <a:pt x="21600" y="14858"/>
                  </a:cubicBezTo>
                  <a:cubicBezTo>
                    <a:pt x="21600" y="14858"/>
                    <a:pt x="14480" y="19444"/>
                    <a:pt x="8515" y="16015"/>
                  </a:cubicBezTo>
                  <a:close/>
                </a:path>
              </a:pathLst>
            </a:custGeom>
            <a:solidFill>
              <a:srgbClr val="8EC139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44" name="Shape">
              <a:extLst>
                <a:ext uri="{FF2B5EF4-FFF2-40B4-BE49-F238E27FC236}">
                  <a16:creationId xmlns:a16="http://schemas.microsoft.com/office/drawing/2014/main" xmlns="" id="{F3F11811-9898-424C-BD99-7F0166050A21}"/>
                </a:ext>
              </a:extLst>
            </p:cNvPr>
            <p:cNvSpPr/>
            <p:nvPr/>
          </p:nvSpPr>
          <p:spPr>
            <a:xfrm>
              <a:off x="9576873" y="2146076"/>
              <a:ext cx="227610" cy="118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01" extrusionOk="0">
                  <a:moveTo>
                    <a:pt x="10546" y="20580"/>
                  </a:moveTo>
                  <a:cubicBezTo>
                    <a:pt x="4578" y="20061"/>
                    <a:pt x="0" y="9335"/>
                    <a:pt x="0" y="9335"/>
                  </a:cubicBezTo>
                  <a:cubicBezTo>
                    <a:pt x="0" y="9335"/>
                    <a:pt x="5087" y="-500"/>
                    <a:pt x="11054" y="20"/>
                  </a:cubicBezTo>
                  <a:cubicBezTo>
                    <a:pt x="17022" y="539"/>
                    <a:pt x="21600" y="11265"/>
                    <a:pt x="21600" y="11265"/>
                  </a:cubicBezTo>
                  <a:cubicBezTo>
                    <a:pt x="21600" y="11265"/>
                    <a:pt x="16513" y="21100"/>
                    <a:pt x="10546" y="20580"/>
                  </a:cubicBezTo>
                  <a:close/>
                </a:path>
              </a:pathLst>
            </a:custGeom>
            <a:solidFill>
              <a:srgbClr val="8EC139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45" name="Shape">
              <a:extLst>
                <a:ext uri="{FF2B5EF4-FFF2-40B4-BE49-F238E27FC236}">
                  <a16:creationId xmlns:a16="http://schemas.microsoft.com/office/drawing/2014/main" xmlns="" id="{5F3774A3-ECB8-4862-84B2-778C1FC79D76}"/>
                </a:ext>
              </a:extLst>
            </p:cNvPr>
            <p:cNvSpPr/>
            <p:nvPr/>
          </p:nvSpPr>
          <p:spPr>
            <a:xfrm>
              <a:off x="9679955" y="1717987"/>
              <a:ext cx="321212" cy="201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283" extrusionOk="0">
                  <a:moveTo>
                    <a:pt x="8318" y="15818"/>
                  </a:moveTo>
                  <a:cubicBezTo>
                    <a:pt x="2357" y="12199"/>
                    <a:pt x="0" y="2079"/>
                    <a:pt x="0" y="2079"/>
                  </a:cubicBezTo>
                  <a:cubicBezTo>
                    <a:pt x="0" y="2079"/>
                    <a:pt x="7320" y="-2164"/>
                    <a:pt x="13282" y="1473"/>
                  </a:cubicBezTo>
                  <a:cubicBezTo>
                    <a:pt x="19243" y="5091"/>
                    <a:pt x="21600" y="15212"/>
                    <a:pt x="21600" y="15212"/>
                  </a:cubicBezTo>
                  <a:cubicBezTo>
                    <a:pt x="21600" y="15212"/>
                    <a:pt x="14294" y="19436"/>
                    <a:pt x="8318" y="15818"/>
                  </a:cubicBezTo>
                  <a:close/>
                </a:path>
              </a:pathLst>
            </a:custGeom>
            <a:solidFill>
              <a:srgbClr val="8EC139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46" name="Shape">
              <a:extLst>
                <a:ext uri="{FF2B5EF4-FFF2-40B4-BE49-F238E27FC236}">
                  <a16:creationId xmlns:a16="http://schemas.microsoft.com/office/drawing/2014/main" xmlns="" id="{9691DD0A-651B-4F98-9694-52E917678650}"/>
                </a:ext>
              </a:extLst>
            </p:cNvPr>
            <p:cNvSpPr/>
            <p:nvPr/>
          </p:nvSpPr>
          <p:spPr>
            <a:xfrm>
              <a:off x="9226386" y="1033047"/>
              <a:ext cx="214935" cy="3816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295" h="21600" extrusionOk="0">
                  <a:moveTo>
                    <a:pt x="16064" y="8553"/>
                  </a:moveTo>
                  <a:cubicBezTo>
                    <a:pt x="19448" y="14513"/>
                    <a:pt x="14786" y="21600"/>
                    <a:pt x="14786" y="21600"/>
                  </a:cubicBezTo>
                  <a:cubicBezTo>
                    <a:pt x="14786" y="21600"/>
                    <a:pt x="4633" y="19020"/>
                    <a:pt x="1232" y="13047"/>
                  </a:cubicBezTo>
                  <a:cubicBezTo>
                    <a:pt x="-2152" y="7087"/>
                    <a:pt x="2510" y="0"/>
                    <a:pt x="2510" y="0"/>
                  </a:cubicBezTo>
                  <a:cubicBezTo>
                    <a:pt x="2510" y="0"/>
                    <a:pt x="12663" y="2580"/>
                    <a:pt x="16064" y="8553"/>
                  </a:cubicBezTo>
                  <a:close/>
                </a:path>
              </a:pathLst>
            </a:custGeom>
            <a:solidFill>
              <a:srgbClr val="8EC139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47" name="Shape">
              <a:extLst>
                <a:ext uri="{FF2B5EF4-FFF2-40B4-BE49-F238E27FC236}">
                  <a16:creationId xmlns:a16="http://schemas.microsoft.com/office/drawing/2014/main" xmlns="" id="{B1C04108-72E3-46B7-BB84-E7EF78DD8C71}"/>
                </a:ext>
              </a:extLst>
            </p:cNvPr>
            <p:cNvSpPr/>
            <p:nvPr/>
          </p:nvSpPr>
          <p:spPr>
            <a:xfrm>
              <a:off x="9020217" y="1803607"/>
              <a:ext cx="315440" cy="170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354" extrusionOk="0">
                  <a:moveTo>
                    <a:pt x="11887" y="336"/>
                  </a:moveTo>
                  <a:cubicBezTo>
                    <a:pt x="17859" y="2296"/>
                    <a:pt x="21600" y="12739"/>
                    <a:pt x="21600" y="12739"/>
                  </a:cubicBezTo>
                  <a:cubicBezTo>
                    <a:pt x="21600" y="12739"/>
                    <a:pt x="15671" y="19977"/>
                    <a:pt x="9713" y="18018"/>
                  </a:cubicBezTo>
                  <a:cubicBezTo>
                    <a:pt x="3741" y="16058"/>
                    <a:pt x="0" y="5615"/>
                    <a:pt x="0" y="5615"/>
                  </a:cubicBezTo>
                  <a:cubicBezTo>
                    <a:pt x="0" y="5615"/>
                    <a:pt x="5929" y="-1623"/>
                    <a:pt x="11887" y="336"/>
                  </a:cubicBezTo>
                  <a:close/>
                </a:path>
              </a:pathLst>
            </a:custGeom>
            <a:solidFill>
              <a:srgbClr val="8EC139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48" name="Shape">
              <a:extLst>
                <a:ext uri="{FF2B5EF4-FFF2-40B4-BE49-F238E27FC236}">
                  <a16:creationId xmlns:a16="http://schemas.microsoft.com/office/drawing/2014/main" xmlns="" id="{083EFE4D-C1B3-4E53-901C-7469932324F6}"/>
                </a:ext>
              </a:extLst>
            </p:cNvPr>
            <p:cNvSpPr/>
            <p:nvPr/>
          </p:nvSpPr>
          <p:spPr>
            <a:xfrm>
              <a:off x="9040834" y="2253100"/>
              <a:ext cx="315440" cy="170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354" extrusionOk="0">
                  <a:moveTo>
                    <a:pt x="11887" y="336"/>
                  </a:moveTo>
                  <a:cubicBezTo>
                    <a:pt x="17859" y="2296"/>
                    <a:pt x="21600" y="12739"/>
                    <a:pt x="21600" y="12739"/>
                  </a:cubicBezTo>
                  <a:cubicBezTo>
                    <a:pt x="21600" y="12739"/>
                    <a:pt x="15671" y="19977"/>
                    <a:pt x="9713" y="18018"/>
                  </a:cubicBezTo>
                  <a:cubicBezTo>
                    <a:pt x="3741" y="16058"/>
                    <a:pt x="0" y="5615"/>
                    <a:pt x="0" y="5615"/>
                  </a:cubicBezTo>
                  <a:cubicBezTo>
                    <a:pt x="0" y="5615"/>
                    <a:pt x="5915" y="-1623"/>
                    <a:pt x="11887" y="336"/>
                  </a:cubicBezTo>
                  <a:close/>
                </a:path>
              </a:pathLst>
            </a:custGeom>
            <a:solidFill>
              <a:srgbClr val="8EC139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49" name="Shape">
              <a:extLst>
                <a:ext uri="{FF2B5EF4-FFF2-40B4-BE49-F238E27FC236}">
                  <a16:creationId xmlns:a16="http://schemas.microsoft.com/office/drawing/2014/main" xmlns="" id="{1B1FB7AF-3E93-4ED4-96B8-0BD78EF89B66}"/>
                </a:ext>
              </a:extLst>
            </p:cNvPr>
            <p:cNvSpPr/>
            <p:nvPr/>
          </p:nvSpPr>
          <p:spPr>
            <a:xfrm>
              <a:off x="8607880" y="2424334"/>
              <a:ext cx="385537" cy="203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388" extrusionOk="0">
                  <a:moveTo>
                    <a:pt x="10165" y="120"/>
                  </a:moveTo>
                  <a:cubicBezTo>
                    <a:pt x="16136" y="-1106"/>
                    <a:pt x="21600" y="7456"/>
                    <a:pt x="21600" y="7456"/>
                  </a:cubicBezTo>
                  <a:cubicBezTo>
                    <a:pt x="21600" y="7456"/>
                    <a:pt x="17395" y="18042"/>
                    <a:pt x="11435" y="19268"/>
                  </a:cubicBezTo>
                  <a:cubicBezTo>
                    <a:pt x="5464" y="20494"/>
                    <a:pt x="0" y="11932"/>
                    <a:pt x="0" y="11932"/>
                  </a:cubicBezTo>
                  <a:cubicBezTo>
                    <a:pt x="0" y="11932"/>
                    <a:pt x="4204" y="1346"/>
                    <a:pt x="10165" y="120"/>
                  </a:cubicBezTo>
                  <a:close/>
                </a:path>
              </a:pathLst>
            </a:custGeom>
            <a:solidFill>
              <a:srgbClr val="8EC139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50" name="Shape">
              <a:extLst>
                <a:ext uri="{FF2B5EF4-FFF2-40B4-BE49-F238E27FC236}">
                  <a16:creationId xmlns:a16="http://schemas.microsoft.com/office/drawing/2014/main" xmlns="" id="{793FACE4-1F8C-42DA-B9F8-4A05B2B047FA}"/>
                </a:ext>
              </a:extLst>
            </p:cNvPr>
            <p:cNvSpPr/>
            <p:nvPr/>
          </p:nvSpPr>
          <p:spPr>
            <a:xfrm>
              <a:off x="8917131" y="2809615"/>
              <a:ext cx="304307" cy="257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774" extrusionOk="0">
                  <a:moveTo>
                    <a:pt x="6512" y="3621"/>
                  </a:moveTo>
                  <a:cubicBezTo>
                    <a:pt x="12483" y="-1413"/>
                    <a:pt x="21600" y="270"/>
                    <a:pt x="21600" y="270"/>
                  </a:cubicBezTo>
                  <a:cubicBezTo>
                    <a:pt x="21600" y="270"/>
                    <a:pt x="21059" y="10119"/>
                    <a:pt x="15088" y="15153"/>
                  </a:cubicBezTo>
                  <a:cubicBezTo>
                    <a:pt x="9117" y="20187"/>
                    <a:pt x="0" y="18504"/>
                    <a:pt x="0" y="18504"/>
                  </a:cubicBezTo>
                  <a:cubicBezTo>
                    <a:pt x="0" y="18504"/>
                    <a:pt x="542" y="8655"/>
                    <a:pt x="6512" y="3621"/>
                  </a:cubicBezTo>
                  <a:close/>
                </a:path>
              </a:pathLst>
            </a:custGeom>
            <a:solidFill>
              <a:srgbClr val="8EC139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51" name="Shape">
              <a:extLst>
                <a:ext uri="{FF2B5EF4-FFF2-40B4-BE49-F238E27FC236}">
                  <a16:creationId xmlns:a16="http://schemas.microsoft.com/office/drawing/2014/main" xmlns="" id="{4640B856-3CC2-4766-BAA6-BE35954323B1}"/>
                </a:ext>
              </a:extLst>
            </p:cNvPr>
            <p:cNvSpPr/>
            <p:nvPr/>
          </p:nvSpPr>
          <p:spPr>
            <a:xfrm>
              <a:off x="9329470" y="669172"/>
              <a:ext cx="174643" cy="310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294" h="21600" extrusionOk="0">
                  <a:moveTo>
                    <a:pt x="16058" y="8551"/>
                  </a:moveTo>
                  <a:cubicBezTo>
                    <a:pt x="19447" y="14509"/>
                    <a:pt x="14792" y="21600"/>
                    <a:pt x="14792" y="21600"/>
                  </a:cubicBezTo>
                  <a:cubicBezTo>
                    <a:pt x="14792" y="21600"/>
                    <a:pt x="4625" y="19008"/>
                    <a:pt x="1236" y="13049"/>
                  </a:cubicBezTo>
                  <a:cubicBezTo>
                    <a:pt x="-2153" y="7091"/>
                    <a:pt x="2502" y="0"/>
                    <a:pt x="2502" y="0"/>
                  </a:cubicBezTo>
                  <a:cubicBezTo>
                    <a:pt x="2502" y="0"/>
                    <a:pt x="12669" y="2592"/>
                    <a:pt x="16058" y="8551"/>
                  </a:cubicBezTo>
                  <a:close/>
                </a:path>
              </a:pathLst>
            </a:custGeom>
            <a:solidFill>
              <a:srgbClr val="8EC139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52" name="Shape">
              <a:extLst>
                <a:ext uri="{FF2B5EF4-FFF2-40B4-BE49-F238E27FC236}">
                  <a16:creationId xmlns:a16="http://schemas.microsoft.com/office/drawing/2014/main" xmlns="" id="{622C0AE2-E650-464C-861C-77D19CBCCFA7}"/>
                </a:ext>
              </a:extLst>
            </p:cNvPr>
            <p:cNvSpPr/>
            <p:nvPr/>
          </p:nvSpPr>
          <p:spPr>
            <a:xfrm>
              <a:off x="8875899" y="1589562"/>
              <a:ext cx="320798" cy="169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86" extrusionOk="0">
                  <a:moveTo>
                    <a:pt x="11508" y="149"/>
                  </a:moveTo>
                  <a:cubicBezTo>
                    <a:pt x="17477" y="1505"/>
                    <a:pt x="21600" y="12063"/>
                    <a:pt x="21600" y="12063"/>
                  </a:cubicBezTo>
                  <a:cubicBezTo>
                    <a:pt x="21600" y="12063"/>
                    <a:pt x="16061" y="20393"/>
                    <a:pt x="10092" y="19037"/>
                  </a:cubicBezTo>
                  <a:cubicBezTo>
                    <a:pt x="4123" y="17681"/>
                    <a:pt x="0" y="7123"/>
                    <a:pt x="0" y="7123"/>
                  </a:cubicBezTo>
                  <a:cubicBezTo>
                    <a:pt x="0" y="7123"/>
                    <a:pt x="5539" y="-1207"/>
                    <a:pt x="11508" y="149"/>
                  </a:cubicBezTo>
                  <a:close/>
                </a:path>
              </a:pathLst>
            </a:custGeom>
            <a:solidFill>
              <a:srgbClr val="8EC139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53" name="Shape">
              <a:extLst>
                <a:ext uri="{FF2B5EF4-FFF2-40B4-BE49-F238E27FC236}">
                  <a16:creationId xmlns:a16="http://schemas.microsoft.com/office/drawing/2014/main" xmlns="" id="{DB4B20FB-8D89-41C9-9761-DC7CA843088F}"/>
                </a:ext>
              </a:extLst>
            </p:cNvPr>
            <p:cNvSpPr/>
            <p:nvPr/>
          </p:nvSpPr>
          <p:spPr>
            <a:xfrm>
              <a:off x="9700574" y="1075856"/>
              <a:ext cx="162422" cy="335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82" h="21600" extrusionOk="0">
                  <a:moveTo>
                    <a:pt x="20246" y="11131"/>
                  </a:moveTo>
                  <a:cubicBezTo>
                    <a:pt x="19551" y="17103"/>
                    <a:pt x="8892" y="21600"/>
                    <a:pt x="8892" y="21600"/>
                  </a:cubicBezTo>
                  <a:cubicBezTo>
                    <a:pt x="8892" y="21600"/>
                    <a:pt x="-659" y="16428"/>
                    <a:pt x="36" y="10469"/>
                  </a:cubicBezTo>
                  <a:cubicBezTo>
                    <a:pt x="731" y="4497"/>
                    <a:pt x="11390" y="0"/>
                    <a:pt x="11390" y="0"/>
                  </a:cubicBezTo>
                  <a:cubicBezTo>
                    <a:pt x="11390" y="0"/>
                    <a:pt x="20941" y="5159"/>
                    <a:pt x="20246" y="11131"/>
                  </a:cubicBezTo>
                  <a:close/>
                </a:path>
              </a:pathLst>
            </a:custGeom>
            <a:solidFill>
              <a:srgbClr val="8EC139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54" name="Shape">
              <a:extLst>
                <a:ext uri="{FF2B5EF4-FFF2-40B4-BE49-F238E27FC236}">
                  <a16:creationId xmlns:a16="http://schemas.microsoft.com/office/drawing/2014/main" xmlns="" id="{A096A645-3A5F-4C8A-B8AC-086E7DC0DCD6}"/>
                </a:ext>
              </a:extLst>
            </p:cNvPr>
            <p:cNvSpPr/>
            <p:nvPr/>
          </p:nvSpPr>
          <p:spPr>
            <a:xfrm>
              <a:off x="9721189" y="2723996"/>
              <a:ext cx="194566" cy="214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65" h="21138" extrusionOk="0">
                  <a:moveTo>
                    <a:pt x="15282" y="15541"/>
                  </a:moveTo>
                  <a:cubicBezTo>
                    <a:pt x="9802" y="21369"/>
                    <a:pt x="49" y="21137"/>
                    <a:pt x="49" y="21137"/>
                  </a:cubicBezTo>
                  <a:cubicBezTo>
                    <a:pt x="49" y="21137"/>
                    <a:pt x="-818" y="11445"/>
                    <a:pt x="4682" y="5597"/>
                  </a:cubicBezTo>
                  <a:cubicBezTo>
                    <a:pt x="10162" y="-231"/>
                    <a:pt x="19915" y="1"/>
                    <a:pt x="19915" y="1"/>
                  </a:cubicBezTo>
                  <a:cubicBezTo>
                    <a:pt x="19915" y="1"/>
                    <a:pt x="20782" y="9693"/>
                    <a:pt x="15282" y="15541"/>
                  </a:cubicBezTo>
                  <a:close/>
                </a:path>
              </a:pathLst>
            </a:custGeom>
            <a:solidFill>
              <a:srgbClr val="8EC139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75" name="Shape">
              <a:extLst>
                <a:ext uri="{FF2B5EF4-FFF2-40B4-BE49-F238E27FC236}">
                  <a16:creationId xmlns:a16="http://schemas.microsoft.com/office/drawing/2014/main" xmlns="" id="{FFF24371-0248-45F2-991D-DC94416BB6D6}"/>
                </a:ext>
              </a:extLst>
            </p:cNvPr>
            <p:cNvSpPr/>
            <p:nvPr/>
          </p:nvSpPr>
          <p:spPr>
            <a:xfrm>
              <a:off x="8752198" y="3644388"/>
              <a:ext cx="1306286" cy="274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018" y="0"/>
                  </a:moveTo>
                  <a:cubicBezTo>
                    <a:pt x="10623" y="0"/>
                    <a:pt x="10241" y="742"/>
                    <a:pt x="9934" y="2091"/>
                  </a:cubicBezTo>
                  <a:cubicBezTo>
                    <a:pt x="9927" y="2091"/>
                    <a:pt x="9924" y="2091"/>
                    <a:pt x="9920" y="2091"/>
                  </a:cubicBezTo>
                  <a:cubicBezTo>
                    <a:pt x="9631" y="961"/>
                    <a:pt x="9283" y="354"/>
                    <a:pt x="8925" y="354"/>
                  </a:cubicBezTo>
                  <a:cubicBezTo>
                    <a:pt x="8512" y="354"/>
                    <a:pt x="8114" y="1163"/>
                    <a:pt x="7803" y="2630"/>
                  </a:cubicBezTo>
                  <a:cubicBezTo>
                    <a:pt x="7626" y="2091"/>
                    <a:pt x="7425" y="1804"/>
                    <a:pt x="7220" y="1804"/>
                  </a:cubicBezTo>
                  <a:cubicBezTo>
                    <a:pt x="6883" y="1804"/>
                    <a:pt x="6562" y="2580"/>
                    <a:pt x="6337" y="3946"/>
                  </a:cubicBezTo>
                  <a:cubicBezTo>
                    <a:pt x="6201" y="3490"/>
                    <a:pt x="6048" y="3254"/>
                    <a:pt x="5887" y="3254"/>
                  </a:cubicBezTo>
                  <a:cubicBezTo>
                    <a:pt x="5608" y="3254"/>
                    <a:pt x="5345" y="3996"/>
                    <a:pt x="5185" y="5227"/>
                  </a:cubicBezTo>
                  <a:cubicBezTo>
                    <a:pt x="5022" y="4890"/>
                    <a:pt x="4848" y="4721"/>
                    <a:pt x="4674" y="4721"/>
                  </a:cubicBezTo>
                  <a:cubicBezTo>
                    <a:pt x="4197" y="4721"/>
                    <a:pt x="3750" y="6003"/>
                    <a:pt x="3484" y="8127"/>
                  </a:cubicBezTo>
                  <a:cubicBezTo>
                    <a:pt x="3355" y="7672"/>
                    <a:pt x="3205" y="7436"/>
                    <a:pt x="3055" y="7436"/>
                  </a:cubicBezTo>
                  <a:cubicBezTo>
                    <a:pt x="2775" y="7436"/>
                    <a:pt x="2512" y="8245"/>
                    <a:pt x="2373" y="9544"/>
                  </a:cubicBezTo>
                  <a:cubicBezTo>
                    <a:pt x="2305" y="9476"/>
                    <a:pt x="2233" y="9443"/>
                    <a:pt x="2161" y="9443"/>
                  </a:cubicBezTo>
                  <a:cubicBezTo>
                    <a:pt x="1531" y="9443"/>
                    <a:pt x="1013" y="12124"/>
                    <a:pt x="982" y="15513"/>
                  </a:cubicBezTo>
                  <a:cubicBezTo>
                    <a:pt x="900" y="15344"/>
                    <a:pt x="815" y="15260"/>
                    <a:pt x="726" y="15260"/>
                  </a:cubicBezTo>
                  <a:cubicBezTo>
                    <a:pt x="324" y="15260"/>
                    <a:pt x="0" y="17014"/>
                    <a:pt x="0" y="19172"/>
                  </a:cubicBezTo>
                  <a:cubicBezTo>
                    <a:pt x="0" y="20032"/>
                    <a:pt x="55" y="20875"/>
                    <a:pt x="150" y="21566"/>
                  </a:cubicBezTo>
                  <a:cubicBezTo>
                    <a:pt x="150" y="21583"/>
                    <a:pt x="150" y="21583"/>
                    <a:pt x="147" y="21600"/>
                  </a:cubicBezTo>
                  <a:lnTo>
                    <a:pt x="21542" y="21600"/>
                  </a:lnTo>
                  <a:cubicBezTo>
                    <a:pt x="21580" y="21128"/>
                    <a:pt x="21600" y="20605"/>
                    <a:pt x="21600" y="20082"/>
                  </a:cubicBezTo>
                  <a:cubicBezTo>
                    <a:pt x="21600" y="18531"/>
                    <a:pt x="21430" y="17132"/>
                    <a:pt x="21167" y="16508"/>
                  </a:cubicBezTo>
                  <a:cubicBezTo>
                    <a:pt x="21061" y="14080"/>
                    <a:pt x="20662" y="12360"/>
                    <a:pt x="20199" y="12360"/>
                  </a:cubicBezTo>
                  <a:cubicBezTo>
                    <a:pt x="20103" y="12360"/>
                    <a:pt x="20011" y="12427"/>
                    <a:pt x="19919" y="12579"/>
                  </a:cubicBezTo>
                  <a:cubicBezTo>
                    <a:pt x="19718" y="10438"/>
                    <a:pt x="19313" y="9089"/>
                    <a:pt x="18866" y="9089"/>
                  </a:cubicBezTo>
                  <a:cubicBezTo>
                    <a:pt x="18815" y="9089"/>
                    <a:pt x="18764" y="9105"/>
                    <a:pt x="18712" y="9156"/>
                  </a:cubicBezTo>
                  <a:cubicBezTo>
                    <a:pt x="18443" y="7386"/>
                    <a:pt x="18044" y="6374"/>
                    <a:pt x="17618" y="6374"/>
                  </a:cubicBezTo>
                  <a:cubicBezTo>
                    <a:pt x="17536" y="6374"/>
                    <a:pt x="17458" y="6408"/>
                    <a:pt x="17380" y="6475"/>
                  </a:cubicBezTo>
                  <a:cubicBezTo>
                    <a:pt x="17243" y="5598"/>
                    <a:pt x="17039" y="5092"/>
                    <a:pt x="16827" y="5092"/>
                  </a:cubicBezTo>
                  <a:cubicBezTo>
                    <a:pt x="16715" y="5092"/>
                    <a:pt x="16602" y="5244"/>
                    <a:pt x="16500" y="5514"/>
                  </a:cubicBezTo>
                  <a:cubicBezTo>
                    <a:pt x="16278" y="4317"/>
                    <a:pt x="15978" y="3642"/>
                    <a:pt x="15661" y="3642"/>
                  </a:cubicBezTo>
                  <a:cubicBezTo>
                    <a:pt x="15515" y="3642"/>
                    <a:pt x="15368" y="3794"/>
                    <a:pt x="15232" y="4081"/>
                  </a:cubicBezTo>
                  <a:cubicBezTo>
                    <a:pt x="15225" y="4081"/>
                    <a:pt x="15215" y="4064"/>
                    <a:pt x="15208" y="4047"/>
                  </a:cubicBezTo>
                  <a:cubicBezTo>
                    <a:pt x="14997" y="3086"/>
                    <a:pt x="14724" y="2546"/>
                    <a:pt x="14448" y="2546"/>
                  </a:cubicBezTo>
                  <a:cubicBezTo>
                    <a:pt x="14294" y="2546"/>
                    <a:pt x="14144" y="2715"/>
                    <a:pt x="14001" y="3018"/>
                  </a:cubicBezTo>
                  <a:cubicBezTo>
                    <a:pt x="13851" y="2142"/>
                    <a:pt x="13640" y="1636"/>
                    <a:pt x="13418" y="1636"/>
                  </a:cubicBezTo>
                  <a:cubicBezTo>
                    <a:pt x="13255" y="1636"/>
                    <a:pt x="13098" y="1905"/>
                    <a:pt x="12961" y="2411"/>
                  </a:cubicBezTo>
                  <a:cubicBezTo>
                    <a:pt x="12811" y="1787"/>
                    <a:pt x="12627" y="1450"/>
                    <a:pt x="12436" y="1450"/>
                  </a:cubicBezTo>
                  <a:cubicBezTo>
                    <a:pt x="12307" y="1450"/>
                    <a:pt x="12177" y="1619"/>
                    <a:pt x="12061" y="1922"/>
                  </a:cubicBezTo>
                  <a:cubicBezTo>
                    <a:pt x="11761" y="674"/>
                    <a:pt x="11393" y="0"/>
                    <a:pt x="11018" y="0"/>
                  </a:cubicBezTo>
                  <a:lnTo>
                    <a:pt x="11018" y="0"/>
                  </a:lnTo>
                  <a:close/>
                </a:path>
              </a:pathLst>
            </a:custGeom>
            <a:solidFill>
              <a:srgbClr val="302925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84" name="Shape">
              <a:extLst>
                <a:ext uri="{FF2B5EF4-FFF2-40B4-BE49-F238E27FC236}">
                  <a16:creationId xmlns:a16="http://schemas.microsoft.com/office/drawing/2014/main" xmlns="" id="{CE462AF1-1114-4DDD-9BC4-8F38AFA9D495}"/>
                </a:ext>
              </a:extLst>
            </p:cNvPr>
            <p:cNvSpPr/>
            <p:nvPr/>
          </p:nvSpPr>
          <p:spPr>
            <a:xfrm>
              <a:off x="8793432" y="4179497"/>
              <a:ext cx="1234540" cy="603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279" y="6271"/>
                  </a:lnTo>
                  <a:lnTo>
                    <a:pt x="19677" y="19249"/>
                  </a:lnTo>
                  <a:lnTo>
                    <a:pt x="19558" y="21600"/>
                  </a:lnTo>
                  <a:lnTo>
                    <a:pt x="2045" y="21600"/>
                  </a:lnTo>
                  <a:lnTo>
                    <a:pt x="1923" y="19249"/>
                  </a:lnTo>
                  <a:lnTo>
                    <a:pt x="159" y="3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5F30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algn="ctr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rPr lang="en-US" sz="2700" b="1" dirty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rPr>
                <a:t>04</a:t>
              </a:r>
              <a:endParaRPr sz="2700" b="1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85" name="Shape">
              <a:extLst>
                <a:ext uri="{FF2B5EF4-FFF2-40B4-BE49-F238E27FC236}">
                  <a16:creationId xmlns:a16="http://schemas.microsoft.com/office/drawing/2014/main" xmlns="" id="{B131BDA6-3A25-4ECD-834C-41BADF058FDE}"/>
                </a:ext>
              </a:extLst>
            </p:cNvPr>
            <p:cNvSpPr/>
            <p:nvPr/>
          </p:nvSpPr>
          <p:spPr>
            <a:xfrm>
              <a:off x="8710963" y="3879835"/>
              <a:ext cx="1398237" cy="360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167" y="17144"/>
                  </a:lnTo>
                  <a:lnTo>
                    <a:pt x="21055" y="21600"/>
                  </a:lnTo>
                  <a:lnTo>
                    <a:pt x="548" y="21600"/>
                  </a:lnTo>
                  <a:lnTo>
                    <a:pt x="433" y="17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7643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xmlns="" id="{6660BEB6-5C8F-47B3-B010-269FF52C35DB}"/>
              </a:ext>
            </a:extLst>
          </p:cNvPr>
          <p:cNvGrpSpPr/>
          <p:nvPr/>
        </p:nvGrpSpPr>
        <p:grpSpPr>
          <a:xfrm>
            <a:off x="6752772" y="4317673"/>
            <a:ext cx="2233259" cy="1924274"/>
            <a:chOff x="132966" y="2328989"/>
            <a:chExt cx="3341785" cy="2565697"/>
          </a:xfrm>
        </p:grpSpPr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xmlns="" id="{10654D36-EBF5-45FD-9CF2-4EAA3E596C1B}"/>
                </a:ext>
              </a:extLst>
            </p:cNvPr>
            <p:cNvSpPr txBox="1"/>
            <p:nvPr/>
          </p:nvSpPr>
          <p:spPr>
            <a:xfrm>
              <a:off x="132966" y="2328989"/>
              <a:ext cx="3341785" cy="779699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sz="1600" b="1" cap="all" noProof="1">
                  <a:solidFill>
                    <a:srgbClr val="0070C0"/>
                  </a:solidFill>
                </a:rPr>
                <a:t>STRENGTHS AND RESILIENCE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xmlns="" id="{012FEBED-64E6-48AD-88DF-EB3078A6574B}"/>
                </a:ext>
              </a:extLst>
            </p:cNvPr>
            <p:cNvSpPr txBox="1"/>
            <p:nvPr/>
          </p:nvSpPr>
          <p:spPr>
            <a:xfrm>
              <a:off x="386620" y="3048027"/>
              <a:ext cx="2929292" cy="1846659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/>
              <a:r>
                <a:rPr lang="en-US" sz="1050" noProof="1">
                  <a:solidFill>
                    <a:srgbClr val="002060"/>
                  </a:solidFill>
                </a:rPr>
                <a:t>Supporting people to do more of what they are good at and increasing self-efficacy. We must build resilience across the system and not just at an individual level. Increasing an individual’s resilience should not prevent organisations from doing things  differently.</a:t>
              </a:r>
            </a:p>
          </p:txBody>
        </p:sp>
      </p:grpSp>
      <p:sp>
        <p:nvSpPr>
          <p:cNvPr id="109" name="Freeform 5"/>
          <p:cNvSpPr>
            <a:spLocks/>
          </p:cNvSpPr>
          <p:nvPr/>
        </p:nvSpPr>
        <p:spPr bwMode="auto">
          <a:xfrm>
            <a:off x="0" y="6473411"/>
            <a:ext cx="9143999" cy="411973"/>
          </a:xfrm>
          <a:custGeom>
            <a:avLst/>
            <a:gdLst>
              <a:gd name="T0" fmla="*/ 0 w 21600"/>
              <a:gd name="T1" fmla="*/ 2147483647 h 21166"/>
              <a:gd name="T2" fmla="*/ 2147483647 w 21600"/>
              <a:gd name="T3" fmla="*/ 2147483647 h 21166"/>
              <a:gd name="T4" fmla="*/ 2147483647 w 21600"/>
              <a:gd name="T5" fmla="*/ 2147483647 h 21166"/>
              <a:gd name="T6" fmla="*/ 0 w 21600"/>
              <a:gd name="T7" fmla="*/ 2147483647 h 21166"/>
              <a:gd name="T8" fmla="*/ 0 w 21600"/>
              <a:gd name="T9" fmla="*/ 2147483647 h 211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600" h="21166">
                <a:moveTo>
                  <a:pt x="0" y="19805"/>
                </a:moveTo>
                <a:cubicBezTo>
                  <a:pt x="0" y="19805"/>
                  <a:pt x="4152" y="-434"/>
                  <a:pt x="10586" y="7"/>
                </a:cubicBezTo>
                <a:cubicBezTo>
                  <a:pt x="17020" y="447"/>
                  <a:pt x="21600" y="21166"/>
                  <a:pt x="21600" y="21166"/>
                </a:cubicBezTo>
                <a:lnTo>
                  <a:pt x="0" y="19805"/>
                </a:lnTo>
                <a:close/>
                <a:moveTo>
                  <a:pt x="0" y="19805"/>
                </a:moveTo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10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6480424"/>
            <a:ext cx="9143999" cy="411973"/>
          </a:xfrm>
          <a:custGeom>
            <a:avLst/>
            <a:gdLst>
              <a:gd name="T0" fmla="*/ 0 w 21600"/>
              <a:gd name="T1" fmla="*/ 2147483647 h 21166"/>
              <a:gd name="T2" fmla="*/ 2147483647 w 21600"/>
              <a:gd name="T3" fmla="*/ 2147483647 h 21166"/>
              <a:gd name="T4" fmla="*/ 2147483647 w 21600"/>
              <a:gd name="T5" fmla="*/ 2147483647 h 21166"/>
              <a:gd name="T6" fmla="*/ 0 w 21600"/>
              <a:gd name="T7" fmla="*/ 2147483647 h 21166"/>
              <a:gd name="T8" fmla="*/ 0 w 21600"/>
              <a:gd name="T9" fmla="*/ 2147483647 h 211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600" h="21166">
                <a:moveTo>
                  <a:pt x="0" y="19805"/>
                </a:moveTo>
                <a:cubicBezTo>
                  <a:pt x="0" y="19805"/>
                  <a:pt x="4152" y="-434"/>
                  <a:pt x="10586" y="7"/>
                </a:cubicBezTo>
                <a:cubicBezTo>
                  <a:pt x="17020" y="447"/>
                  <a:pt x="21600" y="21166"/>
                  <a:pt x="21600" y="21166"/>
                </a:cubicBezTo>
                <a:lnTo>
                  <a:pt x="0" y="19805"/>
                </a:lnTo>
                <a:close/>
                <a:moveTo>
                  <a:pt x="0" y="19805"/>
                </a:moveTo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black"/>
              </a:solidFill>
              <a:cs typeface="Arial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5BE5CB28-8BC5-43A9-82C9-92B6A5D11FAB}"/>
              </a:ext>
            </a:extLst>
          </p:cNvPr>
          <p:cNvCxnSpPr>
            <a:cxnSpLocks/>
          </p:cNvCxnSpPr>
          <p:nvPr/>
        </p:nvCxnSpPr>
        <p:spPr>
          <a:xfrm>
            <a:off x="5221914" y="3429000"/>
            <a:ext cx="386813" cy="0"/>
          </a:xfrm>
          <a:prstGeom prst="line">
            <a:avLst/>
          </a:prstGeom>
          <a:noFill/>
          <a:ln w="6350" cap="flat" cmpd="sng" algn="ctr">
            <a:solidFill>
              <a:srgbClr val="D3D3D3">
                <a:lumMod val="90000"/>
              </a:srgbClr>
            </a:solidFill>
            <a:prstDash val="solid"/>
            <a:miter lim="800000"/>
          </a:ln>
          <a:effectLst/>
        </p:spPr>
      </p:cxnSp>
      <p:sp>
        <p:nvSpPr>
          <p:cNvPr id="2" name="Rectangle 1"/>
          <p:cNvSpPr/>
          <p:nvPr/>
        </p:nvSpPr>
        <p:spPr>
          <a:xfrm>
            <a:off x="7524328" y="6063679"/>
            <a:ext cx="15123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>
                <a:solidFill>
                  <a:srgbClr val="F79646">
                    <a:lumMod val="75000"/>
                  </a:srgbClr>
                </a:solidFill>
                <a:cs typeface="Arial" charset="0"/>
              </a:rPr>
              <a:t>#itmatters</a:t>
            </a:r>
            <a:endParaRPr lang="en-GB" sz="2400" dirty="0">
              <a:solidFill>
                <a:srgbClr val="F79646">
                  <a:lumMod val="75000"/>
                </a:srgbClr>
              </a:solidFill>
              <a:cs typeface="Arial" charset="0"/>
            </a:endParaRPr>
          </a:p>
        </p:txBody>
      </p:sp>
      <p:pic>
        <p:nvPicPr>
          <p:cNvPr id="6" name="Picture 2" descr="J:\BetterStart\Communications\Branding &amp; Logos\Logos\Better Start\Primary Logo\01 Colour\01 Colou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6" y="5780754"/>
            <a:ext cx="2124373" cy="81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41339" y="332656"/>
            <a:ext cx="506132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4400" b="1" dirty="0" smtClean="0">
                <a:solidFill>
                  <a:srgbClr val="F79646">
                    <a:lumMod val="75000"/>
                  </a:srgbClr>
                </a:solidFill>
                <a:cs typeface="Arial" charset="0"/>
              </a:rPr>
              <a:t>What We’re Doing… </a:t>
            </a:r>
            <a:endParaRPr lang="en-GB" sz="4400" b="1" dirty="0">
              <a:solidFill>
                <a:srgbClr val="F79646">
                  <a:lumMod val="75000"/>
                </a:srgbClr>
              </a:solidFill>
              <a:cs typeface="Arial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FDEE3B03-8A9D-4A65-BAEA-56D4661CB212}"/>
              </a:ext>
            </a:extLst>
          </p:cNvPr>
          <p:cNvCxnSpPr>
            <a:stCxn id="9" idx="4"/>
          </p:cNvCxnSpPr>
          <p:nvPr/>
        </p:nvCxnSpPr>
        <p:spPr>
          <a:xfrm>
            <a:off x="5608729" y="2045710"/>
            <a:ext cx="0" cy="2952000"/>
          </a:xfrm>
          <a:prstGeom prst="line">
            <a:avLst/>
          </a:prstGeom>
          <a:noFill/>
          <a:ln w="6350" cap="flat" cmpd="sng" algn="ctr">
            <a:solidFill>
              <a:srgbClr val="D3D3D3">
                <a:lumMod val="90000"/>
              </a:srgbClr>
            </a:solidFill>
            <a:prstDash val="solid"/>
            <a:miter lim="800000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9E186F2C-73F1-4FF1-AE76-4A4A4A5882C5}"/>
              </a:ext>
            </a:extLst>
          </p:cNvPr>
          <p:cNvCxnSpPr/>
          <p:nvPr/>
        </p:nvCxnSpPr>
        <p:spPr>
          <a:xfrm rot="10800000" flipV="1">
            <a:off x="3535272" y="3429000"/>
            <a:ext cx="386813" cy="1"/>
          </a:xfrm>
          <a:prstGeom prst="line">
            <a:avLst/>
          </a:prstGeom>
          <a:noFill/>
          <a:ln w="6350" cap="flat" cmpd="sng" algn="ctr">
            <a:solidFill>
              <a:srgbClr val="D3D3D3">
                <a:lumMod val="90000"/>
              </a:srgbClr>
            </a:solidFill>
            <a:prstDash val="solid"/>
            <a:miter lim="800000"/>
          </a:ln>
          <a:effectLst/>
        </p:spPr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xmlns="" id="{96ACFC85-5007-4038-8688-4868B38587D1}"/>
              </a:ext>
            </a:extLst>
          </p:cNvPr>
          <p:cNvSpPr/>
          <p:nvPr/>
        </p:nvSpPr>
        <p:spPr>
          <a:xfrm>
            <a:off x="5508285" y="1844824"/>
            <a:ext cx="200888" cy="200888"/>
          </a:xfrm>
          <a:prstGeom prst="ellipse">
            <a:avLst/>
          </a:prstGeom>
          <a:solidFill>
            <a:srgbClr val="54585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 kern="0" dirty="0" smtClean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51F05F36-1AB5-488A-B787-21ED2444A187}"/>
              </a:ext>
            </a:extLst>
          </p:cNvPr>
          <p:cNvSpPr/>
          <p:nvPr/>
        </p:nvSpPr>
        <p:spPr>
          <a:xfrm>
            <a:off x="5508104" y="3372128"/>
            <a:ext cx="200888" cy="200888"/>
          </a:xfrm>
          <a:prstGeom prst="ellipse">
            <a:avLst/>
          </a:prstGeom>
          <a:solidFill>
            <a:srgbClr val="65278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 kern="0" dirty="0" smtClean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45796F69-D836-4C00-B241-DA158845053F}"/>
              </a:ext>
            </a:extLst>
          </p:cNvPr>
          <p:cNvSpPr/>
          <p:nvPr/>
        </p:nvSpPr>
        <p:spPr>
          <a:xfrm>
            <a:off x="5508285" y="4884296"/>
            <a:ext cx="200888" cy="200888"/>
          </a:xfrm>
          <a:prstGeom prst="ellipse">
            <a:avLst/>
          </a:prstGeom>
          <a:solidFill>
            <a:srgbClr val="F38A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 kern="0" dirty="0" smtClean="0">
              <a:solidFill>
                <a:prstClr val="white"/>
              </a:solidFill>
              <a:cs typeface="Arial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D62DBE7A-B394-407B-848F-F63F9A3BC158}"/>
              </a:ext>
            </a:extLst>
          </p:cNvPr>
          <p:cNvCxnSpPr/>
          <p:nvPr/>
        </p:nvCxnSpPr>
        <p:spPr>
          <a:xfrm flipV="1">
            <a:off x="3544289" y="2016326"/>
            <a:ext cx="0" cy="2952000"/>
          </a:xfrm>
          <a:prstGeom prst="line">
            <a:avLst/>
          </a:prstGeom>
          <a:noFill/>
          <a:ln w="6350" cap="flat" cmpd="sng" algn="ctr">
            <a:solidFill>
              <a:srgbClr val="D3D3D3">
                <a:lumMod val="90000"/>
              </a:srgbClr>
            </a:solidFill>
            <a:prstDash val="solid"/>
            <a:miter lim="800000"/>
          </a:ln>
          <a:effectLst/>
        </p:spPr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C1093E01-8044-4996-AB34-9D300FCF49AE}"/>
              </a:ext>
            </a:extLst>
          </p:cNvPr>
          <p:cNvSpPr/>
          <p:nvPr/>
        </p:nvSpPr>
        <p:spPr>
          <a:xfrm rot="10800000">
            <a:off x="3434828" y="4884296"/>
            <a:ext cx="200888" cy="200888"/>
          </a:xfrm>
          <a:prstGeom prst="ellipse">
            <a:avLst/>
          </a:prstGeom>
          <a:solidFill>
            <a:srgbClr val="D3006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 kern="0" dirty="0" smtClean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362F6368-7357-452D-AAD7-6B0527F2DF9C}"/>
              </a:ext>
            </a:extLst>
          </p:cNvPr>
          <p:cNvSpPr/>
          <p:nvPr/>
        </p:nvSpPr>
        <p:spPr>
          <a:xfrm rot="10800000">
            <a:off x="3419873" y="3356992"/>
            <a:ext cx="200888" cy="200888"/>
          </a:xfrm>
          <a:prstGeom prst="ellipse">
            <a:avLst/>
          </a:prstGeom>
          <a:solidFill>
            <a:srgbClr val="4FAF4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 kern="0" dirty="0" smtClean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842F2CA0-E5C7-4AD4-A1BA-19F435B08A28}"/>
              </a:ext>
            </a:extLst>
          </p:cNvPr>
          <p:cNvSpPr/>
          <p:nvPr/>
        </p:nvSpPr>
        <p:spPr>
          <a:xfrm rot="10800000">
            <a:off x="3434828" y="1844824"/>
            <a:ext cx="200888" cy="200888"/>
          </a:xfrm>
          <a:prstGeom prst="ellipse">
            <a:avLst/>
          </a:prstGeom>
          <a:solidFill>
            <a:srgbClr val="005FB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 kern="0" dirty="0" smtClean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xmlns="" id="{BC1B0D95-C1E1-4B2A-BCEF-062193828F12}"/>
              </a:ext>
            </a:extLst>
          </p:cNvPr>
          <p:cNvSpPr/>
          <p:nvPr/>
        </p:nvSpPr>
        <p:spPr>
          <a:xfrm>
            <a:off x="3922087" y="2777243"/>
            <a:ext cx="1299829" cy="1299829"/>
          </a:xfrm>
          <a:prstGeom prst="ellipse">
            <a:avLst/>
          </a:prstGeom>
          <a:solidFill>
            <a:srgbClr val="002060"/>
          </a:solidFill>
          <a:ln>
            <a:noFill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 kern="0" dirty="0" smtClean="0">
              <a:solidFill>
                <a:prstClr val="white"/>
              </a:solidFill>
              <a:cs typeface="Arial" charset="0"/>
            </a:endParaRPr>
          </a:p>
        </p:txBody>
      </p:sp>
      <p:pic>
        <p:nvPicPr>
          <p:cNvPr id="87" name="Picture 2" descr="J:\BetterStart\Communications\Branding &amp; Logos\Logos\Better Start\Primary Logo\01 Colour\01 Colour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569"/>
          <a:stretch/>
        </p:blipFill>
        <p:spPr bwMode="auto">
          <a:xfrm>
            <a:off x="4067944" y="2924944"/>
            <a:ext cx="1023694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107504" y="1484784"/>
            <a:ext cx="3114757" cy="1010075"/>
            <a:chOff x="107504" y="1484784"/>
            <a:chExt cx="3114757" cy="1010075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xmlns="" id="{6D63C6DA-778A-4579-B5B8-F3375DC57D13}"/>
                </a:ext>
              </a:extLst>
            </p:cNvPr>
            <p:cNvGrpSpPr/>
            <p:nvPr/>
          </p:nvGrpSpPr>
          <p:grpSpPr>
            <a:xfrm flipH="1">
              <a:off x="107504" y="1484784"/>
              <a:ext cx="3114757" cy="1010075"/>
              <a:chOff x="5607751" y="1561831"/>
              <a:chExt cx="3669613" cy="1191675"/>
            </a:xfrm>
          </p:grpSpPr>
          <p:sp>
            <p:nvSpPr>
              <p:cNvPr id="67" name="Rectangle: Rounded Corners 102">
                <a:extLst>
                  <a:ext uri="{FF2B5EF4-FFF2-40B4-BE49-F238E27FC236}">
                    <a16:creationId xmlns:a16="http://schemas.microsoft.com/office/drawing/2014/main" xmlns="" id="{1F4708C1-1C71-467A-85B2-CDA65977285B}"/>
                  </a:ext>
                </a:extLst>
              </p:cNvPr>
              <p:cNvSpPr/>
              <p:nvPr/>
            </p:nvSpPr>
            <p:spPr>
              <a:xfrm>
                <a:off x="5800164" y="1625601"/>
                <a:ext cx="3477200" cy="1126680"/>
              </a:xfrm>
              <a:prstGeom prst="roundRect">
                <a:avLst>
                  <a:gd name="adj" fmla="val 50000"/>
                </a:avLst>
              </a:prstGeom>
              <a:noFill/>
              <a:ln w="57150" cap="flat" cmpd="sng" algn="ctr">
                <a:solidFill>
                  <a:srgbClr val="005FB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 kern="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endParaRPr>
              </a:p>
            </p:txBody>
          </p:sp>
          <p:sp>
            <p:nvSpPr>
              <p:cNvPr id="68" name="Rectangle: Rounded Corners 103">
                <a:extLst>
                  <a:ext uri="{FF2B5EF4-FFF2-40B4-BE49-F238E27FC236}">
                    <a16:creationId xmlns:a16="http://schemas.microsoft.com/office/drawing/2014/main" xmlns="" id="{ADF0BAEC-1DB2-4AA4-9BBC-163C3D8CC5AF}"/>
                  </a:ext>
                </a:extLst>
              </p:cNvPr>
              <p:cNvSpPr/>
              <p:nvPr/>
            </p:nvSpPr>
            <p:spPr>
              <a:xfrm>
                <a:off x="6279775" y="1780242"/>
                <a:ext cx="2725695" cy="802131"/>
              </a:xfrm>
              <a:prstGeom prst="roundRect">
                <a:avLst>
                  <a:gd name="adj" fmla="val 50000"/>
                </a:avLst>
              </a:prstGeom>
              <a:solidFill>
                <a:srgbClr val="005FB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defTabSz="993775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kern="0" dirty="0" smtClean="0">
                    <a:solidFill>
                      <a:prstClr val="white"/>
                    </a:solidFill>
                    <a:cs typeface="Arial" charset="0"/>
                  </a:rPr>
                  <a:t>Video Interaction </a:t>
                </a:r>
                <a:br>
                  <a:rPr lang="en-US" kern="0" dirty="0" smtClean="0">
                    <a:solidFill>
                      <a:prstClr val="white"/>
                    </a:solidFill>
                    <a:cs typeface="Arial" charset="0"/>
                  </a:rPr>
                </a:br>
                <a:r>
                  <a:rPr lang="en-US" kern="0" dirty="0" smtClean="0">
                    <a:solidFill>
                      <a:prstClr val="white"/>
                    </a:solidFill>
                    <a:cs typeface="Arial" charset="0"/>
                  </a:rPr>
                  <a:t>      Guidance</a:t>
                </a:r>
                <a:endParaRPr lang="en-US" kern="0" dirty="0">
                  <a:solidFill>
                    <a:prstClr val="white"/>
                  </a:solidFill>
                  <a:cs typeface="Arial" charset="0"/>
                </a:endParaRPr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xmlns="" id="{6CB6581A-A58A-40C4-9311-54E138BFB3B9}"/>
                  </a:ext>
                </a:extLst>
              </p:cNvPr>
              <p:cNvSpPr/>
              <p:nvPr/>
            </p:nvSpPr>
            <p:spPr>
              <a:xfrm>
                <a:off x="5607751" y="1561831"/>
                <a:ext cx="1187694" cy="1191675"/>
              </a:xfrm>
              <a:prstGeom prst="ellipse">
                <a:avLst/>
              </a:prstGeom>
              <a:solidFill>
                <a:srgbClr val="F1EFF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 kern="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endParaRPr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xmlns="" id="{E549F4C3-4DAA-421E-B97D-C6C519824ACA}"/>
                  </a:ext>
                </a:extLst>
              </p:cNvPr>
              <p:cNvSpPr/>
              <p:nvPr/>
            </p:nvSpPr>
            <p:spPr>
              <a:xfrm>
                <a:off x="5607751" y="1626829"/>
                <a:ext cx="1050796" cy="1004407"/>
              </a:xfrm>
              <a:prstGeom prst="ellipse">
                <a:avLst/>
              </a:prstGeom>
              <a:solidFill>
                <a:srgbClr val="005FB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 kern="0" dirty="0" smtClean="0">
                  <a:solidFill>
                    <a:prstClr val="white"/>
                  </a:solidFill>
                  <a:cs typeface="Arial" charset="0"/>
                </a:endParaRPr>
              </a:p>
            </p:txBody>
          </p:sp>
        </p:grpSp>
        <p:pic>
          <p:nvPicPr>
            <p:cNvPr id="88" name="Picture 6" descr="J:\Blackpool\Blackpool Services\BetterStart\Communications\VIG\BS-VIG-flyer-A5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1582" y="1597128"/>
              <a:ext cx="509444" cy="719999"/>
            </a:xfrm>
            <a:prstGeom prst="rect">
              <a:avLst/>
            </a:prstGeom>
            <a:noFill/>
            <a:effectLst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Group 22"/>
          <p:cNvGrpSpPr/>
          <p:nvPr/>
        </p:nvGrpSpPr>
        <p:grpSpPr>
          <a:xfrm>
            <a:off x="189165" y="4437112"/>
            <a:ext cx="3114757" cy="1010074"/>
            <a:chOff x="189165" y="4437112"/>
            <a:chExt cx="3114757" cy="1010074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xmlns="" id="{6D63C6DA-778A-4579-B5B8-F3375DC57D13}"/>
                </a:ext>
              </a:extLst>
            </p:cNvPr>
            <p:cNvGrpSpPr/>
            <p:nvPr/>
          </p:nvGrpSpPr>
          <p:grpSpPr>
            <a:xfrm flipH="1">
              <a:off x="189165" y="4437112"/>
              <a:ext cx="3114757" cy="1010074"/>
              <a:chOff x="5607751" y="1595368"/>
              <a:chExt cx="3669613" cy="1191675"/>
            </a:xfrm>
          </p:grpSpPr>
          <p:sp>
            <p:nvSpPr>
              <p:cNvPr id="51" name="Rectangle: Rounded Corners 102">
                <a:extLst>
                  <a:ext uri="{FF2B5EF4-FFF2-40B4-BE49-F238E27FC236}">
                    <a16:creationId xmlns:a16="http://schemas.microsoft.com/office/drawing/2014/main" xmlns="" id="{1F4708C1-1C71-467A-85B2-CDA65977285B}"/>
                  </a:ext>
                </a:extLst>
              </p:cNvPr>
              <p:cNvSpPr/>
              <p:nvPr/>
            </p:nvSpPr>
            <p:spPr>
              <a:xfrm>
                <a:off x="5800164" y="1625601"/>
                <a:ext cx="3477200" cy="1126680"/>
              </a:xfrm>
              <a:prstGeom prst="roundRect">
                <a:avLst>
                  <a:gd name="adj" fmla="val 50000"/>
                </a:avLst>
              </a:prstGeom>
              <a:noFill/>
              <a:ln w="57150" cap="flat" cmpd="sng" algn="ctr">
                <a:solidFill>
                  <a:srgbClr val="D3006B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 kern="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endParaRPr>
              </a:p>
            </p:txBody>
          </p:sp>
          <p:sp>
            <p:nvSpPr>
              <p:cNvPr id="52" name="Rectangle: Rounded Corners 103">
                <a:extLst>
                  <a:ext uri="{FF2B5EF4-FFF2-40B4-BE49-F238E27FC236}">
                    <a16:creationId xmlns:a16="http://schemas.microsoft.com/office/drawing/2014/main" xmlns="" id="{ADF0BAEC-1DB2-4AA4-9BBC-163C3D8CC5AF}"/>
                  </a:ext>
                </a:extLst>
              </p:cNvPr>
              <p:cNvSpPr/>
              <p:nvPr/>
            </p:nvSpPr>
            <p:spPr>
              <a:xfrm>
                <a:off x="6279775" y="1780242"/>
                <a:ext cx="2725695" cy="802131"/>
              </a:xfrm>
              <a:prstGeom prst="roundRect">
                <a:avLst>
                  <a:gd name="adj" fmla="val 50000"/>
                </a:avLst>
              </a:prstGeom>
              <a:solidFill>
                <a:srgbClr val="D3006B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kern="0" dirty="0" err="1" smtClean="0">
                    <a:solidFill>
                      <a:prstClr val="white"/>
                    </a:solidFill>
                    <a:cs typeface="Arial" charset="0"/>
                  </a:rPr>
                  <a:t>SafeCare</a:t>
                </a:r>
                <a:endParaRPr lang="en-US" kern="0" dirty="0" smtClean="0">
                  <a:solidFill>
                    <a:prstClr val="white"/>
                  </a:solidFill>
                  <a:cs typeface="Arial" charset="0"/>
                </a:endParaRPr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xmlns="" id="{6CB6581A-A58A-40C4-9311-54E138BFB3B9}"/>
                  </a:ext>
                </a:extLst>
              </p:cNvPr>
              <p:cNvSpPr/>
              <p:nvPr/>
            </p:nvSpPr>
            <p:spPr>
              <a:xfrm>
                <a:off x="5607751" y="1595368"/>
                <a:ext cx="1187694" cy="1191675"/>
              </a:xfrm>
              <a:prstGeom prst="ellipse">
                <a:avLst/>
              </a:prstGeom>
              <a:solidFill>
                <a:srgbClr val="F1EFF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 kern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endParaRPr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xmlns="" id="{E549F4C3-4DAA-421E-B97D-C6C519824ACA}"/>
                  </a:ext>
                </a:extLst>
              </p:cNvPr>
              <p:cNvSpPr/>
              <p:nvPr/>
            </p:nvSpPr>
            <p:spPr>
              <a:xfrm>
                <a:off x="5607751" y="1660366"/>
                <a:ext cx="1050796" cy="1004407"/>
              </a:xfrm>
              <a:prstGeom prst="ellipse">
                <a:avLst/>
              </a:prstGeom>
              <a:solidFill>
                <a:srgbClr val="D3006B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 kern="0" dirty="0" smtClean="0">
                  <a:solidFill>
                    <a:prstClr val="white"/>
                  </a:solidFill>
                  <a:cs typeface="Arial" charset="0"/>
                </a:endParaRPr>
              </a:p>
            </p:txBody>
          </p:sp>
        </p:grpSp>
        <p:pic>
          <p:nvPicPr>
            <p:cNvPr id="89" name="Picture 5" descr="J:\Blackpool\Blackpool Services\BetterStart\Communications\SafeCare\Safe-Care-flyer-A5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2883" y="4549639"/>
              <a:ext cx="537719" cy="759961"/>
            </a:xfrm>
            <a:prstGeom prst="rect">
              <a:avLst/>
            </a:prstGeom>
            <a:noFill/>
            <a:effectLst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Group 21"/>
          <p:cNvGrpSpPr/>
          <p:nvPr/>
        </p:nvGrpSpPr>
        <p:grpSpPr>
          <a:xfrm>
            <a:off x="131743" y="2994989"/>
            <a:ext cx="3114757" cy="1010074"/>
            <a:chOff x="131743" y="2994989"/>
            <a:chExt cx="3114757" cy="1010074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xmlns="" id="{6D63C6DA-778A-4579-B5B8-F3375DC57D13}"/>
                </a:ext>
              </a:extLst>
            </p:cNvPr>
            <p:cNvGrpSpPr/>
            <p:nvPr/>
          </p:nvGrpSpPr>
          <p:grpSpPr>
            <a:xfrm flipH="1">
              <a:off x="131743" y="2994989"/>
              <a:ext cx="3114757" cy="1010074"/>
              <a:chOff x="5607751" y="1598148"/>
              <a:chExt cx="3669613" cy="1191675"/>
            </a:xfrm>
          </p:grpSpPr>
          <p:sp>
            <p:nvSpPr>
              <p:cNvPr id="56" name="Rectangle: Rounded Corners 102">
                <a:extLst>
                  <a:ext uri="{FF2B5EF4-FFF2-40B4-BE49-F238E27FC236}">
                    <a16:creationId xmlns:a16="http://schemas.microsoft.com/office/drawing/2014/main" xmlns="" id="{1F4708C1-1C71-467A-85B2-CDA65977285B}"/>
                  </a:ext>
                </a:extLst>
              </p:cNvPr>
              <p:cNvSpPr/>
              <p:nvPr/>
            </p:nvSpPr>
            <p:spPr>
              <a:xfrm>
                <a:off x="5800164" y="1625601"/>
                <a:ext cx="3477200" cy="1126680"/>
              </a:xfrm>
              <a:prstGeom prst="roundRect">
                <a:avLst>
                  <a:gd name="adj" fmla="val 50000"/>
                </a:avLst>
              </a:prstGeom>
              <a:noFill/>
              <a:ln w="57150" cap="flat" cmpd="sng" algn="ctr">
                <a:solidFill>
                  <a:srgbClr val="4FAF4E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 kern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endParaRPr>
              </a:p>
            </p:txBody>
          </p:sp>
          <p:sp>
            <p:nvSpPr>
              <p:cNvPr id="57" name="Rectangle: Rounded Corners 103">
                <a:extLst>
                  <a:ext uri="{FF2B5EF4-FFF2-40B4-BE49-F238E27FC236}">
                    <a16:creationId xmlns:a16="http://schemas.microsoft.com/office/drawing/2014/main" xmlns="" id="{ADF0BAEC-1DB2-4AA4-9BBC-163C3D8CC5AF}"/>
                  </a:ext>
                </a:extLst>
              </p:cNvPr>
              <p:cNvSpPr/>
              <p:nvPr/>
            </p:nvSpPr>
            <p:spPr>
              <a:xfrm>
                <a:off x="6279775" y="1780242"/>
                <a:ext cx="2725695" cy="802131"/>
              </a:xfrm>
              <a:prstGeom prst="roundRect">
                <a:avLst>
                  <a:gd name="adj" fmla="val 50000"/>
                </a:avLst>
              </a:prstGeom>
              <a:solidFill>
                <a:srgbClr val="4FAF4E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kern="0" dirty="0">
                    <a:solidFill>
                      <a:prstClr val="white"/>
                    </a:solidFill>
                    <a:cs typeface="Arial" charset="0"/>
                  </a:rPr>
                  <a:t>Parents Under Pressure</a:t>
                </a:r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xmlns="" id="{6CB6581A-A58A-40C4-9311-54E138BFB3B9}"/>
                  </a:ext>
                </a:extLst>
              </p:cNvPr>
              <p:cNvSpPr/>
              <p:nvPr/>
            </p:nvSpPr>
            <p:spPr>
              <a:xfrm>
                <a:off x="5607751" y="1598148"/>
                <a:ext cx="1187694" cy="1191675"/>
              </a:xfrm>
              <a:prstGeom prst="ellipse">
                <a:avLst/>
              </a:prstGeom>
              <a:solidFill>
                <a:srgbClr val="F1EFF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 kern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endParaRPr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xmlns="" id="{E549F4C3-4DAA-421E-B97D-C6C519824ACA}"/>
                  </a:ext>
                </a:extLst>
              </p:cNvPr>
              <p:cNvSpPr/>
              <p:nvPr/>
            </p:nvSpPr>
            <p:spPr>
              <a:xfrm>
                <a:off x="5607751" y="1663146"/>
                <a:ext cx="1050796" cy="1004407"/>
              </a:xfrm>
              <a:prstGeom prst="ellipse">
                <a:avLst/>
              </a:prstGeom>
              <a:solidFill>
                <a:srgbClr val="4FAF4E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 kern="0" dirty="0" smtClean="0">
                  <a:solidFill>
                    <a:prstClr val="white"/>
                  </a:solidFill>
                  <a:cs typeface="Arial" charset="0"/>
                </a:endParaRPr>
              </a:p>
            </p:txBody>
          </p:sp>
        </p:grpSp>
        <p:pic>
          <p:nvPicPr>
            <p:cNvPr id="90" name="Picture 4" descr="J:\Blackpool\Blackpool Services\BetterStart\Communications\PUP\BS-PUP-flyer-A5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0138" y="3099619"/>
              <a:ext cx="523042" cy="739216"/>
            </a:xfrm>
            <a:prstGeom prst="rect">
              <a:avLst/>
            </a:prstGeom>
            <a:noFill/>
            <a:effectLst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19"/>
          <p:cNvGrpSpPr/>
          <p:nvPr/>
        </p:nvGrpSpPr>
        <p:grpSpPr>
          <a:xfrm>
            <a:off x="5940152" y="1484784"/>
            <a:ext cx="3114757" cy="1010076"/>
            <a:chOff x="5940152" y="1484784"/>
            <a:chExt cx="3114757" cy="1010076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xmlns="" id="{6D63C6DA-778A-4579-B5B8-F3375DC57D13}"/>
                </a:ext>
              </a:extLst>
            </p:cNvPr>
            <p:cNvGrpSpPr/>
            <p:nvPr/>
          </p:nvGrpSpPr>
          <p:grpSpPr>
            <a:xfrm rot="10800000" flipH="1" flipV="1">
              <a:off x="5940152" y="1484784"/>
              <a:ext cx="3114757" cy="1010076"/>
              <a:chOff x="5607751" y="1560604"/>
              <a:chExt cx="3669613" cy="1191677"/>
            </a:xfrm>
          </p:grpSpPr>
          <p:sp>
            <p:nvSpPr>
              <p:cNvPr id="82" name="Rectangle: Rounded Corners 102">
                <a:extLst>
                  <a:ext uri="{FF2B5EF4-FFF2-40B4-BE49-F238E27FC236}">
                    <a16:creationId xmlns:a16="http://schemas.microsoft.com/office/drawing/2014/main" xmlns="" id="{1F4708C1-1C71-467A-85B2-CDA65977285B}"/>
                  </a:ext>
                </a:extLst>
              </p:cNvPr>
              <p:cNvSpPr/>
              <p:nvPr/>
            </p:nvSpPr>
            <p:spPr>
              <a:xfrm>
                <a:off x="5800164" y="1625601"/>
                <a:ext cx="3477200" cy="1126680"/>
              </a:xfrm>
              <a:prstGeom prst="roundRect">
                <a:avLst>
                  <a:gd name="adj" fmla="val 50000"/>
                </a:avLst>
              </a:prstGeom>
              <a:noFill/>
              <a:ln w="57150" cap="flat" cmpd="sng" algn="ctr">
                <a:solidFill>
                  <a:srgbClr val="54585A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 kern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endParaRPr>
              </a:p>
            </p:txBody>
          </p:sp>
          <p:sp>
            <p:nvSpPr>
              <p:cNvPr id="83" name="Rectangle: Rounded Corners 103">
                <a:extLst>
                  <a:ext uri="{FF2B5EF4-FFF2-40B4-BE49-F238E27FC236}">
                    <a16:creationId xmlns:a16="http://schemas.microsoft.com/office/drawing/2014/main" xmlns="" id="{ADF0BAEC-1DB2-4AA4-9BBC-163C3D8CC5AF}"/>
                  </a:ext>
                </a:extLst>
              </p:cNvPr>
              <p:cNvSpPr/>
              <p:nvPr/>
            </p:nvSpPr>
            <p:spPr>
              <a:xfrm>
                <a:off x="6279775" y="1780242"/>
                <a:ext cx="2725695" cy="802131"/>
              </a:xfrm>
              <a:prstGeom prst="roundRect">
                <a:avLst>
                  <a:gd name="adj" fmla="val 50000"/>
                </a:avLst>
              </a:prstGeom>
              <a:solidFill>
                <a:srgbClr val="54585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kern="0" dirty="0" smtClean="0">
                    <a:solidFill>
                      <a:prstClr val="white"/>
                    </a:solidFill>
                    <a:cs typeface="Arial" charset="0"/>
                  </a:rPr>
                  <a:t>Baby Steps</a:t>
                </a:r>
                <a:endParaRPr lang="en-US" kern="0" dirty="0">
                  <a:solidFill>
                    <a:prstClr val="white"/>
                  </a:solidFill>
                  <a:cs typeface="Arial" charset="0"/>
                </a:endParaRPr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xmlns="" id="{6CB6581A-A58A-40C4-9311-54E138BFB3B9}"/>
                  </a:ext>
                </a:extLst>
              </p:cNvPr>
              <p:cNvSpPr/>
              <p:nvPr/>
            </p:nvSpPr>
            <p:spPr>
              <a:xfrm>
                <a:off x="5607751" y="1560604"/>
                <a:ext cx="1187694" cy="1191675"/>
              </a:xfrm>
              <a:prstGeom prst="ellipse">
                <a:avLst/>
              </a:prstGeom>
              <a:solidFill>
                <a:srgbClr val="F1EFF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 kern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endParaRPr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xmlns="" id="{E549F4C3-4DAA-421E-B97D-C6C519824ACA}"/>
                  </a:ext>
                </a:extLst>
              </p:cNvPr>
              <p:cNvSpPr/>
              <p:nvPr/>
            </p:nvSpPr>
            <p:spPr>
              <a:xfrm>
                <a:off x="5607751" y="1625602"/>
                <a:ext cx="1050796" cy="1004408"/>
              </a:xfrm>
              <a:prstGeom prst="ellipse">
                <a:avLst/>
              </a:prstGeom>
              <a:solidFill>
                <a:srgbClr val="54585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 kern="0" dirty="0" smtClean="0">
                  <a:solidFill>
                    <a:prstClr val="white"/>
                  </a:solidFill>
                  <a:cs typeface="Arial" charset="0"/>
                </a:endParaRPr>
              </a:p>
            </p:txBody>
          </p:sp>
        </p:grpSp>
        <p:pic>
          <p:nvPicPr>
            <p:cNvPr id="91" name="Picture 8" descr="J:\Blackpool\Blackpool Services\BetterStart\Communications\Baby Steps\Baby Steps\Baby Steps Images\Baby-Steps-pull-up-banner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724"/>
            <a:stretch/>
          </p:blipFill>
          <p:spPr bwMode="auto">
            <a:xfrm>
              <a:off x="6228184" y="1563297"/>
              <a:ext cx="351979" cy="785583"/>
            </a:xfrm>
            <a:prstGeom prst="rect">
              <a:avLst/>
            </a:prstGeom>
            <a:noFill/>
            <a:effectLst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/>
          <p:cNvGrpSpPr/>
          <p:nvPr/>
        </p:nvGrpSpPr>
        <p:grpSpPr>
          <a:xfrm>
            <a:off x="5940152" y="2996952"/>
            <a:ext cx="3114757" cy="1010075"/>
            <a:chOff x="5940152" y="2996952"/>
            <a:chExt cx="3114757" cy="1010075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xmlns="" id="{6D63C6DA-778A-4579-B5B8-F3375DC57D13}"/>
                </a:ext>
              </a:extLst>
            </p:cNvPr>
            <p:cNvGrpSpPr/>
            <p:nvPr/>
          </p:nvGrpSpPr>
          <p:grpSpPr>
            <a:xfrm rot="10800000" flipH="1" flipV="1">
              <a:off x="5940152" y="2996952"/>
              <a:ext cx="3114757" cy="1010075"/>
              <a:chOff x="5607751" y="1562920"/>
              <a:chExt cx="3669613" cy="1191675"/>
            </a:xfrm>
          </p:grpSpPr>
          <p:sp>
            <p:nvSpPr>
              <p:cNvPr id="72" name="Rectangle: Rounded Corners 102">
                <a:extLst>
                  <a:ext uri="{FF2B5EF4-FFF2-40B4-BE49-F238E27FC236}">
                    <a16:creationId xmlns:a16="http://schemas.microsoft.com/office/drawing/2014/main" xmlns="" id="{1F4708C1-1C71-467A-85B2-CDA65977285B}"/>
                  </a:ext>
                </a:extLst>
              </p:cNvPr>
              <p:cNvSpPr/>
              <p:nvPr/>
            </p:nvSpPr>
            <p:spPr>
              <a:xfrm>
                <a:off x="5800164" y="1625601"/>
                <a:ext cx="3477200" cy="1126680"/>
              </a:xfrm>
              <a:prstGeom prst="roundRect">
                <a:avLst>
                  <a:gd name="adj" fmla="val 50000"/>
                </a:avLst>
              </a:prstGeom>
              <a:noFill/>
              <a:ln w="57150" cap="flat" cmpd="sng" algn="ctr">
                <a:solidFill>
                  <a:srgbClr val="652786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 kern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endParaRPr>
              </a:p>
            </p:txBody>
          </p:sp>
          <p:sp>
            <p:nvSpPr>
              <p:cNvPr id="73" name="Rectangle: Rounded Corners 103">
                <a:extLst>
                  <a:ext uri="{FF2B5EF4-FFF2-40B4-BE49-F238E27FC236}">
                    <a16:creationId xmlns:a16="http://schemas.microsoft.com/office/drawing/2014/main" xmlns="" id="{ADF0BAEC-1DB2-4AA4-9BBC-163C3D8CC5AF}"/>
                  </a:ext>
                </a:extLst>
              </p:cNvPr>
              <p:cNvSpPr/>
              <p:nvPr/>
            </p:nvSpPr>
            <p:spPr>
              <a:xfrm>
                <a:off x="6279775" y="1780242"/>
                <a:ext cx="2725695" cy="802131"/>
              </a:xfrm>
              <a:prstGeom prst="roundRect">
                <a:avLst>
                  <a:gd name="adj" fmla="val 50000"/>
                </a:avLst>
              </a:prstGeom>
              <a:solidFill>
                <a:srgbClr val="65278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kern="0" dirty="0" smtClean="0">
                    <a:solidFill>
                      <a:prstClr val="white"/>
                    </a:solidFill>
                    <a:cs typeface="Arial" charset="0"/>
                  </a:rPr>
                  <a:t>  Survivor Mum’s Companion</a:t>
                </a:r>
                <a:endParaRPr lang="en-US" kern="0" dirty="0">
                  <a:solidFill>
                    <a:prstClr val="white"/>
                  </a:solidFill>
                  <a:cs typeface="Arial" charset="0"/>
                </a:endParaRPr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xmlns="" id="{6CB6581A-A58A-40C4-9311-54E138BFB3B9}"/>
                  </a:ext>
                </a:extLst>
              </p:cNvPr>
              <p:cNvSpPr/>
              <p:nvPr/>
            </p:nvSpPr>
            <p:spPr>
              <a:xfrm>
                <a:off x="5607751" y="1562920"/>
                <a:ext cx="1187694" cy="1191675"/>
              </a:xfrm>
              <a:prstGeom prst="ellipse">
                <a:avLst/>
              </a:prstGeom>
              <a:solidFill>
                <a:srgbClr val="F1EFF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 kern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endParaRPr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xmlns="" id="{E549F4C3-4DAA-421E-B97D-C6C519824ACA}"/>
                  </a:ext>
                </a:extLst>
              </p:cNvPr>
              <p:cNvSpPr/>
              <p:nvPr/>
            </p:nvSpPr>
            <p:spPr>
              <a:xfrm>
                <a:off x="5607751" y="1627918"/>
                <a:ext cx="1050796" cy="1004407"/>
              </a:xfrm>
              <a:prstGeom prst="ellipse">
                <a:avLst/>
              </a:prstGeom>
              <a:solidFill>
                <a:srgbClr val="65278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 kern="0" dirty="0" smtClean="0">
                  <a:solidFill>
                    <a:prstClr val="white"/>
                  </a:solidFill>
                  <a:cs typeface="Arial" charset="0"/>
                </a:endParaRPr>
              </a:p>
            </p:txBody>
          </p:sp>
        </p:grpSp>
        <p:pic>
          <p:nvPicPr>
            <p:cNvPr id="92" name="Picture 4" descr="Image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/>
          </p:blipFill>
          <p:spPr bwMode="auto">
            <a:xfrm rot="5400000">
              <a:off x="6098251" y="3155051"/>
              <a:ext cx="596695" cy="671282"/>
            </a:xfrm>
            <a:prstGeom prst="rect">
              <a:avLst/>
            </a:prstGeom>
            <a:noFill/>
            <a:ln>
              <a:noFill/>
            </a:ln>
            <a:effectLst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xmlns="" id="{6D63C6DA-778A-4579-B5B8-F3375DC57D13}"/>
              </a:ext>
            </a:extLst>
          </p:cNvPr>
          <p:cNvGrpSpPr/>
          <p:nvPr/>
        </p:nvGrpSpPr>
        <p:grpSpPr>
          <a:xfrm rot="10800000" flipH="1" flipV="1">
            <a:off x="5869752" y="4507157"/>
            <a:ext cx="3114757" cy="1010074"/>
            <a:chOff x="5607751" y="1580642"/>
            <a:chExt cx="3669613" cy="1191675"/>
          </a:xfrm>
        </p:grpSpPr>
        <p:sp>
          <p:nvSpPr>
            <p:cNvPr id="77" name="Rectangle: Rounded Corners 102">
              <a:extLst>
                <a:ext uri="{FF2B5EF4-FFF2-40B4-BE49-F238E27FC236}">
                  <a16:creationId xmlns:a16="http://schemas.microsoft.com/office/drawing/2014/main" xmlns="" id="{1F4708C1-1C71-467A-85B2-CDA65977285B}"/>
                </a:ext>
              </a:extLst>
            </p:cNvPr>
            <p:cNvSpPr/>
            <p:nvPr/>
          </p:nvSpPr>
          <p:spPr>
            <a:xfrm>
              <a:off x="5800164" y="1625601"/>
              <a:ext cx="3477200" cy="1126680"/>
            </a:xfrm>
            <a:prstGeom prst="roundRect">
              <a:avLst>
                <a:gd name="adj" fmla="val 50000"/>
              </a:avLst>
            </a:prstGeom>
            <a:noFill/>
            <a:ln w="57150" cap="flat" cmpd="sng" algn="ctr">
              <a:solidFill>
                <a:srgbClr val="F38A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 kern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charset="0"/>
              </a:endParaRPr>
            </a:p>
          </p:txBody>
        </p:sp>
        <p:sp>
          <p:nvSpPr>
            <p:cNvPr id="78" name="Rectangle: Rounded Corners 103">
              <a:extLst>
                <a:ext uri="{FF2B5EF4-FFF2-40B4-BE49-F238E27FC236}">
                  <a16:creationId xmlns:a16="http://schemas.microsoft.com/office/drawing/2014/main" xmlns="" id="{ADF0BAEC-1DB2-4AA4-9BBC-163C3D8CC5AF}"/>
                </a:ext>
              </a:extLst>
            </p:cNvPr>
            <p:cNvSpPr/>
            <p:nvPr/>
          </p:nvSpPr>
          <p:spPr>
            <a:xfrm>
              <a:off x="6279775" y="1780242"/>
              <a:ext cx="2725695" cy="802131"/>
            </a:xfrm>
            <a:prstGeom prst="roundRect">
              <a:avLst>
                <a:gd name="adj" fmla="val 50000"/>
              </a:avLst>
            </a:prstGeom>
            <a:solidFill>
              <a:srgbClr val="F38A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kern="0" dirty="0" smtClean="0">
                  <a:solidFill>
                    <a:prstClr val="white"/>
                  </a:solidFill>
                  <a:cs typeface="Arial" charset="0"/>
                </a:rPr>
                <a:t>    For Baby’s Sake</a:t>
              </a:r>
              <a:endParaRPr lang="en-US" kern="0" dirty="0">
                <a:solidFill>
                  <a:prstClr val="white"/>
                </a:solidFill>
                <a:cs typeface="Arial" charset="0"/>
              </a:endParaRP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xmlns="" id="{6CB6581A-A58A-40C4-9311-54E138BFB3B9}"/>
                </a:ext>
              </a:extLst>
            </p:cNvPr>
            <p:cNvSpPr/>
            <p:nvPr/>
          </p:nvSpPr>
          <p:spPr>
            <a:xfrm>
              <a:off x="5607751" y="1580642"/>
              <a:ext cx="1187694" cy="1191675"/>
            </a:xfrm>
            <a:prstGeom prst="ellipse">
              <a:avLst/>
            </a:prstGeom>
            <a:solidFill>
              <a:srgbClr val="F1EF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 kern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charset="0"/>
              </a:endParaRP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xmlns="" id="{E549F4C3-4DAA-421E-B97D-C6C519824ACA}"/>
                </a:ext>
              </a:extLst>
            </p:cNvPr>
            <p:cNvSpPr/>
            <p:nvPr/>
          </p:nvSpPr>
          <p:spPr>
            <a:xfrm>
              <a:off x="5607751" y="1645640"/>
              <a:ext cx="1050796" cy="1004407"/>
            </a:xfrm>
            <a:prstGeom prst="ellipse">
              <a:avLst/>
            </a:prstGeom>
            <a:solidFill>
              <a:srgbClr val="F38A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b="1" kern="0" dirty="0" smtClean="0">
                <a:solidFill>
                  <a:prstClr val="white"/>
                </a:solidFill>
                <a:cs typeface="Arial" charset="0"/>
              </a:endParaRPr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663" y="4815462"/>
            <a:ext cx="792089" cy="338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65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plate PresentationGo">
  <a:themeElements>
    <a:clrScheme name="PGO">
      <a:dk1>
        <a:sysClr val="windowText" lastClr="000000"/>
      </a:dk1>
      <a:lt1>
        <a:sysClr val="window" lastClr="FFFFFF"/>
      </a:lt1>
      <a:dk2>
        <a:srgbClr val="063951"/>
      </a:dk2>
      <a:lt2>
        <a:srgbClr val="F0EEEF"/>
      </a:lt2>
      <a:accent1>
        <a:srgbClr val="00B09B"/>
      </a:accent1>
      <a:accent2>
        <a:srgbClr val="F36F13"/>
      </a:accent2>
      <a:accent3>
        <a:srgbClr val="0D95BC"/>
      </a:accent3>
      <a:accent4>
        <a:srgbClr val="EBCB38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plate PresentationGo">
  <a:themeElements>
    <a:clrScheme name="PGO2">
      <a:dk1>
        <a:sysClr val="windowText" lastClr="000000"/>
      </a:dk1>
      <a:lt1>
        <a:sysClr val="window" lastClr="FFFFFF"/>
      </a:lt1>
      <a:dk2>
        <a:srgbClr val="063951"/>
      </a:dk2>
      <a:lt2>
        <a:srgbClr val="D3D3D3"/>
      </a:lt2>
      <a:accent1>
        <a:srgbClr val="3A5C84"/>
      </a:accent1>
      <a:accent2>
        <a:srgbClr val="F7931F"/>
      </a:accent2>
      <a:accent3>
        <a:srgbClr val="4CC1EF"/>
      </a:accent3>
      <a:accent4>
        <a:srgbClr val="FFCC4C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5049</TotalTime>
  <Words>601</Words>
  <Application>Microsoft Office PowerPoint</Application>
  <PresentationFormat>On-screen Show (4:3)</PresentationFormat>
  <Paragraphs>144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Office Theme</vt:lpstr>
      <vt:lpstr>Template PresentationGo</vt:lpstr>
      <vt:lpstr>1_Template PresentationGo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Maximising the impact of trauma focused interventions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NSPCC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#itmatters</dc:title>
  <dc:creator>Wolfenden, Lauren</dc:creator>
  <cp:lastModifiedBy>Davies, Debra</cp:lastModifiedBy>
  <cp:revision>858</cp:revision>
  <cp:lastPrinted>2019-09-04T10:52:08Z</cp:lastPrinted>
  <dcterms:created xsi:type="dcterms:W3CDTF">2018-10-29T12:14:34Z</dcterms:created>
  <dcterms:modified xsi:type="dcterms:W3CDTF">2019-09-04T11:17:00Z</dcterms:modified>
</cp:coreProperties>
</file>