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</p:sldMasterIdLst>
  <p:notesMasterIdLst>
    <p:notesMasterId r:id="rId17"/>
  </p:notesMasterIdLst>
  <p:handoutMasterIdLst>
    <p:handoutMasterId r:id="rId18"/>
  </p:handoutMasterIdLst>
  <p:sldIdLst>
    <p:sldId id="285" r:id="rId5"/>
    <p:sldId id="289" r:id="rId6"/>
    <p:sldId id="296" r:id="rId7"/>
    <p:sldId id="290" r:id="rId8"/>
    <p:sldId id="291" r:id="rId9"/>
    <p:sldId id="286" r:id="rId10"/>
    <p:sldId id="311" r:id="rId11"/>
    <p:sldId id="298" r:id="rId12"/>
    <p:sldId id="331" r:id="rId13"/>
    <p:sldId id="333" r:id="rId14"/>
    <p:sldId id="329" r:id="rId15"/>
    <p:sldId id="332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AA4C"/>
    <a:srgbClr val="60B860"/>
    <a:srgbClr val="005FB0"/>
    <a:srgbClr val="004986"/>
    <a:srgbClr val="007ADE"/>
    <a:srgbClr val="6EBE6E"/>
    <a:srgbClr val="4FAF4E"/>
    <a:srgbClr val="397F39"/>
    <a:srgbClr val="65278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8" autoAdjust="0"/>
    <p:restoredTop sz="64217" autoAdjust="0"/>
  </p:normalViewPr>
  <p:slideViewPr>
    <p:cSldViewPr>
      <p:cViewPr>
        <p:scale>
          <a:sx n="80" d="100"/>
          <a:sy n="80" d="100"/>
        </p:scale>
        <p:origin x="-930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65ACF7-1875-4CDC-BEB1-DBCE8AEA7DD7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057FE4-6104-468F-9322-A7C63A33252E}">
      <dgm:prSet phldrT="[Text]" custT="1"/>
      <dgm:spPr>
        <a:solidFill>
          <a:schemeClr val="accent6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en-US" sz="1800" b="1"/>
            <a:t>WHY</a:t>
          </a:r>
          <a:r>
            <a:rPr lang="en-US" sz="1800"/>
            <a:t> the intervention is needed</a:t>
          </a:r>
        </a:p>
      </dgm:t>
    </dgm:pt>
    <dgm:pt modelId="{7CF022E8-F6C5-4785-83FE-00A2FFD4E094}" type="parTrans" cxnId="{6AB5EBD7-F5F7-4CF8-ADB5-80C933377AA8}">
      <dgm:prSet/>
      <dgm:spPr/>
      <dgm:t>
        <a:bodyPr/>
        <a:lstStyle/>
        <a:p>
          <a:endParaRPr lang="en-US" sz="1050"/>
        </a:p>
      </dgm:t>
    </dgm:pt>
    <dgm:pt modelId="{18861824-E986-441A-921F-AF1448518F75}" type="sibTrans" cxnId="{6AB5EBD7-F5F7-4CF8-ADB5-80C933377AA8}">
      <dgm:prSet/>
      <dgm:spPr/>
      <dgm:t>
        <a:bodyPr/>
        <a:lstStyle/>
        <a:p>
          <a:endParaRPr lang="en-US" sz="1050"/>
        </a:p>
      </dgm:t>
    </dgm:pt>
    <dgm:pt modelId="{0811F391-E265-4D72-A0B0-C0D5FDBAE439}">
      <dgm:prSet phldrT="[Text]" custT="1"/>
      <dgm:spPr/>
      <dgm:t>
        <a:bodyPr/>
        <a:lstStyle/>
        <a:p>
          <a:endParaRPr lang="en-US" sz="1200"/>
        </a:p>
        <a:p>
          <a:r>
            <a:rPr lang="en-US" sz="1400"/>
            <a:t>High levels of gastroenteritis, low levels of breastfeeding, poor infant oral health and high ECC </a:t>
          </a:r>
        </a:p>
        <a:p>
          <a:endParaRPr lang="en-US" sz="1400"/>
        </a:p>
        <a:p>
          <a:r>
            <a:rPr lang="en-US" sz="1400"/>
            <a:t>Anecdotally, low levels of awareness of correct infant feeding</a:t>
          </a:r>
        </a:p>
        <a:p>
          <a:endParaRPr lang="en-US" sz="1400"/>
        </a:p>
        <a:p>
          <a:r>
            <a:rPr lang="en-US" sz="1400"/>
            <a:t>Anecodotally lack of time for universal services to focus on infant feeding and mistrust of messages from professionals</a:t>
          </a:r>
        </a:p>
      </dgm:t>
    </dgm:pt>
    <dgm:pt modelId="{DDBCC7BD-40C3-46CB-864D-C215CBE8489C}" type="parTrans" cxnId="{5A366FCB-E470-4631-A117-2FA23F0E7E5F}">
      <dgm:prSet/>
      <dgm:spPr/>
      <dgm:t>
        <a:bodyPr/>
        <a:lstStyle/>
        <a:p>
          <a:endParaRPr lang="en-US" sz="1050"/>
        </a:p>
      </dgm:t>
    </dgm:pt>
    <dgm:pt modelId="{AEC7C49F-AA1A-4463-B684-FF8335BFE89C}" type="sibTrans" cxnId="{5A366FCB-E470-4631-A117-2FA23F0E7E5F}">
      <dgm:prSet/>
      <dgm:spPr/>
      <dgm:t>
        <a:bodyPr/>
        <a:lstStyle/>
        <a:p>
          <a:endParaRPr lang="en-US" sz="1050"/>
        </a:p>
      </dgm:t>
    </dgm:pt>
    <dgm:pt modelId="{1E4C0C34-5C75-42DB-A84D-6020B391C55F}">
      <dgm:prSet phldrT="[Text]" custT="1"/>
      <dgm:spPr>
        <a:solidFill>
          <a:schemeClr val="accent6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en-US" sz="1800" b="1"/>
            <a:t>WHAT</a:t>
          </a:r>
          <a:r>
            <a:rPr lang="en-US" sz="1800"/>
            <a:t> the intervention does</a:t>
          </a:r>
        </a:p>
      </dgm:t>
    </dgm:pt>
    <dgm:pt modelId="{48CE3E59-0F62-48B9-8BC0-9BF660651C8A}" type="parTrans" cxnId="{43EDD31B-4B25-4D46-959B-A1E32360778E}">
      <dgm:prSet/>
      <dgm:spPr/>
      <dgm:t>
        <a:bodyPr/>
        <a:lstStyle/>
        <a:p>
          <a:endParaRPr lang="en-US" sz="1050"/>
        </a:p>
      </dgm:t>
    </dgm:pt>
    <dgm:pt modelId="{F6A67C50-0898-4119-9A2E-95F9706C7DFA}" type="sibTrans" cxnId="{43EDD31B-4B25-4D46-959B-A1E32360778E}">
      <dgm:prSet/>
      <dgm:spPr/>
      <dgm:t>
        <a:bodyPr/>
        <a:lstStyle/>
        <a:p>
          <a:endParaRPr lang="en-US" sz="1050"/>
        </a:p>
      </dgm:t>
    </dgm:pt>
    <dgm:pt modelId="{E0F7F258-D023-4BE4-BD7A-C1C6EF0791CD}">
      <dgm:prSet phldrT="[Text]" custT="1"/>
      <dgm:spPr/>
      <dgm:t>
        <a:bodyPr/>
        <a:lstStyle/>
        <a:p>
          <a:endParaRPr lang="en-US" sz="1000"/>
        </a:p>
        <a:p>
          <a:r>
            <a:rPr lang="en-US" sz="1400"/>
            <a:t>Disseminate key infant feeding messages by community volunteers through attuned and sensitive conversations and signposting to other health services</a:t>
          </a:r>
        </a:p>
        <a:p>
          <a:endParaRPr lang="en-US" sz="1400"/>
        </a:p>
        <a:p>
          <a:r>
            <a:rPr lang="en-US" sz="1400" b="1"/>
            <a:t>THROUGH</a:t>
          </a:r>
        </a:p>
        <a:p>
          <a:r>
            <a:rPr lang="en-US" sz="1400"/>
            <a:t>15-20 min conversation</a:t>
          </a:r>
        </a:p>
        <a:p>
          <a:endParaRPr lang="en-US" sz="1400" b="1"/>
        </a:p>
        <a:p>
          <a:r>
            <a:rPr lang="en-US" sz="1400" b="1"/>
            <a:t>TO</a:t>
          </a:r>
        </a:p>
        <a:p>
          <a:r>
            <a:rPr lang="en-US" sz="1400"/>
            <a:t>Expectant parents &amp; new-born to 6 months across Blackpool </a:t>
          </a:r>
        </a:p>
      </dgm:t>
    </dgm:pt>
    <dgm:pt modelId="{79838475-CC5E-49FB-8631-6D87FCDAB2F2}" type="parTrans" cxnId="{5DB05F8F-23B2-4EE3-AB30-3302DFEBF9F5}">
      <dgm:prSet/>
      <dgm:spPr/>
      <dgm:t>
        <a:bodyPr/>
        <a:lstStyle/>
        <a:p>
          <a:endParaRPr lang="en-US" sz="1050"/>
        </a:p>
      </dgm:t>
    </dgm:pt>
    <dgm:pt modelId="{B16E405E-4A07-43F4-B8C7-9566656354AC}" type="sibTrans" cxnId="{5DB05F8F-23B2-4EE3-AB30-3302DFEBF9F5}">
      <dgm:prSet/>
      <dgm:spPr/>
      <dgm:t>
        <a:bodyPr/>
        <a:lstStyle/>
        <a:p>
          <a:endParaRPr lang="en-US" sz="1050"/>
        </a:p>
      </dgm:t>
    </dgm:pt>
    <dgm:pt modelId="{E6733E2B-13A4-490F-851E-79ABFFC4A371}">
      <dgm:prSet phldrT="[Text]" custT="1"/>
      <dgm:spPr>
        <a:solidFill>
          <a:schemeClr val="accent6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en-US" sz="1800" b="1"/>
            <a:t>WHAT</a:t>
          </a:r>
          <a:r>
            <a:rPr lang="en-US" sz="1800"/>
            <a:t> will the intervention look to achieve</a:t>
          </a:r>
        </a:p>
      </dgm:t>
    </dgm:pt>
    <dgm:pt modelId="{106A8BAA-07FC-425D-B8EA-C13133B83F6C}" type="parTrans" cxnId="{21095F7E-7579-418F-BE0F-AEF143FF1F6D}">
      <dgm:prSet/>
      <dgm:spPr/>
      <dgm:t>
        <a:bodyPr/>
        <a:lstStyle/>
        <a:p>
          <a:endParaRPr lang="en-US" sz="1050"/>
        </a:p>
      </dgm:t>
    </dgm:pt>
    <dgm:pt modelId="{5F73F845-3B98-4E6A-8DD0-758C39EB869A}" type="sibTrans" cxnId="{21095F7E-7579-418F-BE0F-AEF143FF1F6D}">
      <dgm:prSet/>
      <dgm:spPr/>
      <dgm:t>
        <a:bodyPr/>
        <a:lstStyle/>
        <a:p>
          <a:endParaRPr lang="en-US" sz="1050"/>
        </a:p>
      </dgm:t>
    </dgm:pt>
    <dgm:pt modelId="{5D21B398-FDD6-4EAF-9FF9-C884A30FAA12}">
      <dgm:prSet phldrT="[Text]" custT="1"/>
      <dgm:spPr/>
      <dgm:t>
        <a:bodyPr/>
        <a:lstStyle/>
        <a:p>
          <a:endParaRPr lang="en-US" sz="1100"/>
        </a:p>
        <a:p>
          <a:r>
            <a:rPr lang="en-US" sz="1400"/>
            <a:t>Increased parent confidence in their infant feeding choices</a:t>
          </a:r>
        </a:p>
        <a:p>
          <a:r>
            <a:rPr lang="en-US" sz="1400"/>
            <a:t> </a:t>
          </a:r>
        </a:p>
      </dgm:t>
    </dgm:pt>
    <dgm:pt modelId="{39261E38-8B1F-438E-9464-C5A17506E1D0}" type="parTrans" cxnId="{422E8FE9-AADE-4FD0-89DD-1A3B1B01C47F}">
      <dgm:prSet/>
      <dgm:spPr/>
      <dgm:t>
        <a:bodyPr/>
        <a:lstStyle/>
        <a:p>
          <a:endParaRPr lang="en-US" sz="1050"/>
        </a:p>
      </dgm:t>
    </dgm:pt>
    <dgm:pt modelId="{5E6FDBAA-5435-4E93-AA52-75E2675EB03D}" type="sibTrans" cxnId="{422E8FE9-AADE-4FD0-89DD-1A3B1B01C47F}">
      <dgm:prSet/>
      <dgm:spPr/>
      <dgm:t>
        <a:bodyPr/>
        <a:lstStyle/>
        <a:p>
          <a:endParaRPr lang="en-US" sz="1050"/>
        </a:p>
      </dgm:t>
    </dgm:pt>
    <dgm:pt modelId="{A9BEB697-7B57-45C8-A92E-2A90BD7B5E1D}">
      <dgm:prSet custT="1"/>
      <dgm:spPr>
        <a:solidFill>
          <a:schemeClr val="accent6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en-US" sz="1800" b="1"/>
            <a:t>WHAT</a:t>
          </a:r>
          <a:r>
            <a:rPr lang="en-US" sz="1800"/>
            <a:t> are the intentded  outcomes</a:t>
          </a:r>
        </a:p>
      </dgm:t>
    </dgm:pt>
    <dgm:pt modelId="{17E885D4-258B-4831-BA47-6F6372678A77}" type="parTrans" cxnId="{E03B5224-A2B1-40EB-8112-054C8C407626}">
      <dgm:prSet/>
      <dgm:spPr/>
      <dgm:t>
        <a:bodyPr/>
        <a:lstStyle/>
        <a:p>
          <a:endParaRPr lang="en-US" sz="1050"/>
        </a:p>
      </dgm:t>
    </dgm:pt>
    <dgm:pt modelId="{F05047AF-F2B7-479F-83F1-20EEC2C78E45}" type="sibTrans" cxnId="{E03B5224-A2B1-40EB-8112-054C8C407626}">
      <dgm:prSet/>
      <dgm:spPr/>
      <dgm:t>
        <a:bodyPr/>
        <a:lstStyle/>
        <a:p>
          <a:endParaRPr lang="en-US" sz="1050"/>
        </a:p>
      </dgm:t>
    </dgm:pt>
    <dgm:pt modelId="{52278766-C16E-41A3-A907-D3CEDF03E53E}">
      <dgm:prSet custT="1"/>
      <dgm:spPr>
        <a:solidFill>
          <a:schemeClr val="accent6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en-US" sz="1600" b="1"/>
            <a:t>WHAT</a:t>
          </a:r>
          <a:r>
            <a:rPr lang="en-US" sz="1600"/>
            <a:t> are the intended long-term outcomes</a:t>
          </a:r>
        </a:p>
      </dgm:t>
    </dgm:pt>
    <dgm:pt modelId="{97092A66-57C3-4A76-81A2-7937CFE9F8CD}" type="parTrans" cxnId="{896B13EB-5095-430D-A14F-496A9513E658}">
      <dgm:prSet/>
      <dgm:spPr/>
      <dgm:t>
        <a:bodyPr/>
        <a:lstStyle/>
        <a:p>
          <a:endParaRPr lang="en-US" sz="1050"/>
        </a:p>
      </dgm:t>
    </dgm:pt>
    <dgm:pt modelId="{42BECD40-89C8-4863-A981-56FB67FDDD7A}" type="sibTrans" cxnId="{896B13EB-5095-430D-A14F-496A9513E658}">
      <dgm:prSet/>
      <dgm:spPr/>
      <dgm:t>
        <a:bodyPr/>
        <a:lstStyle/>
        <a:p>
          <a:endParaRPr lang="en-US" sz="1050"/>
        </a:p>
      </dgm:t>
    </dgm:pt>
    <dgm:pt modelId="{890EF0B4-770D-40F3-A1FF-D5721958FF1D}">
      <dgm:prSet custT="1"/>
      <dgm:spPr/>
      <dgm:t>
        <a:bodyPr/>
        <a:lstStyle/>
        <a:p>
          <a:endParaRPr lang="en-US" sz="1000"/>
        </a:p>
        <a:p>
          <a:r>
            <a:rPr lang="en-US" sz="1400"/>
            <a:t>Improvements in infant diet and nutrition through:</a:t>
          </a:r>
        </a:p>
      </dgm:t>
    </dgm:pt>
    <dgm:pt modelId="{93C65082-7E07-449E-A007-2A83294239F5}" type="parTrans" cxnId="{3533388B-E9DE-4B35-BF5B-DA2781648F0F}">
      <dgm:prSet/>
      <dgm:spPr/>
      <dgm:t>
        <a:bodyPr/>
        <a:lstStyle/>
        <a:p>
          <a:endParaRPr lang="en-US"/>
        </a:p>
      </dgm:t>
    </dgm:pt>
    <dgm:pt modelId="{AE58A076-0A63-425C-80E5-3CFC1BC62686}" type="sibTrans" cxnId="{3533388B-E9DE-4B35-BF5B-DA2781648F0F}">
      <dgm:prSet/>
      <dgm:spPr/>
      <dgm:t>
        <a:bodyPr/>
        <a:lstStyle/>
        <a:p>
          <a:endParaRPr lang="en-US"/>
        </a:p>
      </dgm:t>
    </dgm:pt>
    <dgm:pt modelId="{29FC0F78-1EB4-4242-90A7-60DB4838CC7F}">
      <dgm:prSet custT="1"/>
      <dgm:spPr/>
      <dgm:t>
        <a:bodyPr/>
        <a:lstStyle/>
        <a:p>
          <a:endParaRPr lang="en-US" sz="1000"/>
        </a:p>
      </dgm:t>
    </dgm:pt>
    <dgm:pt modelId="{3A41807C-338C-4CEF-AD62-5A315587C403}" type="parTrans" cxnId="{615F48EA-C1E7-48A5-9302-AFC5D2E77CC1}">
      <dgm:prSet/>
      <dgm:spPr/>
      <dgm:t>
        <a:bodyPr/>
        <a:lstStyle/>
        <a:p>
          <a:endParaRPr lang="en-US"/>
        </a:p>
      </dgm:t>
    </dgm:pt>
    <dgm:pt modelId="{6E3ADD20-31AF-41EE-9A13-EAF33B172D35}" type="sibTrans" cxnId="{615F48EA-C1E7-48A5-9302-AFC5D2E77CC1}">
      <dgm:prSet/>
      <dgm:spPr/>
      <dgm:t>
        <a:bodyPr/>
        <a:lstStyle/>
        <a:p>
          <a:endParaRPr lang="en-US"/>
        </a:p>
      </dgm:t>
    </dgm:pt>
    <dgm:pt modelId="{15B06A38-AF50-408A-921F-7E9F1CA284EB}">
      <dgm:prSet custT="1"/>
      <dgm:spPr/>
      <dgm:t>
        <a:bodyPr/>
        <a:lstStyle/>
        <a:p>
          <a:endParaRPr lang="en-US" sz="1200" dirty="0"/>
        </a:p>
      </dgm:t>
    </dgm:pt>
    <dgm:pt modelId="{A81B86BB-DE51-4558-AFB3-E0BA1EE02CEC}" type="parTrans" cxnId="{B73ED7DA-2E16-41A6-9F51-6E3C4C5FB0B4}">
      <dgm:prSet/>
      <dgm:spPr/>
      <dgm:t>
        <a:bodyPr/>
        <a:lstStyle/>
        <a:p>
          <a:endParaRPr lang="en-US"/>
        </a:p>
      </dgm:t>
    </dgm:pt>
    <dgm:pt modelId="{1F36E026-B5D9-4293-AD9A-331B41358335}" type="sibTrans" cxnId="{B73ED7DA-2E16-41A6-9F51-6E3C4C5FB0B4}">
      <dgm:prSet/>
      <dgm:spPr/>
      <dgm:t>
        <a:bodyPr/>
        <a:lstStyle/>
        <a:p>
          <a:endParaRPr lang="en-US"/>
        </a:p>
      </dgm:t>
    </dgm:pt>
    <dgm:pt modelId="{D8929486-519C-4EA4-B466-5B47B1B79F54}">
      <dgm:prSet custT="1"/>
      <dgm:spPr/>
      <dgm:t>
        <a:bodyPr/>
        <a:lstStyle/>
        <a:p>
          <a:endParaRPr lang="en-US" sz="1000"/>
        </a:p>
      </dgm:t>
    </dgm:pt>
    <dgm:pt modelId="{B1DDEEAB-E38E-4427-88D5-EBDA72E19FC9}" type="parTrans" cxnId="{0CA078E1-B690-4B5E-961C-439DA3CA9023}">
      <dgm:prSet/>
      <dgm:spPr/>
      <dgm:t>
        <a:bodyPr/>
        <a:lstStyle/>
        <a:p>
          <a:endParaRPr lang="en-US"/>
        </a:p>
      </dgm:t>
    </dgm:pt>
    <dgm:pt modelId="{46B943D5-22A5-4B38-AF76-AF754D478888}" type="sibTrans" cxnId="{0CA078E1-B690-4B5E-961C-439DA3CA9023}">
      <dgm:prSet/>
      <dgm:spPr/>
      <dgm:t>
        <a:bodyPr/>
        <a:lstStyle/>
        <a:p>
          <a:endParaRPr lang="en-US"/>
        </a:p>
      </dgm:t>
    </dgm:pt>
    <dgm:pt modelId="{F0832627-566F-408C-8A68-A0439D3D2373}">
      <dgm:prSet custT="1"/>
      <dgm:spPr/>
      <dgm:t>
        <a:bodyPr/>
        <a:lstStyle/>
        <a:p>
          <a:r>
            <a:rPr lang="en-US" sz="1400"/>
            <a:t>Increased awareness and understanding of infant messages </a:t>
          </a:r>
        </a:p>
      </dgm:t>
    </dgm:pt>
    <dgm:pt modelId="{ABAB17B1-FB16-42AF-A310-E0675E419DA1}" type="parTrans" cxnId="{F396EEFB-FDEE-47B1-ACC1-FD857266C598}">
      <dgm:prSet/>
      <dgm:spPr/>
      <dgm:t>
        <a:bodyPr/>
        <a:lstStyle/>
        <a:p>
          <a:endParaRPr lang="en-US"/>
        </a:p>
      </dgm:t>
    </dgm:pt>
    <dgm:pt modelId="{D71AA159-9A34-481F-AE07-502405FEA5A8}" type="sibTrans" cxnId="{F396EEFB-FDEE-47B1-ACC1-FD857266C598}">
      <dgm:prSet/>
      <dgm:spPr/>
      <dgm:t>
        <a:bodyPr/>
        <a:lstStyle/>
        <a:p>
          <a:endParaRPr lang="en-US"/>
        </a:p>
      </dgm:t>
    </dgm:pt>
    <dgm:pt modelId="{36492A3C-A004-4B3C-8A50-29F5441389BF}">
      <dgm:prSet custT="1"/>
      <dgm:spPr/>
      <dgm:t>
        <a:bodyPr/>
        <a:lstStyle/>
        <a:p>
          <a:endParaRPr lang="en-US" sz="1400"/>
        </a:p>
        <a:p>
          <a:r>
            <a:rPr lang="en-US" sz="1400"/>
            <a:t>Increased parent understanding in accessing health services where needed	</a:t>
          </a:r>
        </a:p>
      </dgm:t>
    </dgm:pt>
    <dgm:pt modelId="{DA75E20C-5A8D-4709-A47C-F25AEB687ECC}" type="parTrans" cxnId="{09CCAAC2-6AE5-43C4-9280-D7CD06C808C6}">
      <dgm:prSet/>
      <dgm:spPr/>
      <dgm:t>
        <a:bodyPr/>
        <a:lstStyle/>
        <a:p>
          <a:endParaRPr lang="en-US"/>
        </a:p>
      </dgm:t>
    </dgm:pt>
    <dgm:pt modelId="{0AB582CE-1AEC-4722-AF5C-DB82F12B1C8F}" type="sibTrans" cxnId="{09CCAAC2-6AE5-43C4-9280-D7CD06C808C6}">
      <dgm:prSet/>
      <dgm:spPr/>
      <dgm:t>
        <a:bodyPr/>
        <a:lstStyle/>
        <a:p>
          <a:endParaRPr lang="en-US"/>
        </a:p>
      </dgm:t>
    </dgm:pt>
    <dgm:pt modelId="{A8BD190A-D3B3-4981-A8BD-038A351692E2}">
      <dgm:prSet custT="1"/>
      <dgm:spPr/>
      <dgm:t>
        <a:bodyPr/>
        <a:lstStyle/>
        <a:p>
          <a:endParaRPr lang="en-US" sz="1400"/>
        </a:p>
      </dgm:t>
    </dgm:pt>
    <dgm:pt modelId="{00AB8B00-153A-41FA-826D-B0313BA20C9B}" type="parTrans" cxnId="{8D80AA02-0FF6-4825-A453-2374BE9F3134}">
      <dgm:prSet/>
      <dgm:spPr/>
      <dgm:t>
        <a:bodyPr/>
        <a:lstStyle/>
        <a:p>
          <a:endParaRPr lang="en-US"/>
        </a:p>
      </dgm:t>
    </dgm:pt>
    <dgm:pt modelId="{AF0264F9-DC1A-467C-8BB2-529E19AAFCEB}" type="sibTrans" cxnId="{8D80AA02-0FF6-4825-A453-2374BE9F3134}">
      <dgm:prSet/>
      <dgm:spPr/>
      <dgm:t>
        <a:bodyPr/>
        <a:lstStyle/>
        <a:p>
          <a:endParaRPr lang="en-US"/>
        </a:p>
      </dgm:t>
    </dgm:pt>
    <dgm:pt modelId="{389BC72D-37BE-4072-B274-29778FBE40F5}">
      <dgm:prSet custT="1"/>
      <dgm:spPr/>
      <dgm:t>
        <a:bodyPr/>
        <a:lstStyle/>
        <a:p>
          <a:r>
            <a:rPr lang="en-US" sz="1400" dirty="0"/>
            <a:t>Will add value by being delivered through community volunteer seen as accessible and trusted messengers</a:t>
          </a:r>
        </a:p>
      </dgm:t>
    </dgm:pt>
    <dgm:pt modelId="{99B787DE-A14E-4924-A2AC-1E382D8D75BD}" type="parTrans" cxnId="{B1A92354-237F-4E95-A20A-A70BF752139B}">
      <dgm:prSet/>
      <dgm:spPr/>
      <dgm:t>
        <a:bodyPr/>
        <a:lstStyle/>
        <a:p>
          <a:endParaRPr lang="en-US"/>
        </a:p>
      </dgm:t>
    </dgm:pt>
    <dgm:pt modelId="{1482757D-918F-4DDC-A4F3-F47C78008E01}" type="sibTrans" cxnId="{B1A92354-237F-4E95-A20A-A70BF752139B}">
      <dgm:prSet/>
      <dgm:spPr/>
      <dgm:t>
        <a:bodyPr/>
        <a:lstStyle/>
        <a:p>
          <a:endParaRPr lang="en-US"/>
        </a:p>
      </dgm:t>
    </dgm:pt>
    <dgm:pt modelId="{99437AC8-B30D-4C17-99B1-CCDF31F05283}">
      <dgm:prSet custT="1"/>
      <dgm:spPr/>
      <dgm:t>
        <a:bodyPr/>
        <a:lstStyle/>
        <a:p>
          <a:endParaRPr lang="en-US" sz="1100"/>
        </a:p>
      </dgm:t>
    </dgm:pt>
    <dgm:pt modelId="{13F37B56-3581-4DB8-B712-8826E6F750B2}" type="parTrans" cxnId="{2A30DFF7-DF27-44E8-878D-0332356CCF7A}">
      <dgm:prSet/>
      <dgm:spPr/>
      <dgm:t>
        <a:bodyPr/>
        <a:lstStyle/>
        <a:p>
          <a:endParaRPr lang="en-US"/>
        </a:p>
      </dgm:t>
    </dgm:pt>
    <dgm:pt modelId="{3824D444-35BF-452E-BC99-01960D7ED466}" type="sibTrans" cxnId="{2A30DFF7-DF27-44E8-878D-0332356CCF7A}">
      <dgm:prSet/>
      <dgm:spPr/>
      <dgm:t>
        <a:bodyPr/>
        <a:lstStyle/>
        <a:p>
          <a:endParaRPr lang="en-US"/>
        </a:p>
      </dgm:t>
    </dgm:pt>
    <dgm:pt modelId="{A2CE7083-861A-4A01-9D2F-ED47C0CAF2BA}">
      <dgm:prSet custT="1"/>
      <dgm:spPr/>
      <dgm:t>
        <a:bodyPr/>
        <a:lstStyle/>
        <a:p>
          <a:r>
            <a:rPr lang="en-US" sz="1400"/>
            <a:t>Decrease in gastroenteritis and dental decay</a:t>
          </a:r>
        </a:p>
      </dgm:t>
    </dgm:pt>
    <dgm:pt modelId="{BD24F6F0-83DD-44FA-A00D-ADE073698C1D}" type="parTrans" cxnId="{0F40C244-892F-44C1-A6FD-905DA82189B2}">
      <dgm:prSet/>
      <dgm:spPr/>
      <dgm:t>
        <a:bodyPr/>
        <a:lstStyle/>
        <a:p>
          <a:endParaRPr lang="en-US"/>
        </a:p>
      </dgm:t>
    </dgm:pt>
    <dgm:pt modelId="{FE10BC58-617B-4018-BC98-EC9CA86E158A}" type="sibTrans" cxnId="{0F40C244-892F-44C1-A6FD-905DA82189B2}">
      <dgm:prSet/>
      <dgm:spPr/>
      <dgm:t>
        <a:bodyPr/>
        <a:lstStyle/>
        <a:p>
          <a:endParaRPr lang="en-US"/>
        </a:p>
      </dgm:t>
    </dgm:pt>
    <dgm:pt modelId="{8CECEC6D-4902-4348-8F80-65760D3CE664}">
      <dgm:prSet custT="1"/>
      <dgm:spPr/>
      <dgm:t>
        <a:bodyPr/>
        <a:lstStyle/>
        <a:p>
          <a:r>
            <a:rPr lang="en-US" sz="1400"/>
            <a:t>Increased parent- child attunement</a:t>
          </a:r>
        </a:p>
      </dgm:t>
    </dgm:pt>
    <dgm:pt modelId="{61C688AA-6AFD-4D22-A91F-BCD3D6F5EAC2}" type="parTrans" cxnId="{944A5079-9C43-4AE0-8C0D-73201229901D}">
      <dgm:prSet/>
      <dgm:spPr/>
      <dgm:t>
        <a:bodyPr/>
        <a:lstStyle/>
        <a:p>
          <a:endParaRPr lang="en-US"/>
        </a:p>
      </dgm:t>
    </dgm:pt>
    <dgm:pt modelId="{16089404-D9AA-4D33-AE59-033212C46CDD}" type="sibTrans" cxnId="{944A5079-9C43-4AE0-8C0D-73201229901D}">
      <dgm:prSet/>
      <dgm:spPr/>
      <dgm:t>
        <a:bodyPr/>
        <a:lstStyle/>
        <a:p>
          <a:endParaRPr lang="en-US"/>
        </a:p>
      </dgm:t>
    </dgm:pt>
    <dgm:pt modelId="{87F86453-B42F-494D-BC9F-DC7A6DA741AB}">
      <dgm:prSet custT="1"/>
      <dgm:spPr/>
      <dgm:t>
        <a:bodyPr/>
        <a:lstStyle/>
        <a:p>
          <a:endParaRPr lang="en-US" sz="1400"/>
        </a:p>
      </dgm:t>
    </dgm:pt>
    <dgm:pt modelId="{3E3C6DD8-A1AA-4459-890A-FC218765B252}" type="parTrans" cxnId="{E7D427C7-6B8D-427A-A383-04801CA25992}">
      <dgm:prSet/>
      <dgm:spPr/>
      <dgm:t>
        <a:bodyPr/>
        <a:lstStyle/>
        <a:p>
          <a:endParaRPr lang="en-US"/>
        </a:p>
      </dgm:t>
    </dgm:pt>
    <dgm:pt modelId="{E47B52AB-207D-49E9-9B05-5D924613814F}" type="sibTrans" cxnId="{E7D427C7-6B8D-427A-A383-04801CA25992}">
      <dgm:prSet/>
      <dgm:spPr/>
      <dgm:t>
        <a:bodyPr/>
        <a:lstStyle/>
        <a:p>
          <a:endParaRPr lang="en-US"/>
        </a:p>
      </dgm:t>
    </dgm:pt>
    <dgm:pt modelId="{FCB5813C-6F58-4964-AF80-95E8F7EBB098}">
      <dgm:prSet custT="1"/>
      <dgm:spPr/>
      <dgm:t>
        <a:bodyPr/>
        <a:lstStyle/>
        <a:p>
          <a:r>
            <a:rPr lang="en-US" sz="1400"/>
            <a:t>Secondary outcome: increase in breastfeeding</a:t>
          </a:r>
        </a:p>
      </dgm:t>
    </dgm:pt>
    <dgm:pt modelId="{7241530E-C9BE-4B5D-BADA-5B219EFA3CD4}" type="parTrans" cxnId="{71F016F0-EDD3-48A9-BB68-47B4AF5282AC}">
      <dgm:prSet/>
      <dgm:spPr/>
      <dgm:t>
        <a:bodyPr/>
        <a:lstStyle/>
        <a:p>
          <a:endParaRPr lang="en-US"/>
        </a:p>
      </dgm:t>
    </dgm:pt>
    <dgm:pt modelId="{6C7567F0-2255-43FE-940F-0E5C1B13E605}" type="sibTrans" cxnId="{71F016F0-EDD3-48A9-BB68-47B4AF5282AC}">
      <dgm:prSet/>
      <dgm:spPr/>
      <dgm:t>
        <a:bodyPr/>
        <a:lstStyle/>
        <a:p>
          <a:endParaRPr lang="en-US"/>
        </a:p>
      </dgm:t>
    </dgm:pt>
    <dgm:pt modelId="{0DBCF381-6554-438F-A5E3-1ECB164DDACA}">
      <dgm:prSet custT="1"/>
      <dgm:spPr/>
      <dgm:t>
        <a:bodyPr/>
        <a:lstStyle/>
        <a:p>
          <a:endParaRPr lang="en-US" sz="1200"/>
        </a:p>
        <a:p>
          <a:r>
            <a:rPr lang="en-US" sz="1400"/>
            <a:t>Improving child health </a:t>
          </a:r>
        </a:p>
        <a:p>
          <a:endParaRPr lang="en-US" sz="1400"/>
        </a:p>
        <a:p>
          <a:r>
            <a:rPr lang="en-US" sz="1400"/>
            <a:t>Improving child socio-emotional development</a:t>
          </a:r>
        </a:p>
        <a:p>
          <a:endParaRPr lang="en-US" sz="1200"/>
        </a:p>
      </dgm:t>
    </dgm:pt>
    <dgm:pt modelId="{B00A4CF1-33BB-42E8-B911-49B9B4BFBCBE}" type="parTrans" cxnId="{2C65D4D3-5C37-4138-9153-A531D59D43EF}">
      <dgm:prSet/>
      <dgm:spPr/>
      <dgm:t>
        <a:bodyPr/>
        <a:lstStyle/>
        <a:p>
          <a:endParaRPr lang="en-US"/>
        </a:p>
      </dgm:t>
    </dgm:pt>
    <dgm:pt modelId="{82D10013-C388-40BE-AEB9-A37A88ACE6E1}" type="sibTrans" cxnId="{2C65D4D3-5C37-4138-9153-A531D59D43EF}">
      <dgm:prSet/>
      <dgm:spPr/>
      <dgm:t>
        <a:bodyPr/>
        <a:lstStyle/>
        <a:p>
          <a:endParaRPr lang="en-US"/>
        </a:p>
      </dgm:t>
    </dgm:pt>
    <dgm:pt modelId="{3AD21207-F530-4196-81C3-9BB0E37F5418}" type="pres">
      <dgm:prSet presAssocID="{C965ACF7-1875-4CDC-BEB1-DBCE8AEA7D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85C521F-E6D9-45BE-AB56-5BA2E49D889E}" type="pres">
      <dgm:prSet presAssocID="{74057FE4-6104-468F-9322-A7C63A33252E}" presName="compositeNode" presStyleCnt="0">
        <dgm:presLayoutVars>
          <dgm:bulletEnabled val="1"/>
        </dgm:presLayoutVars>
      </dgm:prSet>
      <dgm:spPr/>
    </dgm:pt>
    <dgm:pt modelId="{FC1757DB-5D22-4A8F-9A38-3DADE455046F}" type="pres">
      <dgm:prSet presAssocID="{74057FE4-6104-468F-9322-A7C63A33252E}" presName="bgRect" presStyleLbl="node1" presStyleIdx="0" presStyleCnt="5" custScaleY="238532"/>
      <dgm:spPr/>
      <dgm:t>
        <a:bodyPr/>
        <a:lstStyle/>
        <a:p>
          <a:endParaRPr lang="en-GB"/>
        </a:p>
      </dgm:t>
    </dgm:pt>
    <dgm:pt modelId="{05B2CCF9-EFD4-4054-9C69-B6676CA888DB}" type="pres">
      <dgm:prSet presAssocID="{74057FE4-6104-468F-9322-A7C63A33252E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93A333-DBB2-4E39-98E9-DA55848B9800}" type="pres">
      <dgm:prSet presAssocID="{74057FE4-6104-468F-9322-A7C63A33252E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A61EF-2BC6-43B7-B74F-18387B1C5A59}" type="pres">
      <dgm:prSet presAssocID="{18861824-E986-441A-921F-AF1448518F75}" presName="hSp" presStyleCnt="0"/>
      <dgm:spPr/>
    </dgm:pt>
    <dgm:pt modelId="{6D1D7232-0065-4653-820F-429E6DF953AC}" type="pres">
      <dgm:prSet presAssocID="{18861824-E986-441A-921F-AF1448518F75}" presName="vProcSp" presStyleCnt="0"/>
      <dgm:spPr/>
    </dgm:pt>
    <dgm:pt modelId="{10840EB7-1DA6-4800-9AFF-8991CF534BF9}" type="pres">
      <dgm:prSet presAssocID="{18861824-E986-441A-921F-AF1448518F75}" presName="vSp1" presStyleCnt="0"/>
      <dgm:spPr/>
    </dgm:pt>
    <dgm:pt modelId="{03A55C08-109D-461B-AD4E-22DF9AE67262}" type="pres">
      <dgm:prSet presAssocID="{18861824-E986-441A-921F-AF1448518F75}" presName="simulatedConn" presStyleLbl="solidFgAcc1" presStyleIdx="0" presStyleCnt="4"/>
      <dgm:spPr/>
    </dgm:pt>
    <dgm:pt modelId="{26B5AE5A-1E24-4833-9437-5609239864CC}" type="pres">
      <dgm:prSet presAssocID="{18861824-E986-441A-921F-AF1448518F75}" presName="vSp2" presStyleCnt="0"/>
      <dgm:spPr/>
    </dgm:pt>
    <dgm:pt modelId="{84E70088-ECF0-45B9-BF1D-D2DC89AFE54A}" type="pres">
      <dgm:prSet presAssocID="{18861824-E986-441A-921F-AF1448518F75}" presName="sibTrans" presStyleCnt="0"/>
      <dgm:spPr/>
    </dgm:pt>
    <dgm:pt modelId="{66E41F7A-5907-4035-8F0B-3F53C7A1281F}" type="pres">
      <dgm:prSet presAssocID="{1E4C0C34-5C75-42DB-A84D-6020B391C55F}" presName="compositeNode" presStyleCnt="0">
        <dgm:presLayoutVars>
          <dgm:bulletEnabled val="1"/>
        </dgm:presLayoutVars>
      </dgm:prSet>
      <dgm:spPr/>
    </dgm:pt>
    <dgm:pt modelId="{1E39AC84-7132-428A-8443-D107610C9A69}" type="pres">
      <dgm:prSet presAssocID="{1E4C0C34-5C75-42DB-A84D-6020B391C55F}" presName="bgRect" presStyleLbl="node1" presStyleIdx="1" presStyleCnt="5" custScaleY="238532"/>
      <dgm:spPr/>
      <dgm:t>
        <a:bodyPr/>
        <a:lstStyle/>
        <a:p>
          <a:endParaRPr lang="en-US"/>
        </a:p>
      </dgm:t>
    </dgm:pt>
    <dgm:pt modelId="{F8BE8D9E-FB9F-4FA0-90BA-C7A36AB86311}" type="pres">
      <dgm:prSet presAssocID="{1E4C0C34-5C75-42DB-A84D-6020B391C55F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8AC18-8AC0-42ED-8C08-46B932394635}" type="pres">
      <dgm:prSet presAssocID="{1E4C0C34-5C75-42DB-A84D-6020B391C55F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4D219-2EC1-484C-959C-38463C47A9A9}" type="pres">
      <dgm:prSet presAssocID="{F6A67C50-0898-4119-9A2E-95F9706C7DFA}" presName="hSp" presStyleCnt="0"/>
      <dgm:spPr/>
    </dgm:pt>
    <dgm:pt modelId="{B3738685-A6E9-4631-87FA-CDAC4BEA38EC}" type="pres">
      <dgm:prSet presAssocID="{F6A67C50-0898-4119-9A2E-95F9706C7DFA}" presName="vProcSp" presStyleCnt="0"/>
      <dgm:spPr/>
    </dgm:pt>
    <dgm:pt modelId="{79445BBF-5E45-4541-AEBF-84EC1C23D6FB}" type="pres">
      <dgm:prSet presAssocID="{F6A67C50-0898-4119-9A2E-95F9706C7DFA}" presName="vSp1" presStyleCnt="0"/>
      <dgm:spPr/>
    </dgm:pt>
    <dgm:pt modelId="{DFCE6F2C-914D-43D5-9E12-189B9AD0BE47}" type="pres">
      <dgm:prSet presAssocID="{F6A67C50-0898-4119-9A2E-95F9706C7DFA}" presName="simulatedConn" presStyleLbl="solidFgAcc1" presStyleIdx="1" presStyleCnt="4"/>
      <dgm:spPr/>
    </dgm:pt>
    <dgm:pt modelId="{AEE81B9A-833F-46F2-BDE7-F0BB4CE070D0}" type="pres">
      <dgm:prSet presAssocID="{F6A67C50-0898-4119-9A2E-95F9706C7DFA}" presName="vSp2" presStyleCnt="0"/>
      <dgm:spPr/>
    </dgm:pt>
    <dgm:pt modelId="{CFBF6C95-BCA2-4129-9BB0-D8A5EAD6D78D}" type="pres">
      <dgm:prSet presAssocID="{F6A67C50-0898-4119-9A2E-95F9706C7DFA}" presName="sibTrans" presStyleCnt="0"/>
      <dgm:spPr/>
    </dgm:pt>
    <dgm:pt modelId="{A681C1E5-1A38-4BED-94CF-9D7C5C0C3F41}" type="pres">
      <dgm:prSet presAssocID="{E6733E2B-13A4-490F-851E-79ABFFC4A371}" presName="compositeNode" presStyleCnt="0">
        <dgm:presLayoutVars>
          <dgm:bulletEnabled val="1"/>
        </dgm:presLayoutVars>
      </dgm:prSet>
      <dgm:spPr/>
    </dgm:pt>
    <dgm:pt modelId="{31E66DEA-7C5D-4B93-A5E2-0518F2269D13}" type="pres">
      <dgm:prSet presAssocID="{E6733E2B-13A4-490F-851E-79ABFFC4A371}" presName="bgRect" presStyleLbl="node1" presStyleIdx="2" presStyleCnt="5" custScaleY="238532"/>
      <dgm:spPr/>
      <dgm:t>
        <a:bodyPr/>
        <a:lstStyle/>
        <a:p>
          <a:endParaRPr lang="en-US"/>
        </a:p>
      </dgm:t>
    </dgm:pt>
    <dgm:pt modelId="{BE4AF822-382A-4D2C-B78F-825EC2A03CDE}" type="pres">
      <dgm:prSet presAssocID="{E6733E2B-13A4-490F-851E-79ABFFC4A371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DB572-6743-40ED-8AB2-825D6C177F02}" type="pres">
      <dgm:prSet presAssocID="{E6733E2B-13A4-490F-851E-79ABFFC4A371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42D47-F2EE-4193-9B23-BAF772518526}" type="pres">
      <dgm:prSet presAssocID="{5F73F845-3B98-4E6A-8DD0-758C39EB869A}" presName="hSp" presStyleCnt="0"/>
      <dgm:spPr/>
    </dgm:pt>
    <dgm:pt modelId="{7301D0C2-44C0-49F3-81EA-0337956F7712}" type="pres">
      <dgm:prSet presAssocID="{5F73F845-3B98-4E6A-8DD0-758C39EB869A}" presName="vProcSp" presStyleCnt="0"/>
      <dgm:spPr/>
    </dgm:pt>
    <dgm:pt modelId="{8E3F216C-C7F1-4D6A-87BD-D75E504993E1}" type="pres">
      <dgm:prSet presAssocID="{5F73F845-3B98-4E6A-8DD0-758C39EB869A}" presName="vSp1" presStyleCnt="0"/>
      <dgm:spPr/>
    </dgm:pt>
    <dgm:pt modelId="{EDC21E38-0E39-4932-B146-FC83E7975A69}" type="pres">
      <dgm:prSet presAssocID="{5F73F845-3B98-4E6A-8DD0-758C39EB869A}" presName="simulatedConn" presStyleLbl="solidFgAcc1" presStyleIdx="2" presStyleCnt="4"/>
      <dgm:spPr/>
    </dgm:pt>
    <dgm:pt modelId="{E9E94AA2-5644-45BC-88F6-D2A27F5DA010}" type="pres">
      <dgm:prSet presAssocID="{5F73F845-3B98-4E6A-8DD0-758C39EB869A}" presName="vSp2" presStyleCnt="0"/>
      <dgm:spPr/>
    </dgm:pt>
    <dgm:pt modelId="{8EE49FC9-E6A2-41B6-B6FE-735EC47D1879}" type="pres">
      <dgm:prSet presAssocID="{5F73F845-3B98-4E6A-8DD0-758C39EB869A}" presName="sibTrans" presStyleCnt="0"/>
      <dgm:spPr/>
    </dgm:pt>
    <dgm:pt modelId="{6C9E8ADC-ABA0-4AF0-81D0-491EBDE8F320}" type="pres">
      <dgm:prSet presAssocID="{A9BEB697-7B57-45C8-A92E-2A90BD7B5E1D}" presName="compositeNode" presStyleCnt="0">
        <dgm:presLayoutVars>
          <dgm:bulletEnabled val="1"/>
        </dgm:presLayoutVars>
      </dgm:prSet>
      <dgm:spPr/>
    </dgm:pt>
    <dgm:pt modelId="{95AEF285-F0F4-41AD-8CD7-C5CDF6248780}" type="pres">
      <dgm:prSet presAssocID="{A9BEB697-7B57-45C8-A92E-2A90BD7B5E1D}" presName="bgRect" presStyleLbl="node1" presStyleIdx="3" presStyleCnt="5" custScaleY="238532"/>
      <dgm:spPr/>
      <dgm:t>
        <a:bodyPr/>
        <a:lstStyle/>
        <a:p>
          <a:endParaRPr lang="en-US"/>
        </a:p>
      </dgm:t>
    </dgm:pt>
    <dgm:pt modelId="{4C7A687F-7482-4EBA-9F8C-6CFC450C90DC}" type="pres">
      <dgm:prSet presAssocID="{A9BEB697-7B57-45C8-A92E-2A90BD7B5E1D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E9D19-C715-4B08-9C25-ED38B52C4B4D}" type="pres">
      <dgm:prSet presAssocID="{A9BEB697-7B57-45C8-A92E-2A90BD7B5E1D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8B4FA-AF8B-491F-AF09-BE22A21E552F}" type="pres">
      <dgm:prSet presAssocID="{F05047AF-F2B7-479F-83F1-20EEC2C78E45}" presName="hSp" presStyleCnt="0"/>
      <dgm:spPr/>
    </dgm:pt>
    <dgm:pt modelId="{4C4927BF-53E5-411E-9E15-ED08DE4BA0DA}" type="pres">
      <dgm:prSet presAssocID="{F05047AF-F2B7-479F-83F1-20EEC2C78E45}" presName="vProcSp" presStyleCnt="0"/>
      <dgm:spPr/>
    </dgm:pt>
    <dgm:pt modelId="{92E30530-6C85-4223-89B7-FF2E38A181C3}" type="pres">
      <dgm:prSet presAssocID="{F05047AF-F2B7-479F-83F1-20EEC2C78E45}" presName="vSp1" presStyleCnt="0"/>
      <dgm:spPr/>
    </dgm:pt>
    <dgm:pt modelId="{D9317DA2-DA49-4E5B-BBD1-9E804ED6B7C9}" type="pres">
      <dgm:prSet presAssocID="{F05047AF-F2B7-479F-83F1-20EEC2C78E45}" presName="simulatedConn" presStyleLbl="solidFgAcc1" presStyleIdx="3" presStyleCnt="4"/>
      <dgm:spPr/>
    </dgm:pt>
    <dgm:pt modelId="{AE7A98B1-F69D-4562-9330-3F1A8DEC3159}" type="pres">
      <dgm:prSet presAssocID="{F05047AF-F2B7-479F-83F1-20EEC2C78E45}" presName="vSp2" presStyleCnt="0"/>
      <dgm:spPr/>
    </dgm:pt>
    <dgm:pt modelId="{8BC0759F-61E5-488E-9AAE-CDE9F32955E2}" type="pres">
      <dgm:prSet presAssocID="{F05047AF-F2B7-479F-83F1-20EEC2C78E45}" presName="sibTrans" presStyleCnt="0"/>
      <dgm:spPr/>
    </dgm:pt>
    <dgm:pt modelId="{4FE73ECD-4291-4D90-8556-AC98918ABFCE}" type="pres">
      <dgm:prSet presAssocID="{52278766-C16E-41A3-A907-D3CEDF03E53E}" presName="compositeNode" presStyleCnt="0">
        <dgm:presLayoutVars>
          <dgm:bulletEnabled val="1"/>
        </dgm:presLayoutVars>
      </dgm:prSet>
      <dgm:spPr/>
    </dgm:pt>
    <dgm:pt modelId="{1533F4A1-FF67-4FD6-AC0D-F3BF8D805054}" type="pres">
      <dgm:prSet presAssocID="{52278766-C16E-41A3-A907-D3CEDF03E53E}" presName="bgRect" presStyleLbl="node1" presStyleIdx="4" presStyleCnt="5" custScaleX="73533" custScaleY="238532" custLinFactNeighborX="286" custLinFactNeighborY="-830"/>
      <dgm:spPr/>
      <dgm:t>
        <a:bodyPr/>
        <a:lstStyle/>
        <a:p>
          <a:endParaRPr lang="en-US"/>
        </a:p>
      </dgm:t>
    </dgm:pt>
    <dgm:pt modelId="{7395245C-26B6-4441-8DD6-FC743FA55E97}" type="pres">
      <dgm:prSet presAssocID="{52278766-C16E-41A3-A907-D3CEDF03E53E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82399-8B2D-4767-9EE2-73065C27B636}" type="pres">
      <dgm:prSet presAssocID="{52278766-C16E-41A3-A907-D3CEDF03E53E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77E569-57E3-4BBC-A9C0-9BF79A4838C3}" type="presOf" srcId="{A2CE7083-861A-4A01-9D2F-ED47C0CAF2BA}" destId="{F16E9D19-C715-4B08-9C25-ED38B52C4B4D}" srcOrd="0" destOrd="1" presId="urn:microsoft.com/office/officeart/2005/8/layout/hProcess7"/>
    <dgm:cxn modelId="{8D80AA02-0FF6-4825-A453-2374BE9F3134}" srcId="{E6733E2B-13A4-490F-851E-79ABFFC4A371}" destId="{A8BD190A-D3B3-4981-A8BD-038A351692E2}" srcOrd="3" destOrd="0" parTransId="{00AB8B00-153A-41FA-826D-B0313BA20C9B}" sibTransId="{AF0264F9-DC1A-467C-8BB2-529E19AAFCEB}"/>
    <dgm:cxn modelId="{DB0AC790-AEDA-4E40-8E41-B67F827652B3}" type="presOf" srcId="{A8BD190A-D3B3-4981-A8BD-038A351692E2}" destId="{192DB572-6743-40ED-8AB2-825D6C177F02}" srcOrd="0" destOrd="3" presId="urn:microsoft.com/office/officeart/2005/8/layout/hProcess7"/>
    <dgm:cxn modelId="{0F40C244-892F-44C1-A6FD-905DA82189B2}" srcId="{A9BEB697-7B57-45C8-A92E-2A90BD7B5E1D}" destId="{A2CE7083-861A-4A01-9D2F-ED47C0CAF2BA}" srcOrd="1" destOrd="0" parTransId="{BD24F6F0-83DD-44FA-A00D-ADE073698C1D}" sibTransId="{FE10BC58-617B-4018-BC98-EC9CA86E158A}"/>
    <dgm:cxn modelId="{083303B2-0A46-49DE-8592-D1A73DDCB8E4}" type="presOf" srcId="{1E4C0C34-5C75-42DB-A84D-6020B391C55F}" destId="{F8BE8D9E-FB9F-4FA0-90BA-C7A36AB86311}" srcOrd="1" destOrd="0" presId="urn:microsoft.com/office/officeart/2005/8/layout/hProcess7"/>
    <dgm:cxn modelId="{1173A192-3E59-41FE-BBBC-B664761C0771}" type="presOf" srcId="{52278766-C16E-41A3-A907-D3CEDF03E53E}" destId="{7395245C-26B6-4441-8DD6-FC743FA55E97}" srcOrd="1" destOrd="0" presId="urn:microsoft.com/office/officeart/2005/8/layout/hProcess7"/>
    <dgm:cxn modelId="{F396EEFB-FDEE-47B1-ACC1-FD857266C598}" srcId="{E6733E2B-13A4-490F-851E-79ABFFC4A371}" destId="{F0832627-566F-408C-8A68-A0439D3D2373}" srcOrd="1" destOrd="0" parTransId="{ABAB17B1-FB16-42AF-A310-E0675E419DA1}" sibTransId="{D71AA159-9A34-481F-AE07-502405FEA5A8}"/>
    <dgm:cxn modelId="{BA8A047D-EBDD-46C5-BB4B-8D469B0164DF}" type="presOf" srcId="{389BC72D-37BE-4072-B274-29778FBE40F5}" destId="{192DB572-6743-40ED-8AB2-825D6C177F02}" srcOrd="0" destOrd="4" presId="urn:microsoft.com/office/officeart/2005/8/layout/hProcess7"/>
    <dgm:cxn modelId="{E78F8CF5-3CC9-41DB-8116-82CD94631B6E}" type="presOf" srcId="{F0832627-566F-408C-8A68-A0439D3D2373}" destId="{192DB572-6743-40ED-8AB2-825D6C177F02}" srcOrd="0" destOrd="1" presId="urn:microsoft.com/office/officeart/2005/8/layout/hProcess7"/>
    <dgm:cxn modelId="{9A1E90E4-0D25-49B5-8DE7-6E70B5AC7240}" type="presOf" srcId="{D8929486-519C-4EA4-B466-5B47B1B79F54}" destId="{1198AC18-8AC0-42ED-8C08-46B932394635}" srcOrd="0" destOrd="1" presId="urn:microsoft.com/office/officeart/2005/8/layout/hProcess7"/>
    <dgm:cxn modelId="{43EDD31B-4B25-4D46-959B-A1E32360778E}" srcId="{C965ACF7-1875-4CDC-BEB1-DBCE8AEA7DD7}" destId="{1E4C0C34-5C75-42DB-A84D-6020B391C55F}" srcOrd="1" destOrd="0" parTransId="{48CE3E59-0F62-48B9-8BC0-9BF660651C8A}" sibTransId="{F6A67C50-0898-4119-9A2E-95F9706C7DFA}"/>
    <dgm:cxn modelId="{71F016F0-EDD3-48A9-BB68-47B4AF5282AC}" srcId="{A9BEB697-7B57-45C8-A92E-2A90BD7B5E1D}" destId="{FCB5813C-6F58-4964-AF80-95E8F7EBB098}" srcOrd="4" destOrd="0" parTransId="{7241530E-C9BE-4B5D-BADA-5B219EFA3CD4}" sibTransId="{6C7567F0-2255-43FE-940F-0E5C1B13E605}"/>
    <dgm:cxn modelId="{944A5079-9C43-4AE0-8C0D-73201229901D}" srcId="{A9BEB697-7B57-45C8-A92E-2A90BD7B5E1D}" destId="{8CECEC6D-4902-4348-8F80-65760D3CE664}" srcOrd="2" destOrd="0" parTransId="{61C688AA-6AFD-4D22-A91F-BCD3D6F5EAC2}" sibTransId="{16089404-D9AA-4D33-AE59-033212C46CDD}"/>
    <dgm:cxn modelId="{3533388B-E9DE-4B35-BF5B-DA2781648F0F}" srcId="{A9BEB697-7B57-45C8-A92E-2A90BD7B5E1D}" destId="{890EF0B4-770D-40F3-A1FF-D5721958FF1D}" srcOrd="0" destOrd="0" parTransId="{93C65082-7E07-449E-A007-2A83294239F5}" sibTransId="{AE58A076-0A63-425C-80E5-3CFC1BC62686}"/>
    <dgm:cxn modelId="{B73ED7DA-2E16-41A6-9F51-6E3C4C5FB0B4}" srcId="{74057FE4-6104-468F-9322-A7C63A33252E}" destId="{15B06A38-AF50-408A-921F-7E9F1CA284EB}" srcOrd="1" destOrd="0" parTransId="{A81B86BB-DE51-4558-AFB3-E0BA1EE02CEC}" sibTransId="{1F36E026-B5D9-4293-AD9A-331B41358335}"/>
    <dgm:cxn modelId="{B1A92354-237F-4E95-A20A-A70BF752139B}" srcId="{E6733E2B-13A4-490F-851E-79ABFFC4A371}" destId="{389BC72D-37BE-4072-B274-29778FBE40F5}" srcOrd="4" destOrd="0" parTransId="{99B787DE-A14E-4924-A2AC-1E382D8D75BD}" sibTransId="{1482757D-918F-4DDC-A4F3-F47C78008E01}"/>
    <dgm:cxn modelId="{E6CD0C3D-DBC2-4817-A38D-54E3F0FDAF8F}" type="presOf" srcId="{5D21B398-FDD6-4EAF-9FF9-C884A30FAA12}" destId="{192DB572-6743-40ED-8AB2-825D6C177F02}" srcOrd="0" destOrd="0" presId="urn:microsoft.com/office/officeart/2005/8/layout/hProcess7"/>
    <dgm:cxn modelId="{446655C6-C45A-46FE-A428-860FE339D396}" type="presOf" srcId="{99437AC8-B30D-4C17-99B1-CCDF31F05283}" destId="{192DB572-6743-40ED-8AB2-825D6C177F02}" srcOrd="0" destOrd="5" presId="urn:microsoft.com/office/officeart/2005/8/layout/hProcess7"/>
    <dgm:cxn modelId="{2C65D4D3-5C37-4138-9153-A531D59D43EF}" srcId="{52278766-C16E-41A3-A907-D3CEDF03E53E}" destId="{0DBCF381-6554-438F-A5E3-1ECB164DDACA}" srcOrd="0" destOrd="0" parTransId="{B00A4CF1-33BB-42E8-B911-49B9B4BFBCBE}" sibTransId="{82D10013-C388-40BE-AEB9-A37A88ACE6E1}"/>
    <dgm:cxn modelId="{46ADFD79-B8BC-43B7-88D0-2E2C086E8963}" type="presOf" srcId="{A9BEB697-7B57-45C8-A92E-2A90BD7B5E1D}" destId="{95AEF285-F0F4-41AD-8CD7-C5CDF6248780}" srcOrd="0" destOrd="0" presId="urn:microsoft.com/office/officeart/2005/8/layout/hProcess7"/>
    <dgm:cxn modelId="{422E8FE9-AADE-4FD0-89DD-1A3B1B01C47F}" srcId="{E6733E2B-13A4-490F-851E-79ABFFC4A371}" destId="{5D21B398-FDD6-4EAF-9FF9-C884A30FAA12}" srcOrd="0" destOrd="0" parTransId="{39261E38-8B1F-438E-9464-C5A17506E1D0}" sibTransId="{5E6FDBAA-5435-4E93-AA52-75E2675EB03D}"/>
    <dgm:cxn modelId="{B2AFE52A-B135-4693-B313-AA01E62BD803}" type="presOf" srcId="{0DBCF381-6554-438F-A5E3-1ECB164DDACA}" destId="{20A82399-8B2D-4767-9EE2-73065C27B636}" srcOrd="0" destOrd="0" presId="urn:microsoft.com/office/officeart/2005/8/layout/hProcess7"/>
    <dgm:cxn modelId="{5A366FCB-E470-4631-A117-2FA23F0E7E5F}" srcId="{74057FE4-6104-468F-9322-A7C63A33252E}" destId="{0811F391-E265-4D72-A0B0-C0D5FDBAE439}" srcOrd="0" destOrd="0" parTransId="{DDBCC7BD-40C3-46CB-864D-C215CBE8489C}" sibTransId="{AEC7C49F-AA1A-4463-B684-FF8335BFE89C}"/>
    <dgm:cxn modelId="{0B852858-AB68-44B9-B95A-2CA6A0941E8E}" type="presOf" srcId="{87F86453-B42F-494D-BC9F-DC7A6DA741AB}" destId="{F16E9D19-C715-4B08-9C25-ED38B52C4B4D}" srcOrd="0" destOrd="3" presId="urn:microsoft.com/office/officeart/2005/8/layout/hProcess7"/>
    <dgm:cxn modelId="{F9C324EE-0A23-421F-B94B-BF8749F96C34}" type="presOf" srcId="{890EF0B4-770D-40F3-A1FF-D5721958FF1D}" destId="{F16E9D19-C715-4B08-9C25-ED38B52C4B4D}" srcOrd="0" destOrd="0" presId="urn:microsoft.com/office/officeart/2005/8/layout/hProcess7"/>
    <dgm:cxn modelId="{007A346D-5822-4100-8651-CAD4686C74E6}" type="presOf" srcId="{1E4C0C34-5C75-42DB-A84D-6020B391C55F}" destId="{1E39AC84-7132-428A-8443-D107610C9A69}" srcOrd="0" destOrd="0" presId="urn:microsoft.com/office/officeart/2005/8/layout/hProcess7"/>
    <dgm:cxn modelId="{E7D427C7-6B8D-427A-A383-04801CA25992}" srcId="{A9BEB697-7B57-45C8-A92E-2A90BD7B5E1D}" destId="{87F86453-B42F-494D-BC9F-DC7A6DA741AB}" srcOrd="3" destOrd="0" parTransId="{3E3C6DD8-A1AA-4459-890A-FC218765B252}" sibTransId="{E47B52AB-207D-49E9-9B05-5D924613814F}"/>
    <dgm:cxn modelId="{A21EC873-7F3B-4F7B-BAF0-13E12A5783BF}" type="presOf" srcId="{E6733E2B-13A4-490F-851E-79ABFFC4A371}" destId="{31E66DEA-7C5D-4B93-A5E2-0518F2269D13}" srcOrd="0" destOrd="0" presId="urn:microsoft.com/office/officeart/2005/8/layout/hProcess7"/>
    <dgm:cxn modelId="{426303CF-8067-46C3-8317-B490AEC126A5}" type="presOf" srcId="{C965ACF7-1875-4CDC-BEB1-DBCE8AEA7DD7}" destId="{3AD21207-F530-4196-81C3-9BB0E37F5418}" srcOrd="0" destOrd="0" presId="urn:microsoft.com/office/officeart/2005/8/layout/hProcess7"/>
    <dgm:cxn modelId="{E03B5224-A2B1-40EB-8112-054C8C407626}" srcId="{C965ACF7-1875-4CDC-BEB1-DBCE8AEA7DD7}" destId="{A9BEB697-7B57-45C8-A92E-2A90BD7B5E1D}" srcOrd="3" destOrd="0" parTransId="{17E885D4-258B-4831-BA47-6F6372678A77}" sibTransId="{F05047AF-F2B7-479F-83F1-20EEC2C78E45}"/>
    <dgm:cxn modelId="{CF36CF0B-33FA-4F76-A892-F0906D53036F}" type="presOf" srcId="{0811F391-E265-4D72-A0B0-C0D5FDBAE439}" destId="{8393A333-DBB2-4E39-98E9-DA55848B9800}" srcOrd="0" destOrd="0" presId="urn:microsoft.com/office/officeart/2005/8/layout/hProcess7"/>
    <dgm:cxn modelId="{99E60CDE-2186-4C2A-BE68-F7FD2D022381}" type="presOf" srcId="{74057FE4-6104-468F-9322-A7C63A33252E}" destId="{05B2CCF9-EFD4-4054-9C69-B6676CA888DB}" srcOrd="1" destOrd="0" presId="urn:microsoft.com/office/officeart/2005/8/layout/hProcess7"/>
    <dgm:cxn modelId="{6AB5EBD7-F5F7-4CF8-ADB5-80C933377AA8}" srcId="{C965ACF7-1875-4CDC-BEB1-DBCE8AEA7DD7}" destId="{74057FE4-6104-468F-9322-A7C63A33252E}" srcOrd="0" destOrd="0" parTransId="{7CF022E8-F6C5-4785-83FE-00A2FFD4E094}" sibTransId="{18861824-E986-441A-921F-AF1448518F75}"/>
    <dgm:cxn modelId="{D8B598B1-8C99-4ACE-8305-20389DD11889}" type="presOf" srcId="{E6733E2B-13A4-490F-851E-79ABFFC4A371}" destId="{BE4AF822-382A-4D2C-B78F-825EC2A03CDE}" srcOrd="1" destOrd="0" presId="urn:microsoft.com/office/officeart/2005/8/layout/hProcess7"/>
    <dgm:cxn modelId="{5DB05F8F-23B2-4EE3-AB30-3302DFEBF9F5}" srcId="{1E4C0C34-5C75-42DB-A84D-6020B391C55F}" destId="{E0F7F258-D023-4BE4-BD7A-C1C6EF0791CD}" srcOrd="0" destOrd="0" parTransId="{79838475-CC5E-49FB-8631-6D87FCDAB2F2}" sibTransId="{B16E405E-4A07-43F4-B8C7-9566656354AC}"/>
    <dgm:cxn modelId="{09CCAAC2-6AE5-43C4-9280-D7CD06C808C6}" srcId="{E6733E2B-13A4-490F-851E-79ABFFC4A371}" destId="{36492A3C-A004-4B3C-8A50-29F5441389BF}" srcOrd="2" destOrd="0" parTransId="{DA75E20C-5A8D-4709-A47C-F25AEB687ECC}" sibTransId="{0AB582CE-1AEC-4722-AF5C-DB82F12B1C8F}"/>
    <dgm:cxn modelId="{896B13EB-5095-430D-A14F-496A9513E658}" srcId="{C965ACF7-1875-4CDC-BEB1-DBCE8AEA7DD7}" destId="{52278766-C16E-41A3-A907-D3CEDF03E53E}" srcOrd="4" destOrd="0" parTransId="{97092A66-57C3-4A76-81A2-7937CFE9F8CD}" sibTransId="{42BECD40-89C8-4863-A981-56FB67FDDD7A}"/>
    <dgm:cxn modelId="{17D68FDE-C868-4470-AAEF-CE5776D38611}" type="presOf" srcId="{8CECEC6D-4902-4348-8F80-65760D3CE664}" destId="{F16E9D19-C715-4B08-9C25-ED38B52C4B4D}" srcOrd="0" destOrd="2" presId="urn:microsoft.com/office/officeart/2005/8/layout/hProcess7"/>
    <dgm:cxn modelId="{0CA078E1-B690-4B5E-961C-439DA3CA9023}" srcId="{1E4C0C34-5C75-42DB-A84D-6020B391C55F}" destId="{D8929486-519C-4EA4-B466-5B47B1B79F54}" srcOrd="1" destOrd="0" parTransId="{B1DDEEAB-E38E-4427-88D5-EBDA72E19FC9}" sibTransId="{46B943D5-22A5-4B38-AF76-AF754D478888}"/>
    <dgm:cxn modelId="{2A30DFF7-DF27-44E8-878D-0332356CCF7A}" srcId="{E6733E2B-13A4-490F-851E-79ABFFC4A371}" destId="{99437AC8-B30D-4C17-99B1-CCDF31F05283}" srcOrd="5" destOrd="0" parTransId="{13F37B56-3581-4DB8-B712-8826E6F750B2}" sibTransId="{3824D444-35BF-452E-BC99-01960D7ED466}"/>
    <dgm:cxn modelId="{615F48EA-C1E7-48A5-9302-AFC5D2E77CC1}" srcId="{A9BEB697-7B57-45C8-A92E-2A90BD7B5E1D}" destId="{29FC0F78-1EB4-4242-90A7-60DB4838CC7F}" srcOrd="5" destOrd="0" parTransId="{3A41807C-338C-4CEF-AD62-5A315587C403}" sibTransId="{6E3ADD20-31AF-41EE-9A13-EAF33B172D35}"/>
    <dgm:cxn modelId="{0777ED65-820C-4736-9918-CD46B08540B5}" type="presOf" srcId="{A9BEB697-7B57-45C8-A92E-2A90BD7B5E1D}" destId="{4C7A687F-7482-4EBA-9F8C-6CFC450C90DC}" srcOrd="1" destOrd="0" presId="urn:microsoft.com/office/officeart/2005/8/layout/hProcess7"/>
    <dgm:cxn modelId="{0A846D36-E633-4974-8EFA-61638F4A7E6E}" type="presOf" srcId="{29FC0F78-1EB4-4242-90A7-60DB4838CC7F}" destId="{F16E9D19-C715-4B08-9C25-ED38B52C4B4D}" srcOrd="0" destOrd="5" presId="urn:microsoft.com/office/officeart/2005/8/layout/hProcess7"/>
    <dgm:cxn modelId="{6A37150B-5541-4570-955F-98E03833324D}" type="presOf" srcId="{36492A3C-A004-4B3C-8A50-29F5441389BF}" destId="{192DB572-6743-40ED-8AB2-825D6C177F02}" srcOrd="0" destOrd="2" presId="urn:microsoft.com/office/officeart/2005/8/layout/hProcess7"/>
    <dgm:cxn modelId="{3CDCFE82-7E34-48BD-AD35-8F691951896E}" type="presOf" srcId="{E0F7F258-D023-4BE4-BD7A-C1C6EF0791CD}" destId="{1198AC18-8AC0-42ED-8C08-46B932394635}" srcOrd="0" destOrd="0" presId="urn:microsoft.com/office/officeart/2005/8/layout/hProcess7"/>
    <dgm:cxn modelId="{9D9D9A37-B4C3-499A-BD29-4D8822BFD5A1}" type="presOf" srcId="{52278766-C16E-41A3-A907-D3CEDF03E53E}" destId="{1533F4A1-FF67-4FD6-AC0D-F3BF8D805054}" srcOrd="0" destOrd="0" presId="urn:microsoft.com/office/officeart/2005/8/layout/hProcess7"/>
    <dgm:cxn modelId="{21095F7E-7579-418F-BE0F-AEF143FF1F6D}" srcId="{C965ACF7-1875-4CDC-BEB1-DBCE8AEA7DD7}" destId="{E6733E2B-13A4-490F-851E-79ABFFC4A371}" srcOrd="2" destOrd="0" parTransId="{106A8BAA-07FC-425D-B8EA-C13133B83F6C}" sibTransId="{5F73F845-3B98-4E6A-8DD0-758C39EB869A}"/>
    <dgm:cxn modelId="{F40FAC78-F2E8-4F42-8935-F71CBDB750ED}" type="presOf" srcId="{15B06A38-AF50-408A-921F-7E9F1CA284EB}" destId="{8393A333-DBB2-4E39-98E9-DA55848B9800}" srcOrd="0" destOrd="1" presId="urn:microsoft.com/office/officeart/2005/8/layout/hProcess7"/>
    <dgm:cxn modelId="{2F303348-319D-413C-A276-604BE3FC34C7}" type="presOf" srcId="{FCB5813C-6F58-4964-AF80-95E8F7EBB098}" destId="{F16E9D19-C715-4B08-9C25-ED38B52C4B4D}" srcOrd="0" destOrd="4" presId="urn:microsoft.com/office/officeart/2005/8/layout/hProcess7"/>
    <dgm:cxn modelId="{30FD01B1-9275-41E5-9155-70CFB6B4379A}" type="presOf" srcId="{74057FE4-6104-468F-9322-A7C63A33252E}" destId="{FC1757DB-5D22-4A8F-9A38-3DADE455046F}" srcOrd="0" destOrd="0" presId="urn:microsoft.com/office/officeart/2005/8/layout/hProcess7"/>
    <dgm:cxn modelId="{F289AF92-55C9-4B35-A1F6-A0F8FBD3B203}" type="presParOf" srcId="{3AD21207-F530-4196-81C3-9BB0E37F5418}" destId="{685C521F-E6D9-45BE-AB56-5BA2E49D889E}" srcOrd="0" destOrd="0" presId="urn:microsoft.com/office/officeart/2005/8/layout/hProcess7"/>
    <dgm:cxn modelId="{64319DAE-606E-4335-ACA0-04CA395FAABB}" type="presParOf" srcId="{685C521F-E6D9-45BE-AB56-5BA2E49D889E}" destId="{FC1757DB-5D22-4A8F-9A38-3DADE455046F}" srcOrd="0" destOrd="0" presId="urn:microsoft.com/office/officeart/2005/8/layout/hProcess7"/>
    <dgm:cxn modelId="{9C4B2BDE-EDBA-4BCA-AF61-D47A34F683F2}" type="presParOf" srcId="{685C521F-E6D9-45BE-AB56-5BA2E49D889E}" destId="{05B2CCF9-EFD4-4054-9C69-B6676CA888DB}" srcOrd="1" destOrd="0" presId="urn:microsoft.com/office/officeart/2005/8/layout/hProcess7"/>
    <dgm:cxn modelId="{4944B32F-1622-4D70-9EF5-94ADFD81FB07}" type="presParOf" srcId="{685C521F-E6D9-45BE-AB56-5BA2E49D889E}" destId="{8393A333-DBB2-4E39-98E9-DA55848B9800}" srcOrd="2" destOrd="0" presId="urn:microsoft.com/office/officeart/2005/8/layout/hProcess7"/>
    <dgm:cxn modelId="{25EB06CC-BE6B-4616-AE9A-8BFC0BBBA04A}" type="presParOf" srcId="{3AD21207-F530-4196-81C3-9BB0E37F5418}" destId="{66FA61EF-2BC6-43B7-B74F-18387B1C5A59}" srcOrd="1" destOrd="0" presId="urn:microsoft.com/office/officeart/2005/8/layout/hProcess7"/>
    <dgm:cxn modelId="{D1C829E1-2125-4955-860F-6B8C809ECB8E}" type="presParOf" srcId="{3AD21207-F530-4196-81C3-9BB0E37F5418}" destId="{6D1D7232-0065-4653-820F-429E6DF953AC}" srcOrd="2" destOrd="0" presId="urn:microsoft.com/office/officeart/2005/8/layout/hProcess7"/>
    <dgm:cxn modelId="{A0A2F91D-A690-47D8-B3DB-2F6C9A2D9076}" type="presParOf" srcId="{6D1D7232-0065-4653-820F-429E6DF953AC}" destId="{10840EB7-1DA6-4800-9AFF-8991CF534BF9}" srcOrd="0" destOrd="0" presId="urn:microsoft.com/office/officeart/2005/8/layout/hProcess7"/>
    <dgm:cxn modelId="{C1D1DF8E-A557-42E9-AAE8-26CC57927E20}" type="presParOf" srcId="{6D1D7232-0065-4653-820F-429E6DF953AC}" destId="{03A55C08-109D-461B-AD4E-22DF9AE67262}" srcOrd="1" destOrd="0" presId="urn:microsoft.com/office/officeart/2005/8/layout/hProcess7"/>
    <dgm:cxn modelId="{7D961C15-BBCE-4AA5-A04C-0BA352082F07}" type="presParOf" srcId="{6D1D7232-0065-4653-820F-429E6DF953AC}" destId="{26B5AE5A-1E24-4833-9437-5609239864CC}" srcOrd="2" destOrd="0" presId="urn:microsoft.com/office/officeart/2005/8/layout/hProcess7"/>
    <dgm:cxn modelId="{A1816998-D44E-4BFB-829B-A57E8BEC48DC}" type="presParOf" srcId="{3AD21207-F530-4196-81C3-9BB0E37F5418}" destId="{84E70088-ECF0-45B9-BF1D-D2DC89AFE54A}" srcOrd="3" destOrd="0" presId="urn:microsoft.com/office/officeart/2005/8/layout/hProcess7"/>
    <dgm:cxn modelId="{A034BA9C-B73C-4DFB-97FA-55265314B14D}" type="presParOf" srcId="{3AD21207-F530-4196-81C3-9BB0E37F5418}" destId="{66E41F7A-5907-4035-8F0B-3F53C7A1281F}" srcOrd="4" destOrd="0" presId="urn:microsoft.com/office/officeart/2005/8/layout/hProcess7"/>
    <dgm:cxn modelId="{D6BD55F2-9911-4881-AD2B-43CE17E5686F}" type="presParOf" srcId="{66E41F7A-5907-4035-8F0B-3F53C7A1281F}" destId="{1E39AC84-7132-428A-8443-D107610C9A69}" srcOrd="0" destOrd="0" presId="urn:microsoft.com/office/officeart/2005/8/layout/hProcess7"/>
    <dgm:cxn modelId="{C8974F55-6899-434D-8DEE-800E8927E371}" type="presParOf" srcId="{66E41F7A-5907-4035-8F0B-3F53C7A1281F}" destId="{F8BE8D9E-FB9F-4FA0-90BA-C7A36AB86311}" srcOrd="1" destOrd="0" presId="urn:microsoft.com/office/officeart/2005/8/layout/hProcess7"/>
    <dgm:cxn modelId="{FB3B97EE-7840-49D8-8D70-2A097DF160D8}" type="presParOf" srcId="{66E41F7A-5907-4035-8F0B-3F53C7A1281F}" destId="{1198AC18-8AC0-42ED-8C08-46B932394635}" srcOrd="2" destOrd="0" presId="urn:microsoft.com/office/officeart/2005/8/layout/hProcess7"/>
    <dgm:cxn modelId="{19328B20-2250-4FA7-ADB3-F64E3CAE7DF7}" type="presParOf" srcId="{3AD21207-F530-4196-81C3-9BB0E37F5418}" destId="{DE64D219-2EC1-484C-959C-38463C47A9A9}" srcOrd="5" destOrd="0" presId="urn:microsoft.com/office/officeart/2005/8/layout/hProcess7"/>
    <dgm:cxn modelId="{F8EC0A02-85DC-4633-AB4B-8239E1AA570D}" type="presParOf" srcId="{3AD21207-F530-4196-81C3-9BB0E37F5418}" destId="{B3738685-A6E9-4631-87FA-CDAC4BEA38EC}" srcOrd="6" destOrd="0" presId="urn:microsoft.com/office/officeart/2005/8/layout/hProcess7"/>
    <dgm:cxn modelId="{5473D109-4623-440D-993F-EBF841382362}" type="presParOf" srcId="{B3738685-A6E9-4631-87FA-CDAC4BEA38EC}" destId="{79445BBF-5E45-4541-AEBF-84EC1C23D6FB}" srcOrd="0" destOrd="0" presId="urn:microsoft.com/office/officeart/2005/8/layout/hProcess7"/>
    <dgm:cxn modelId="{03B1EBC0-8315-4257-B7E1-8A6197D4A1A8}" type="presParOf" srcId="{B3738685-A6E9-4631-87FA-CDAC4BEA38EC}" destId="{DFCE6F2C-914D-43D5-9E12-189B9AD0BE47}" srcOrd="1" destOrd="0" presId="urn:microsoft.com/office/officeart/2005/8/layout/hProcess7"/>
    <dgm:cxn modelId="{9B9956D2-C6F0-40B1-A610-C674CF5769E7}" type="presParOf" srcId="{B3738685-A6E9-4631-87FA-CDAC4BEA38EC}" destId="{AEE81B9A-833F-46F2-BDE7-F0BB4CE070D0}" srcOrd="2" destOrd="0" presId="urn:microsoft.com/office/officeart/2005/8/layout/hProcess7"/>
    <dgm:cxn modelId="{3490F32F-7E2B-4A3E-BEB4-A7906636248C}" type="presParOf" srcId="{3AD21207-F530-4196-81C3-9BB0E37F5418}" destId="{CFBF6C95-BCA2-4129-9BB0-D8A5EAD6D78D}" srcOrd="7" destOrd="0" presId="urn:microsoft.com/office/officeart/2005/8/layout/hProcess7"/>
    <dgm:cxn modelId="{7E590DBB-B6DA-4246-A2C3-BC950D68AB7E}" type="presParOf" srcId="{3AD21207-F530-4196-81C3-9BB0E37F5418}" destId="{A681C1E5-1A38-4BED-94CF-9D7C5C0C3F41}" srcOrd="8" destOrd="0" presId="urn:microsoft.com/office/officeart/2005/8/layout/hProcess7"/>
    <dgm:cxn modelId="{95968D2B-32E0-405E-B84E-32623D059DAE}" type="presParOf" srcId="{A681C1E5-1A38-4BED-94CF-9D7C5C0C3F41}" destId="{31E66DEA-7C5D-4B93-A5E2-0518F2269D13}" srcOrd="0" destOrd="0" presId="urn:microsoft.com/office/officeart/2005/8/layout/hProcess7"/>
    <dgm:cxn modelId="{634C35ED-180F-4365-BEDA-FCA20DF39943}" type="presParOf" srcId="{A681C1E5-1A38-4BED-94CF-9D7C5C0C3F41}" destId="{BE4AF822-382A-4D2C-B78F-825EC2A03CDE}" srcOrd="1" destOrd="0" presId="urn:microsoft.com/office/officeart/2005/8/layout/hProcess7"/>
    <dgm:cxn modelId="{D7714855-D0C6-4FD0-8C83-8C390FF80C5C}" type="presParOf" srcId="{A681C1E5-1A38-4BED-94CF-9D7C5C0C3F41}" destId="{192DB572-6743-40ED-8AB2-825D6C177F02}" srcOrd="2" destOrd="0" presId="urn:microsoft.com/office/officeart/2005/8/layout/hProcess7"/>
    <dgm:cxn modelId="{8851C838-EFD1-4870-ABFC-BB21814C0ED2}" type="presParOf" srcId="{3AD21207-F530-4196-81C3-9BB0E37F5418}" destId="{C8242D47-F2EE-4193-9B23-BAF772518526}" srcOrd="9" destOrd="0" presId="urn:microsoft.com/office/officeart/2005/8/layout/hProcess7"/>
    <dgm:cxn modelId="{3059383F-F404-4325-B821-115CD71D5660}" type="presParOf" srcId="{3AD21207-F530-4196-81C3-9BB0E37F5418}" destId="{7301D0C2-44C0-49F3-81EA-0337956F7712}" srcOrd="10" destOrd="0" presId="urn:microsoft.com/office/officeart/2005/8/layout/hProcess7"/>
    <dgm:cxn modelId="{4563620B-D38D-48C1-BCFF-FD513AD20D5C}" type="presParOf" srcId="{7301D0C2-44C0-49F3-81EA-0337956F7712}" destId="{8E3F216C-C7F1-4D6A-87BD-D75E504993E1}" srcOrd="0" destOrd="0" presId="urn:microsoft.com/office/officeart/2005/8/layout/hProcess7"/>
    <dgm:cxn modelId="{1B5B427A-87F4-485A-BAD6-0798689C40CD}" type="presParOf" srcId="{7301D0C2-44C0-49F3-81EA-0337956F7712}" destId="{EDC21E38-0E39-4932-B146-FC83E7975A69}" srcOrd="1" destOrd="0" presId="urn:microsoft.com/office/officeart/2005/8/layout/hProcess7"/>
    <dgm:cxn modelId="{826A651B-325F-4E6D-AFA5-F86C2412EF4C}" type="presParOf" srcId="{7301D0C2-44C0-49F3-81EA-0337956F7712}" destId="{E9E94AA2-5644-45BC-88F6-D2A27F5DA010}" srcOrd="2" destOrd="0" presId="urn:microsoft.com/office/officeart/2005/8/layout/hProcess7"/>
    <dgm:cxn modelId="{37FAE81F-CE69-45CE-9740-DCFB52B8EE9F}" type="presParOf" srcId="{3AD21207-F530-4196-81C3-9BB0E37F5418}" destId="{8EE49FC9-E6A2-41B6-B6FE-735EC47D1879}" srcOrd="11" destOrd="0" presId="urn:microsoft.com/office/officeart/2005/8/layout/hProcess7"/>
    <dgm:cxn modelId="{763F4E56-8A50-4B4F-A01F-980A13763CB2}" type="presParOf" srcId="{3AD21207-F530-4196-81C3-9BB0E37F5418}" destId="{6C9E8ADC-ABA0-4AF0-81D0-491EBDE8F320}" srcOrd="12" destOrd="0" presId="urn:microsoft.com/office/officeart/2005/8/layout/hProcess7"/>
    <dgm:cxn modelId="{DAC963CC-201D-4271-88AA-E4F4D917D9A2}" type="presParOf" srcId="{6C9E8ADC-ABA0-4AF0-81D0-491EBDE8F320}" destId="{95AEF285-F0F4-41AD-8CD7-C5CDF6248780}" srcOrd="0" destOrd="0" presId="urn:microsoft.com/office/officeart/2005/8/layout/hProcess7"/>
    <dgm:cxn modelId="{06C50108-B630-4D36-8CB0-1C2DC91D82BC}" type="presParOf" srcId="{6C9E8ADC-ABA0-4AF0-81D0-491EBDE8F320}" destId="{4C7A687F-7482-4EBA-9F8C-6CFC450C90DC}" srcOrd="1" destOrd="0" presId="urn:microsoft.com/office/officeart/2005/8/layout/hProcess7"/>
    <dgm:cxn modelId="{BF6C0BF0-8A10-4DF7-9936-1629CBA890B8}" type="presParOf" srcId="{6C9E8ADC-ABA0-4AF0-81D0-491EBDE8F320}" destId="{F16E9D19-C715-4B08-9C25-ED38B52C4B4D}" srcOrd="2" destOrd="0" presId="urn:microsoft.com/office/officeart/2005/8/layout/hProcess7"/>
    <dgm:cxn modelId="{DC047B5F-E5E6-40B5-9EF0-8ED29CBB9FF7}" type="presParOf" srcId="{3AD21207-F530-4196-81C3-9BB0E37F5418}" destId="{7678B4FA-AF8B-491F-AF09-BE22A21E552F}" srcOrd="13" destOrd="0" presId="urn:microsoft.com/office/officeart/2005/8/layout/hProcess7"/>
    <dgm:cxn modelId="{24471FE3-4FC6-42FC-8A7A-146CF9BFABC7}" type="presParOf" srcId="{3AD21207-F530-4196-81C3-9BB0E37F5418}" destId="{4C4927BF-53E5-411E-9E15-ED08DE4BA0DA}" srcOrd="14" destOrd="0" presId="urn:microsoft.com/office/officeart/2005/8/layout/hProcess7"/>
    <dgm:cxn modelId="{47C85112-84C5-4268-8F7C-6B0248680973}" type="presParOf" srcId="{4C4927BF-53E5-411E-9E15-ED08DE4BA0DA}" destId="{92E30530-6C85-4223-89B7-FF2E38A181C3}" srcOrd="0" destOrd="0" presId="urn:microsoft.com/office/officeart/2005/8/layout/hProcess7"/>
    <dgm:cxn modelId="{C34AFD99-4B64-4FF5-8045-8997A0E1127B}" type="presParOf" srcId="{4C4927BF-53E5-411E-9E15-ED08DE4BA0DA}" destId="{D9317DA2-DA49-4E5B-BBD1-9E804ED6B7C9}" srcOrd="1" destOrd="0" presId="urn:microsoft.com/office/officeart/2005/8/layout/hProcess7"/>
    <dgm:cxn modelId="{A8389234-1C32-4501-BBF6-AB416762C108}" type="presParOf" srcId="{4C4927BF-53E5-411E-9E15-ED08DE4BA0DA}" destId="{AE7A98B1-F69D-4562-9330-3F1A8DEC3159}" srcOrd="2" destOrd="0" presId="urn:microsoft.com/office/officeart/2005/8/layout/hProcess7"/>
    <dgm:cxn modelId="{6A7B657B-C3D8-4BF7-BBE2-0E4AF83DDAC3}" type="presParOf" srcId="{3AD21207-F530-4196-81C3-9BB0E37F5418}" destId="{8BC0759F-61E5-488E-9AAE-CDE9F32955E2}" srcOrd="15" destOrd="0" presId="urn:microsoft.com/office/officeart/2005/8/layout/hProcess7"/>
    <dgm:cxn modelId="{2AD98D42-A9AB-41DA-820A-349430B2ECDD}" type="presParOf" srcId="{3AD21207-F530-4196-81C3-9BB0E37F5418}" destId="{4FE73ECD-4291-4D90-8556-AC98918ABFCE}" srcOrd="16" destOrd="0" presId="urn:microsoft.com/office/officeart/2005/8/layout/hProcess7"/>
    <dgm:cxn modelId="{E07B993D-7A05-4B18-9802-13073865A562}" type="presParOf" srcId="{4FE73ECD-4291-4D90-8556-AC98918ABFCE}" destId="{1533F4A1-FF67-4FD6-AC0D-F3BF8D805054}" srcOrd="0" destOrd="0" presId="urn:microsoft.com/office/officeart/2005/8/layout/hProcess7"/>
    <dgm:cxn modelId="{58697ED9-EC05-4C10-B977-CB86874585CA}" type="presParOf" srcId="{4FE73ECD-4291-4D90-8556-AC98918ABFCE}" destId="{7395245C-26B6-4441-8DD6-FC743FA55E97}" srcOrd="1" destOrd="0" presId="urn:microsoft.com/office/officeart/2005/8/layout/hProcess7"/>
    <dgm:cxn modelId="{8590BF45-EC33-411B-AE74-11EEEE10220C}" type="presParOf" srcId="{4FE73ECD-4291-4D90-8556-AC98918ABFCE}" destId="{20A82399-8B2D-4767-9EE2-73065C27B63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757DB-5D22-4A8F-9A38-3DADE455046F}">
      <dsp:nvSpPr>
        <dsp:cNvPr id="0" name=""/>
        <dsp:cNvSpPr/>
      </dsp:nvSpPr>
      <dsp:spPr>
        <a:xfrm>
          <a:off x="786" y="0"/>
          <a:ext cx="1827873" cy="5232074"/>
        </a:xfrm>
        <a:prstGeom prst="roundRect">
          <a:avLst>
            <a:gd name="adj" fmla="val 5000"/>
          </a:avLst>
        </a:prstGeom>
        <a:solidFill>
          <a:schemeClr val="accent6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WHY</a:t>
          </a:r>
          <a:r>
            <a:rPr lang="en-US" sz="1800" kern="1200"/>
            <a:t> the intervention is needed</a:t>
          </a:r>
        </a:p>
      </dsp:txBody>
      <dsp:txXfrm rot="16200000">
        <a:off x="-1961576" y="1962362"/>
        <a:ext cx="4290301" cy="365574"/>
      </dsp:txXfrm>
    </dsp:sp>
    <dsp:sp modelId="{8393A333-DBB2-4E39-98E9-DA55848B9800}">
      <dsp:nvSpPr>
        <dsp:cNvPr id="0" name=""/>
        <dsp:cNvSpPr/>
      </dsp:nvSpPr>
      <dsp:spPr>
        <a:xfrm>
          <a:off x="366361" y="0"/>
          <a:ext cx="1361765" cy="523207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High levels of gastroenteritis, low levels of breastfeeding, poor infant oral health and high ECC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Anecdotally, low levels of awareness of correct infant feeding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Anecodotally lack of time for universal services to focus on infant feeding and mistrust of messages from professionals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366361" y="0"/>
        <a:ext cx="1361765" cy="5232074"/>
      </dsp:txXfrm>
    </dsp:sp>
    <dsp:sp modelId="{1E39AC84-7132-428A-8443-D107610C9A69}">
      <dsp:nvSpPr>
        <dsp:cNvPr id="0" name=""/>
        <dsp:cNvSpPr/>
      </dsp:nvSpPr>
      <dsp:spPr>
        <a:xfrm>
          <a:off x="1892634" y="0"/>
          <a:ext cx="1827873" cy="5232074"/>
        </a:xfrm>
        <a:prstGeom prst="roundRect">
          <a:avLst>
            <a:gd name="adj" fmla="val 5000"/>
          </a:avLst>
        </a:prstGeom>
        <a:solidFill>
          <a:schemeClr val="accent6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WHAT</a:t>
          </a:r>
          <a:r>
            <a:rPr lang="en-US" sz="1800" kern="1200"/>
            <a:t> the intervention does</a:t>
          </a:r>
        </a:p>
      </dsp:txBody>
      <dsp:txXfrm rot="16200000">
        <a:off x="-69728" y="1962362"/>
        <a:ext cx="4290301" cy="365574"/>
      </dsp:txXfrm>
    </dsp:sp>
    <dsp:sp modelId="{03A55C08-109D-461B-AD4E-22DF9AE67262}">
      <dsp:nvSpPr>
        <dsp:cNvPr id="0" name=""/>
        <dsp:cNvSpPr/>
      </dsp:nvSpPr>
      <dsp:spPr>
        <a:xfrm rot="5400000">
          <a:off x="1740499" y="1744448"/>
          <a:ext cx="322549" cy="27418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8AC18-8AC0-42ED-8C08-46B932394635}">
      <dsp:nvSpPr>
        <dsp:cNvPr id="0" name=""/>
        <dsp:cNvSpPr/>
      </dsp:nvSpPr>
      <dsp:spPr>
        <a:xfrm>
          <a:off x="2258209" y="0"/>
          <a:ext cx="1361765" cy="523207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Disseminate key infant feeding messages by community volunteers through attuned and sensitive conversations and signposting to other health services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/>
            <a:t>THROUGH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15-20 min conversation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/>
            <a:t>TO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Expectant parents &amp; new-born to 6 months across Blackpool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258209" y="0"/>
        <a:ext cx="1361765" cy="5232074"/>
      </dsp:txXfrm>
    </dsp:sp>
    <dsp:sp modelId="{31E66DEA-7C5D-4B93-A5E2-0518F2269D13}">
      <dsp:nvSpPr>
        <dsp:cNvPr id="0" name=""/>
        <dsp:cNvSpPr/>
      </dsp:nvSpPr>
      <dsp:spPr>
        <a:xfrm>
          <a:off x="3784483" y="0"/>
          <a:ext cx="1827873" cy="5232074"/>
        </a:xfrm>
        <a:prstGeom prst="roundRect">
          <a:avLst>
            <a:gd name="adj" fmla="val 5000"/>
          </a:avLst>
        </a:prstGeom>
        <a:solidFill>
          <a:schemeClr val="accent6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WHAT</a:t>
          </a:r>
          <a:r>
            <a:rPr lang="en-US" sz="1800" kern="1200"/>
            <a:t> will the intervention look to achieve</a:t>
          </a:r>
        </a:p>
      </dsp:txBody>
      <dsp:txXfrm rot="16200000">
        <a:off x="1822120" y="1962362"/>
        <a:ext cx="4290301" cy="365574"/>
      </dsp:txXfrm>
    </dsp:sp>
    <dsp:sp modelId="{DFCE6F2C-914D-43D5-9E12-189B9AD0BE47}">
      <dsp:nvSpPr>
        <dsp:cNvPr id="0" name=""/>
        <dsp:cNvSpPr/>
      </dsp:nvSpPr>
      <dsp:spPr>
        <a:xfrm rot="5400000">
          <a:off x="3632348" y="1744448"/>
          <a:ext cx="322549" cy="27418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DB572-6743-40ED-8AB2-825D6C177F02}">
      <dsp:nvSpPr>
        <dsp:cNvPr id="0" name=""/>
        <dsp:cNvSpPr/>
      </dsp:nvSpPr>
      <dsp:spPr>
        <a:xfrm>
          <a:off x="4150058" y="0"/>
          <a:ext cx="1361765" cy="523207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Increased parent confidence in their infant feeding choices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Increased awareness and understanding of infant messages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Increased parent understanding in accessing health services where needed	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Will add value by being delivered through community volunteer seen as accessible and trusted messengers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150058" y="0"/>
        <a:ext cx="1361765" cy="5232074"/>
      </dsp:txXfrm>
    </dsp:sp>
    <dsp:sp modelId="{95AEF285-F0F4-41AD-8CD7-C5CDF6248780}">
      <dsp:nvSpPr>
        <dsp:cNvPr id="0" name=""/>
        <dsp:cNvSpPr/>
      </dsp:nvSpPr>
      <dsp:spPr>
        <a:xfrm>
          <a:off x="5676332" y="0"/>
          <a:ext cx="1827873" cy="5232074"/>
        </a:xfrm>
        <a:prstGeom prst="roundRect">
          <a:avLst>
            <a:gd name="adj" fmla="val 5000"/>
          </a:avLst>
        </a:prstGeom>
        <a:solidFill>
          <a:schemeClr val="accent6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WHAT</a:t>
          </a:r>
          <a:r>
            <a:rPr lang="en-US" sz="1800" kern="1200"/>
            <a:t> are the intentded  outcomes</a:t>
          </a:r>
        </a:p>
      </dsp:txBody>
      <dsp:txXfrm rot="16200000">
        <a:off x="3713968" y="1962362"/>
        <a:ext cx="4290301" cy="365574"/>
      </dsp:txXfrm>
    </dsp:sp>
    <dsp:sp modelId="{EDC21E38-0E39-4932-B146-FC83E7975A69}">
      <dsp:nvSpPr>
        <dsp:cNvPr id="0" name=""/>
        <dsp:cNvSpPr/>
      </dsp:nvSpPr>
      <dsp:spPr>
        <a:xfrm rot="5400000">
          <a:off x="5524196" y="1744448"/>
          <a:ext cx="322549" cy="27418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E9D19-C715-4B08-9C25-ED38B52C4B4D}">
      <dsp:nvSpPr>
        <dsp:cNvPr id="0" name=""/>
        <dsp:cNvSpPr/>
      </dsp:nvSpPr>
      <dsp:spPr>
        <a:xfrm>
          <a:off x="6041906" y="0"/>
          <a:ext cx="1361765" cy="523207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Improvements in infant diet and nutrition through: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Decrease in gastroenteritis and dental decay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Increased parent- child attunement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Secondary outcome: increase in breastfeeding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6041906" y="0"/>
        <a:ext cx="1361765" cy="5232074"/>
      </dsp:txXfrm>
    </dsp:sp>
    <dsp:sp modelId="{1533F4A1-FF67-4FD6-AC0D-F3BF8D805054}">
      <dsp:nvSpPr>
        <dsp:cNvPr id="0" name=""/>
        <dsp:cNvSpPr/>
      </dsp:nvSpPr>
      <dsp:spPr>
        <a:xfrm>
          <a:off x="7568967" y="0"/>
          <a:ext cx="1344089" cy="5232074"/>
        </a:xfrm>
        <a:prstGeom prst="roundRect">
          <a:avLst>
            <a:gd name="adj" fmla="val 5000"/>
          </a:avLst>
        </a:prstGeom>
        <a:solidFill>
          <a:schemeClr val="accent6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/>
            <a:t>WHAT</a:t>
          </a:r>
          <a:r>
            <a:rPr lang="en-US" sz="1600" kern="1200"/>
            <a:t> are the intended long-term outcomes</a:t>
          </a:r>
        </a:p>
      </dsp:txBody>
      <dsp:txXfrm rot="16200000">
        <a:off x="5558225" y="2010741"/>
        <a:ext cx="4290301" cy="268817"/>
      </dsp:txXfrm>
    </dsp:sp>
    <dsp:sp modelId="{D9317DA2-DA49-4E5B-BBD1-9E804ED6B7C9}">
      <dsp:nvSpPr>
        <dsp:cNvPr id="0" name=""/>
        <dsp:cNvSpPr/>
      </dsp:nvSpPr>
      <dsp:spPr>
        <a:xfrm rot="5400000">
          <a:off x="7416045" y="1744448"/>
          <a:ext cx="322549" cy="27418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82399-8B2D-4767-9EE2-73065C27B636}">
      <dsp:nvSpPr>
        <dsp:cNvPr id="0" name=""/>
        <dsp:cNvSpPr/>
      </dsp:nvSpPr>
      <dsp:spPr>
        <a:xfrm>
          <a:off x="7872859" y="0"/>
          <a:ext cx="1001346" cy="523207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Improving child health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Improving child socio-emotional development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7872859" y="0"/>
        <a:ext cx="1001346" cy="5232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4AC03-D454-45BE-A4FA-E3E8D60556A6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8C37E-01F8-4478-B3EA-D4AEEA86C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22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366A9-415A-46FD-9ADA-3145C73FC21E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56572-E2F9-4B11-BD0A-7697C6E6D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58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DDE7-BCDC-437F-92FD-F9728433EDF3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95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5C8C3-9032-45F1-9A26-A3964F8C93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08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5C8C3-9032-45F1-9A26-A3964F8C93FB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8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5C8C3-9032-45F1-9A26-A3964F8C93F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08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5C8C3-9032-45F1-9A26-A3964F8C93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08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5C8C3-9032-45F1-9A26-A3964F8C93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08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5C8C3-9032-45F1-9A26-A3964F8C93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08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5C8C3-9032-45F1-9A26-A3964F8C93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08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endParaRPr lang="en-US" sz="1600" spc="-30" dirty="0" smtClean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5C8C3-9032-45F1-9A26-A3964F8C93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08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5C8C3-9032-45F1-9A26-A3964F8C93F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08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GB" baseline="0" dirty="0" smtClean="0"/>
              <a:t>Click #</a:t>
            </a:r>
            <a:r>
              <a:rPr lang="en-GB" baseline="0" dirty="0" err="1" smtClean="0"/>
              <a:t>itmatters</a:t>
            </a:r>
            <a:r>
              <a:rPr lang="en-GB" baseline="0" dirty="0" smtClean="0"/>
              <a:t> for Fleas in jar clip</a:t>
            </a:r>
          </a:p>
          <a:p>
            <a:pPr marL="0" indent="0">
              <a:buFont typeface="Arial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5C8C3-9032-45F1-9A26-A3964F8C93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08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5C8C3-9032-45F1-9A26-A3964F8C93F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0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5079-889A-4554-BCC6-7DB0E09B0C55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8A5F-DA7A-43CD-B874-3D4F4CA16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880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5079-889A-4554-BCC6-7DB0E09B0C55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8A5F-DA7A-43CD-B874-3D4F4CA16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548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5079-889A-4554-BCC6-7DB0E09B0C55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8A5F-DA7A-43CD-B874-3D4F4CA16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190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331"/>
            <a:ext cx="78867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2811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331"/>
            <a:ext cx="78867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8478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021917"/>
            <a:ext cx="1755775" cy="67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0F723-69C0-4983-9A12-4867D3C725F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0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588A8-D3FC-41AB-A6CB-1182DABAB91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BCFDF-4BE0-44D1-8C65-DEF9A834B18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7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DD55A-3EF2-4EA8-BEED-F28A3140246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D3161-57D0-4B25-B5CB-CBDCB73EA76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5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BFDA-67C9-443F-A9E9-0FF1DE344F6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C4E5F-46B4-4B06-B117-07AA69DC297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7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1F491-3229-40FC-B699-42D8E335AD1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9EC04-02B2-4725-A635-8FC9559CD5C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C011E-4572-4C8D-B3DF-413E39DD763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6341A-2920-4718-BC3A-7A95FC89451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99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5079-889A-4554-BCC6-7DB0E09B0C55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8A5F-DA7A-43CD-B874-3D4F4CA16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492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73A46-0E14-4CB5-95A4-F4C42A4F099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5E0BE-525E-4D84-B0D4-A5A6E3B69BB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7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35AB7-547F-4BB7-ABE4-0719055F55F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DB12D-D83E-4D84-8B1A-EF9E0E56654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9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2FA3C-3656-4BA4-B967-108F37586C3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8C2E6-488C-4573-9629-390B6E8649B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7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CEE4B-799E-4DB2-AD0D-936EF730D94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5C924-3BCB-4720-9183-CE4FA46CE75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7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7EC54-6AA6-41D5-BE8B-EEBDC7A6129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B1D35-4C97-4419-BE25-A2C87FCE8F7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5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5079-889A-4554-BCC6-7DB0E09B0C55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8A5F-DA7A-43CD-B874-3D4F4CA16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63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5079-889A-4554-BCC6-7DB0E09B0C55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8A5F-DA7A-43CD-B874-3D4F4CA16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36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5079-889A-4554-BCC6-7DB0E09B0C55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8A5F-DA7A-43CD-B874-3D4F4CA16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29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5079-889A-4554-BCC6-7DB0E09B0C55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8A5F-DA7A-43CD-B874-3D4F4CA16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59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5079-889A-4554-BCC6-7DB0E09B0C55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8A5F-DA7A-43CD-B874-3D4F4CA16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39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5079-889A-4554-BCC6-7DB0E09B0C55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8A5F-DA7A-43CD-B874-3D4F4CA16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7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5079-889A-4554-BCC6-7DB0E09B0C55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8A5F-DA7A-43CD-B874-3D4F4CA16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22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presentationgo.com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25079-889A-4554-BCC6-7DB0E09B0C55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58A5F-DA7A-43CD-B874-3D4F4CA16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53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332"/>
            <a:ext cx="78867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0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>
              <a:defRPr/>
            </a:pPr>
            <a:r>
              <a:rPr lang="en-US" sz="3200" spc="150" dirty="0">
                <a:solidFill>
                  <a:prstClr val="white">
                    <a:lumMod val="75000"/>
                  </a:prstClr>
                </a:solidFill>
              </a:rPr>
              <a:t>www.</a:t>
            </a:r>
            <a:r>
              <a:rPr lang="en-US" sz="3200" spc="150" dirty="0">
                <a:solidFill>
                  <a:prstClr val="black">
                    <a:lumMod val="85000"/>
                    <a:lumOff val="15000"/>
                  </a:prstClr>
                </a:solidFill>
              </a:rPr>
              <a:t>presentationgo</a:t>
            </a:r>
            <a:r>
              <a:rPr lang="en-US" sz="3200" spc="150" dirty="0">
                <a:solidFill>
                  <a:prstClr val="white">
                    <a:lumMod val="75000"/>
                  </a:prstClr>
                </a:solidFill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91178" y="11643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555555"/>
                </a:solidFill>
                <a:latin typeface="Open Sans" panose="020B0606030504020204" pitchFamily="34" charset="0"/>
              </a:rPr>
              <a:t>© </a:t>
            </a:r>
            <a:r>
              <a:rPr lang="en-US" sz="1100" dirty="0">
                <a:solidFill>
                  <a:srgbClr val="A5CD28"/>
                </a:solidFill>
                <a:latin typeface="Open Sans" panose="020B0606030504020204" pitchFamily="34" charset="0"/>
                <a:hlinkClick r:id="rId4" tooltip="PresentationGo!"/>
              </a:rPr>
              <a:t>presentationgo.com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9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332"/>
            <a:ext cx="78867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0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>
              <a:defRPr/>
            </a:pPr>
            <a:r>
              <a:rPr lang="en-US" sz="3200" spc="150" dirty="0">
                <a:solidFill>
                  <a:prstClr val="white">
                    <a:lumMod val="75000"/>
                  </a:prstClr>
                </a:solidFill>
              </a:rPr>
              <a:t>www.</a:t>
            </a:r>
            <a:r>
              <a:rPr lang="en-US" sz="3200" spc="150" dirty="0">
                <a:solidFill>
                  <a:prstClr val="black">
                    <a:lumMod val="85000"/>
                    <a:lumOff val="15000"/>
                  </a:prstClr>
                </a:solidFill>
              </a:rPr>
              <a:t>presentationgo</a:t>
            </a:r>
            <a:r>
              <a:rPr lang="en-US" sz="3200" spc="150" dirty="0">
                <a:solidFill>
                  <a:prstClr val="white">
                    <a:lumMod val="75000"/>
                  </a:prstClr>
                </a:solidFill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91178" y="11643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555555"/>
                </a:solidFill>
                <a:latin typeface="Open Sans" panose="020B0606030504020204" pitchFamily="34" charset="0"/>
              </a:rPr>
              <a:t>© </a:t>
            </a:r>
            <a:r>
              <a:rPr lang="en-US" sz="1100" dirty="0">
                <a:solidFill>
                  <a:srgbClr val="A5CD28"/>
                </a:solidFill>
                <a:latin typeface="Open Sans" panose="020B0606030504020204" pitchFamily="34" charset="0"/>
                <a:hlinkClick r:id="rId4" tooltip="PresentationGo!"/>
              </a:rPr>
              <a:t>presentationgo.com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9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60329D-B465-4231-941C-87C0349EBC9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84F554-8A65-4628-981C-303DE7D869D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7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rct=j&amp;q=&amp;esrc=s&amp;source=images&amp;cd=&amp;cad=rja&amp;uact=8&amp;ved=2ahUKEwitwrPJ19vgAhUlVt8KHQA6DGkQjRx6BAgBEAU&amp;url=https://twitter.com/twitter&amp;psig=AOvVaw28hkv_Z324JPBrIJMKEpGc&amp;ust=1551348984581052" TargetMode="External"/><Relationship Id="rId5" Type="http://schemas.openxmlformats.org/officeDocument/2006/relationships/hyperlink" Target="mailto:Vicki.cecd@nspcc.org.uk" TargetMode="Externa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rct=j&amp;q=&amp;esrc=s&amp;source=images&amp;cd=&amp;ved=2ahUKEwiR9YKBldfgAhUQM-wKHWaNANEQjRx6BAgBEAU&amp;url=https://www.swansea.ac.uk/humanandhealthsciences/news-and-events/latest-research/collegelaunchesimprovementscienceresearchgroupisrg.php&amp;psig=AOvVaw2uEiXU2H2HUVxsXMgRMzIo&amp;ust=1551193675754566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google.com/url?sa=i&amp;rct=j&amp;q=&amp;esrc=s&amp;source=images&amp;cd=&amp;cad=rja&amp;uact=8&amp;ved=2ahUKEwjNvcvvmNfgAhUJ-6QKHaiuAv4QjRx6BAgBEAU&amp;url=https://freebiesupply.com/logos/ucla-logo/&amp;psig=AOvVaw0IMPjCvYqRu3Yf1GX1wUXD&amp;ust=155119474154250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rct=j&amp;q=&amp;esrc=s&amp;source=images&amp;cd=&amp;ved=2ahUKEwiLr9WdnNzjAhWB3eAKHXZUCKIQjRx6BAgBEAU&amp;url=https://www.amazon.co.uk/Playskool-Mr-Potato-Head-Playsets/dp/B078HLJL5B&amp;psig=AOvVaw29zhnVDWGBpxaSD-mYQl6e&amp;ust=1564561576827315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www.google.com/url?sa=i&amp;rct=j&amp;q=&amp;esrc=s&amp;source=images&amp;cd=&amp;cad=rja&amp;uact=8&amp;ved=2ahUKEwiSndSzldfgAhWhwAIHHSPZCIcQjRx6BAgBEAU&amp;url=/url?sa%3Di%26rct%3Dj%26q%3D%26esrc%3Ds%26source%3Dimages%26cd%3D%26ved%3D%26url%3Dhttps://blog.edx.org/bringing-improvement-science-high-school-students%26psig%3DAOvVaw2uEiXU2H2HUVxsXMgRMzIo%26ust%3D1551193675754566&amp;psig=AOvVaw2uEiXU2H2HUVxsXMgRMzIo&amp;ust=155119367575456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s://www.google.com/url?sa=i&amp;rct=j&amp;q=&amp;esrc=s&amp;source=images&amp;cd=&amp;cad=rja&amp;uact=8&amp;ved=2ahUKEwi6m4y2m9fgAhUisqQKHXHQBoUQjRx6BAgBEAU&amp;url=https://illuminate.nucleusfinancial.com/blog/chinese-whispers-advice-data-protection&amp;psig=AOvVaw3-cED6URhU3oL1g71lWZk4&amp;ust=155119541963923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ounded Rectangle 13"/>
          <p:cNvSpPr>
            <a:spLocks noChangeArrowheads="1"/>
          </p:cNvSpPr>
          <p:nvPr/>
        </p:nvSpPr>
        <p:spPr bwMode="auto">
          <a:xfrm>
            <a:off x="1043608" y="332656"/>
            <a:ext cx="7363494" cy="1728192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4000" b="1" i="1" dirty="0" smtClean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Iskoola Pota" panose="020B0502040204020203" pitchFamily="34" charset="0"/>
              </a:rPr>
              <a:t>Learning to Feed Volunteer </a:t>
            </a:r>
          </a:p>
          <a:p>
            <a:pPr algn="ctr">
              <a:lnSpc>
                <a:spcPct val="90000"/>
              </a:lnSpc>
              <a:defRPr/>
            </a:pPr>
            <a:r>
              <a:rPr lang="en-GB" sz="4000" b="1" i="1" smtClean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Iskoola Pota" panose="020B0502040204020203" pitchFamily="34" charset="0"/>
              </a:rPr>
              <a:t>Service</a:t>
            </a:r>
            <a:endParaRPr lang="en-US" sz="2000" b="1" dirty="0" smtClean="0">
              <a:solidFill>
                <a:prstClr val="white"/>
              </a:solidFill>
              <a:latin typeface="+mj-lt"/>
              <a:ea typeface="Verdana" panose="020B0604030504040204" pitchFamily="34" charset="0"/>
              <a:cs typeface="Iskoola Pota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2813388"/>
            <a:ext cx="3132856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3600" b="1" dirty="0" smtClean="0">
                <a:solidFill>
                  <a:srgbClr val="002060"/>
                </a:solidFill>
              </a:rPr>
              <a:t>Victoria Walker </a:t>
            </a:r>
            <a:r>
              <a:rPr lang="en-GB" sz="3200" dirty="0" smtClean="0">
                <a:solidFill>
                  <a:srgbClr val="002060"/>
                </a:solidFill>
              </a:rPr>
              <a:t/>
            </a:r>
            <a:br>
              <a:rPr lang="en-GB" sz="3200" dirty="0" smtClean="0">
                <a:solidFill>
                  <a:srgbClr val="002060"/>
                </a:solidFill>
              </a:rPr>
            </a:br>
            <a:endParaRPr lang="en-GB" sz="3200" dirty="0" smtClean="0">
              <a:solidFill>
                <a:srgbClr val="002060"/>
              </a:solidFill>
            </a:endParaRPr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0" y="6480424"/>
            <a:ext cx="9143999" cy="411973"/>
          </a:xfrm>
          <a:custGeom>
            <a:avLst/>
            <a:gdLst>
              <a:gd name="T0" fmla="*/ 0 w 21600"/>
              <a:gd name="T1" fmla="*/ 2147483647 h 21166"/>
              <a:gd name="T2" fmla="*/ 2147483647 w 21600"/>
              <a:gd name="T3" fmla="*/ 2147483647 h 21166"/>
              <a:gd name="T4" fmla="*/ 2147483647 w 21600"/>
              <a:gd name="T5" fmla="*/ 2147483647 h 21166"/>
              <a:gd name="T6" fmla="*/ 0 w 21600"/>
              <a:gd name="T7" fmla="*/ 2147483647 h 21166"/>
              <a:gd name="T8" fmla="*/ 0 w 21600"/>
              <a:gd name="T9" fmla="*/ 2147483647 h 21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166">
                <a:moveTo>
                  <a:pt x="0" y="19805"/>
                </a:moveTo>
                <a:cubicBezTo>
                  <a:pt x="0" y="19805"/>
                  <a:pt x="4152" y="-434"/>
                  <a:pt x="10586" y="7"/>
                </a:cubicBezTo>
                <a:cubicBezTo>
                  <a:pt x="17020" y="447"/>
                  <a:pt x="21600" y="21166"/>
                  <a:pt x="21600" y="21166"/>
                </a:cubicBezTo>
                <a:lnTo>
                  <a:pt x="0" y="19805"/>
                </a:lnTo>
                <a:close/>
                <a:moveTo>
                  <a:pt x="0" y="19805"/>
                </a:move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372200" y="5780754"/>
            <a:ext cx="2217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#learningtofeed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2" descr="J:\BetterStart\Communications\Branding &amp; Logos\Logos\Better Start\Primary Logo\01 Colour\01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6" y="5780754"/>
            <a:ext cx="2124373" cy="81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855" b="49546" l="42075" r="43476">
                        <a14:foregroundMark x1="42907" y1="46033" x2="42907" y2="46033"/>
                        <a14:foregroundMark x1="42513" y1="45245" x2="43126" y2="48637"/>
                        <a14:foregroundMark x1="42995" y1="45427" x2="42995" y2="46275"/>
                        <a14:foregroundMark x1="42776" y1="45064" x2="42776" y2="45064"/>
                        <a14:foregroundMark x1="42557" y1="47062" x2="42907" y2="45124"/>
                        <a14:foregroundMark x1="42338" y1="48092" x2="42863" y2="48637"/>
                        <a14:foregroundMark x1="42382" y1="49001" x2="43301" y2="49061"/>
                      </a14:backgroundRemoval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78" t="38865" r="56296" b="49729"/>
          <a:stretch/>
        </p:blipFill>
        <p:spPr>
          <a:xfrm>
            <a:off x="1540438" y="3640158"/>
            <a:ext cx="288032" cy="114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07397" y="3952160"/>
            <a:ext cx="28701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400" b="1" i="1" dirty="0" smtClean="0">
                <a:solidFill>
                  <a:srgbClr val="002060"/>
                </a:solidFill>
              </a:rPr>
              <a:t>@Vicki_CECD </a:t>
            </a:r>
            <a:br>
              <a:rPr lang="en-GB" sz="2400" b="1" i="1" dirty="0" smtClean="0">
                <a:solidFill>
                  <a:srgbClr val="002060"/>
                </a:solidFill>
              </a:rPr>
            </a:br>
            <a:r>
              <a:rPr lang="en-GB" sz="2400" b="1" i="1" dirty="0" smtClean="0">
                <a:solidFill>
                  <a:srgbClr val="002060"/>
                </a:solidFill>
              </a:rPr>
              <a:t>@</a:t>
            </a:r>
            <a:r>
              <a:rPr lang="en-GB" sz="2400" b="1" i="1" dirty="0">
                <a:solidFill>
                  <a:srgbClr val="002060"/>
                </a:solidFill>
              </a:rPr>
              <a:t>CECDBlackpool </a:t>
            </a:r>
          </a:p>
        </p:txBody>
      </p:sp>
      <p:pic>
        <p:nvPicPr>
          <p:cNvPr id="1027" name="Picture 3" descr="J:\Development Support Officers\Vicki Walker\Learning to Feed\L2F Final Documents\Infant Feeding Volunteering - Baby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3" r="53853"/>
          <a:stretch/>
        </p:blipFill>
        <p:spPr bwMode="auto">
          <a:xfrm>
            <a:off x="1043608" y="2252652"/>
            <a:ext cx="2953080" cy="376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68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6480424"/>
            <a:ext cx="9143999" cy="411973"/>
          </a:xfrm>
          <a:custGeom>
            <a:avLst/>
            <a:gdLst>
              <a:gd name="T0" fmla="*/ 0 w 21600"/>
              <a:gd name="T1" fmla="*/ 2147483647 h 21166"/>
              <a:gd name="T2" fmla="*/ 2147483647 w 21600"/>
              <a:gd name="T3" fmla="*/ 2147483647 h 21166"/>
              <a:gd name="T4" fmla="*/ 2147483647 w 21600"/>
              <a:gd name="T5" fmla="*/ 2147483647 h 21166"/>
              <a:gd name="T6" fmla="*/ 0 w 21600"/>
              <a:gd name="T7" fmla="*/ 2147483647 h 21166"/>
              <a:gd name="T8" fmla="*/ 0 w 21600"/>
              <a:gd name="T9" fmla="*/ 2147483647 h 21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166">
                <a:moveTo>
                  <a:pt x="0" y="19805"/>
                </a:moveTo>
                <a:cubicBezTo>
                  <a:pt x="0" y="19805"/>
                  <a:pt x="4152" y="-434"/>
                  <a:pt x="10586" y="7"/>
                </a:cubicBezTo>
                <a:cubicBezTo>
                  <a:pt x="17020" y="447"/>
                  <a:pt x="21600" y="21166"/>
                  <a:pt x="21600" y="21166"/>
                </a:cubicBezTo>
                <a:lnTo>
                  <a:pt x="0" y="19805"/>
                </a:lnTo>
                <a:close/>
                <a:moveTo>
                  <a:pt x="0" y="19805"/>
                </a:move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660233" y="6018759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#learningtofeed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J:\BetterStart\Communications\Branding &amp; Logos\Logos\Better Start\Primary Logo\01 Colour\01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6" y="5780754"/>
            <a:ext cx="2124373" cy="81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5"/>
          <p:cNvSpPr>
            <a:spLocks/>
          </p:cNvSpPr>
          <p:nvPr/>
        </p:nvSpPr>
        <p:spPr bwMode="auto">
          <a:xfrm flipV="1">
            <a:off x="1" y="-27384"/>
            <a:ext cx="9143999" cy="411973"/>
          </a:xfrm>
          <a:custGeom>
            <a:avLst/>
            <a:gdLst>
              <a:gd name="T0" fmla="*/ 0 w 21600"/>
              <a:gd name="T1" fmla="*/ 2147483647 h 21166"/>
              <a:gd name="T2" fmla="*/ 2147483647 w 21600"/>
              <a:gd name="T3" fmla="*/ 2147483647 h 21166"/>
              <a:gd name="T4" fmla="*/ 2147483647 w 21600"/>
              <a:gd name="T5" fmla="*/ 2147483647 h 21166"/>
              <a:gd name="T6" fmla="*/ 0 w 21600"/>
              <a:gd name="T7" fmla="*/ 2147483647 h 21166"/>
              <a:gd name="T8" fmla="*/ 0 w 21600"/>
              <a:gd name="T9" fmla="*/ 2147483647 h 21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166">
                <a:moveTo>
                  <a:pt x="0" y="19805"/>
                </a:moveTo>
                <a:cubicBezTo>
                  <a:pt x="0" y="19805"/>
                  <a:pt x="4152" y="-434"/>
                  <a:pt x="10586" y="7"/>
                </a:cubicBezTo>
                <a:cubicBezTo>
                  <a:pt x="17020" y="447"/>
                  <a:pt x="21600" y="21166"/>
                  <a:pt x="21600" y="21166"/>
                </a:cubicBezTo>
                <a:lnTo>
                  <a:pt x="0" y="19805"/>
                </a:lnTo>
                <a:close/>
                <a:moveTo>
                  <a:pt x="0" y="19805"/>
                </a:move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41537632"/>
              </p:ext>
            </p:extLst>
          </p:nvPr>
        </p:nvGraphicFramePr>
        <p:xfrm>
          <a:off x="132125" y="548680"/>
          <a:ext cx="8913057" cy="523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1154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6480424"/>
            <a:ext cx="9143999" cy="411973"/>
          </a:xfrm>
          <a:custGeom>
            <a:avLst/>
            <a:gdLst>
              <a:gd name="T0" fmla="*/ 0 w 21600"/>
              <a:gd name="T1" fmla="*/ 2147483647 h 21166"/>
              <a:gd name="T2" fmla="*/ 2147483647 w 21600"/>
              <a:gd name="T3" fmla="*/ 2147483647 h 21166"/>
              <a:gd name="T4" fmla="*/ 2147483647 w 21600"/>
              <a:gd name="T5" fmla="*/ 2147483647 h 21166"/>
              <a:gd name="T6" fmla="*/ 0 w 21600"/>
              <a:gd name="T7" fmla="*/ 2147483647 h 21166"/>
              <a:gd name="T8" fmla="*/ 0 w 21600"/>
              <a:gd name="T9" fmla="*/ 2147483647 h 21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166">
                <a:moveTo>
                  <a:pt x="0" y="19805"/>
                </a:moveTo>
                <a:cubicBezTo>
                  <a:pt x="0" y="19805"/>
                  <a:pt x="4152" y="-434"/>
                  <a:pt x="10586" y="7"/>
                </a:cubicBezTo>
                <a:cubicBezTo>
                  <a:pt x="17020" y="447"/>
                  <a:pt x="21600" y="21166"/>
                  <a:pt x="21600" y="21166"/>
                </a:cubicBezTo>
                <a:lnTo>
                  <a:pt x="0" y="19805"/>
                </a:lnTo>
                <a:close/>
                <a:moveTo>
                  <a:pt x="0" y="19805"/>
                </a:move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BE5CB28-8BC5-43A9-82C9-92B6A5D11FAB}"/>
              </a:ext>
            </a:extLst>
          </p:cNvPr>
          <p:cNvCxnSpPr>
            <a:cxnSpLocks/>
          </p:cNvCxnSpPr>
          <p:nvPr/>
        </p:nvCxnSpPr>
        <p:spPr>
          <a:xfrm>
            <a:off x="5221914" y="3429000"/>
            <a:ext cx="386813" cy="0"/>
          </a:xfrm>
          <a:prstGeom prst="line">
            <a:avLst/>
          </a:prstGeom>
          <a:noFill/>
          <a:ln w="6350" cap="flat" cmpd="sng" algn="ctr">
            <a:solidFill>
              <a:srgbClr val="D3D3D3">
                <a:lumMod val="90000"/>
              </a:srgbClr>
            </a:solidFill>
            <a:prstDash val="solid"/>
            <a:miter lim="800000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6601282" y="6062639"/>
            <a:ext cx="2222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F79646">
                    <a:lumMod val="75000"/>
                  </a:srgbClr>
                </a:solidFill>
                <a:cs typeface="Arial" charset="0"/>
              </a:rPr>
              <a:t>#learningtofeed</a:t>
            </a:r>
            <a:endParaRPr lang="en-GB" sz="2400" dirty="0">
              <a:solidFill>
                <a:srgbClr val="F79646">
                  <a:lumMod val="75000"/>
                </a:srgbClr>
              </a:solidFill>
              <a:cs typeface="Arial" charset="0"/>
            </a:endParaRPr>
          </a:p>
        </p:txBody>
      </p:sp>
      <p:pic>
        <p:nvPicPr>
          <p:cNvPr id="6" name="Picture 2" descr="J:\BetterStart\Communications\Branding &amp; Logos\Logos\Better Start\Primary Logo\01 Colour\01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6" y="5780754"/>
            <a:ext cx="2124373" cy="81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64883" y="360511"/>
            <a:ext cx="6233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4400" b="1" dirty="0" smtClean="0">
                <a:solidFill>
                  <a:srgbClr val="F79646">
                    <a:lumMod val="75000"/>
                  </a:srgbClr>
                </a:solidFill>
                <a:cs typeface="Arial" charset="0"/>
              </a:rPr>
              <a:t>Evaluating the Pilot Phase</a:t>
            </a:r>
            <a:endParaRPr lang="en-GB" sz="4400" b="1" dirty="0">
              <a:solidFill>
                <a:srgbClr val="F79646">
                  <a:lumMod val="75000"/>
                </a:srgbClr>
              </a:solidFill>
              <a:cs typeface="Arial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DEE3B03-8A9D-4A65-BAEA-56D4661CB212}"/>
              </a:ext>
            </a:extLst>
          </p:cNvPr>
          <p:cNvCxnSpPr>
            <a:stCxn id="9" idx="4"/>
          </p:cNvCxnSpPr>
          <p:nvPr/>
        </p:nvCxnSpPr>
        <p:spPr>
          <a:xfrm>
            <a:off x="5608729" y="2045710"/>
            <a:ext cx="0" cy="2952000"/>
          </a:xfrm>
          <a:prstGeom prst="line">
            <a:avLst/>
          </a:prstGeom>
          <a:noFill/>
          <a:ln w="6350" cap="flat" cmpd="sng" algn="ctr">
            <a:solidFill>
              <a:srgbClr val="D3D3D3">
                <a:lumMod val="90000"/>
              </a:srgbClr>
            </a:solidFill>
            <a:prstDash val="solid"/>
            <a:miter lim="800000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E186F2C-73F1-4FF1-AE76-4A4A4A5882C5}"/>
              </a:ext>
            </a:extLst>
          </p:cNvPr>
          <p:cNvCxnSpPr/>
          <p:nvPr/>
        </p:nvCxnSpPr>
        <p:spPr>
          <a:xfrm rot="10800000" flipV="1">
            <a:off x="3535272" y="3429000"/>
            <a:ext cx="386813" cy="1"/>
          </a:xfrm>
          <a:prstGeom prst="line">
            <a:avLst/>
          </a:prstGeom>
          <a:noFill/>
          <a:ln w="6350" cap="flat" cmpd="sng" algn="ctr">
            <a:solidFill>
              <a:srgbClr val="D3D3D3">
                <a:lumMod val="90000"/>
              </a:srgbClr>
            </a:solidFill>
            <a:prstDash val="solid"/>
            <a:miter lim="800000"/>
          </a:ln>
          <a:effectLst/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6ACFC85-5007-4038-8688-4868B38587D1}"/>
              </a:ext>
            </a:extLst>
          </p:cNvPr>
          <p:cNvSpPr/>
          <p:nvPr/>
        </p:nvSpPr>
        <p:spPr>
          <a:xfrm>
            <a:off x="5508285" y="1844824"/>
            <a:ext cx="200888" cy="200888"/>
          </a:xfrm>
          <a:prstGeom prst="ellipse">
            <a:avLst/>
          </a:prstGeom>
          <a:solidFill>
            <a:srgbClr val="5458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0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1F05F36-1AB5-488A-B787-21ED2444A187}"/>
              </a:ext>
            </a:extLst>
          </p:cNvPr>
          <p:cNvSpPr/>
          <p:nvPr/>
        </p:nvSpPr>
        <p:spPr>
          <a:xfrm>
            <a:off x="5508104" y="3372128"/>
            <a:ext cx="200888" cy="200888"/>
          </a:xfrm>
          <a:prstGeom prst="ellipse">
            <a:avLst/>
          </a:prstGeom>
          <a:solidFill>
            <a:srgbClr val="6527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0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45796F69-D836-4C00-B241-DA158845053F}"/>
              </a:ext>
            </a:extLst>
          </p:cNvPr>
          <p:cNvSpPr/>
          <p:nvPr/>
        </p:nvSpPr>
        <p:spPr>
          <a:xfrm>
            <a:off x="5508285" y="4884296"/>
            <a:ext cx="200888" cy="200888"/>
          </a:xfrm>
          <a:prstGeom prst="ellipse">
            <a:avLst/>
          </a:prstGeom>
          <a:solidFill>
            <a:srgbClr val="F38A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0" dirty="0" smtClean="0">
              <a:solidFill>
                <a:prstClr val="white"/>
              </a:solidFill>
              <a:cs typeface="Arial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62DBE7A-B394-407B-848F-F63F9A3BC158}"/>
              </a:ext>
            </a:extLst>
          </p:cNvPr>
          <p:cNvCxnSpPr/>
          <p:nvPr/>
        </p:nvCxnSpPr>
        <p:spPr>
          <a:xfrm flipV="1">
            <a:off x="3544289" y="2016326"/>
            <a:ext cx="0" cy="2952000"/>
          </a:xfrm>
          <a:prstGeom prst="line">
            <a:avLst/>
          </a:prstGeom>
          <a:noFill/>
          <a:ln w="6350" cap="flat" cmpd="sng" algn="ctr">
            <a:solidFill>
              <a:srgbClr val="D3D3D3">
                <a:lumMod val="90000"/>
              </a:srgbClr>
            </a:solidFill>
            <a:prstDash val="solid"/>
            <a:miter lim="800000"/>
          </a:ln>
          <a:effectLst/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1093E01-8044-4996-AB34-9D300FCF49AE}"/>
              </a:ext>
            </a:extLst>
          </p:cNvPr>
          <p:cNvSpPr/>
          <p:nvPr/>
        </p:nvSpPr>
        <p:spPr>
          <a:xfrm rot="10800000">
            <a:off x="3434828" y="4884296"/>
            <a:ext cx="200888" cy="200888"/>
          </a:xfrm>
          <a:prstGeom prst="ellipse">
            <a:avLst/>
          </a:prstGeom>
          <a:solidFill>
            <a:srgbClr val="D3006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0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62F6368-7357-452D-AAD7-6B0527F2DF9C}"/>
              </a:ext>
            </a:extLst>
          </p:cNvPr>
          <p:cNvSpPr/>
          <p:nvPr/>
        </p:nvSpPr>
        <p:spPr>
          <a:xfrm rot="10800000">
            <a:off x="3419873" y="3356992"/>
            <a:ext cx="200888" cy="200888"/>
          </a:xfrm>
          <a:prstGeom prst="ellipse">
            <a:avLst/>
          </a:prstGeom>
          <a:solidFill>
            <a:srgbClr val="4FAF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0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842F2CA0-E5C7-4AD4-A1BA-19F435B08A28}"/>
              </a:ext>
            </a:extLst>
          </p:cNvPr>
          <p:cNvSpPr/>
          <p:nvPr/>
        </p:nvSpPr>
        <p:spPr>
          <a:xfrm rot="10800000">
            <a:off x="3434828" y="1844824"/>
            <a:ext cx="200888" cy="200888"/>
          </a:xfrm>
          <a:prstGeom prst="ellipse">
            <a:avLst/>
          </a:prstGeom>
          <a:solidFill>
            <a:srgbClr val="005FB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0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BC1B0D95-C1E1-4B2A-BCEF-062193828F12}"/>
              </a:ext>
            </a:extLst>
          </p:cNvPr>
          <p:cNvSpPr/>
          <p:nvPr/>
        </p:nvSpPr>
        <p:spPr>
          <a:xfrm>
            <a:off x="3922087" y="2777243"/>
            <a:ext cx="1299829" cy="1299829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0" dirty="0" smtClean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87" name="Picture 2" descr="J:\BetterStart\Communications\Branding &amp; Logos\Logos\Better Start\Primary Logo\01 Colour\01 Colou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69"/>
          <a:stretch/>
        </p:blipFill>
        <p:spPr bwMode="auto">
          <a:xfrm>
            <a:off x="4067944" y="2924944"/>
            <a:ext cx="102369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6D63C6DA-778A-4579-B5B8-F3375DC57D13}"/>
              </a:ext>
            </a:extLst>
          </p:cNvPr>
          <p:cNvGrpSpPr/>
          <p:nvPr/>
        </p:nvGrpSpPr>
        <p:grpSpPr>
          <a:xfrm flipH="1">
            <a:off x="107504" y="1484784"/>
            <a:ext cx="3114757" cy="1010075"/>
            <a:chOff x="5607751" y="1561831"/>
            <a:chExt cx="3669613" cy="1191675"/>
          </a:xfrm>
        </p:grpSpPr>
        <p:sp>
          <p:nvSpPr>
            <p:cNvPr id="67" name="Rectangle: Rounded Corners 102">
              <a:extLst>
                <a:ext uri="{FF2B5EF4-FFF2-40B4-BE49-F238E27FC236}">
                  <a16:creationId xmlns:a16="http://schemas.microsoft.com/office/drawing/2014/main" xmlns="" id="{1F4708C1-1C71-467A-85B2-CDA65977285B}"/>
                </a:ext>
              </a:extLst>
            </p:cNvPr>
            <p:cNvSpPr/>
            <p:nvPr/>
          </p:nvSpPr>
          <p:spPr>
            <a:xfrm>
              <a:off x="5800164" y="1625601"/>
              <a:ext cx="3477200" cy="1126680"/>
            </a:xfrm>
            <a:prstGeom prst="roundRect">
              <a:avLst>
                <a:gd name="adj" fmla="val 50000"/>
              </a:avLst>
            </a:prstGeom>
            <a:noFill/>
            <a:ln w="57150" cap="flat" cmpd="sng" algn="ctr">
              <a:solidFill>
                <a:srgbClr val="005FB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kern="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</p:txBody>
        </p:sp>
        <p:sp>
          <p:nvSpPr>
            <p:cNvPr id="68" name="Rectangle: Rounded Corners 103">
              <a:extLst>
                <a:ext uri="{FF2B5EF4-FFF2-40B4-BE49-F238E27FC236}">
                  <a16:creationId xmlns:a16="http://schemas.microsoft.com/office/drawing/2014/main" xmlns="" id="{ADF0BAEC-1DB2-4AA4-9BBC-163C3D8CC5AF}"/>
                </a:ext>
              </a:extLst>
            </p:cNvPr>
            <p:cNvSpPr/>
            <p:nvPr/>
          </p:nvSpPr>
          <p:spPr>
            <a:xfrm>
              <a:off x="6279775" y="1780242"/>
              <a:ext cx="2725695" cy="802131"/>
            </a:xfrm>
            <a:prstGeom prst="roundRect">
              <a:avLst>
                <a:gd name="adj" fmla="val 50000"/>
              </a:avLst>
            </a:prstGeom>
            <a:solidFill>
              <a:srgbClr val="005FB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9377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kern="0" dirty="0" smtClean="0">
                  <a:solidFill>
                    <a:prstClr val="white"/>
                  </a:solidFill>
                  <a:cs typeface="Arial" charset="0"/>
                </a:rPr>
                <a:t>           8 ‘Live’ </a:t>
              </a:r>
            </a:p>
            <a:p>
              <a:pPr defTabSz="99377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kern="0" dirty="0" smtClean="0">
                  <a:solidFill>
                    <a:prstClr val="white"/>
                  </a:solidFill>
                  <a:cs typeface="Arial" charset="0"/>
                </a:rPr>
                <a:t>        Volunteers</a:t>
              </a:r>
              <a:endParaRPr lang="en-US" kern="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6CB6581A-A58A-40C4-9311-54E138BFB3B9}"/>
                </a:ext>
              </a:extLst>
            </p:cNvPr>
            <p:cNvSpPr/>
            <p:nvPr/>
          </p:nvSpPr>
          <p:spPr>
            <a:xfrm>
              <a:off x="5607751" y="1561831"/>
              <a:ext cx="1187694" cy="1191675"/>
            </a:xfrm>
            <a:prstGeom prst="ellipse">
              <a:avLst/>
            </a:prstGeom>
            <a:solidFill>
              <a:srgbClr val="F1EF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kern="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E549F4C3-4DAA-421E-B97D-C6C519824ACA}"/>
                </a:ext>
              </a:extLst>
            </p:cNvPr>
            <p:cNvSpPr/>
            <p:nvPr/>
          </p:nvSpPr>
          <p:spPr>
            <a:xfrm>
              <a:off x="5607751" y="1626829"/>
              <a:ext cx="1050796" cy="1004407"/>
            </a:xfrm>
            <a:prstGeom prst="ellipse">
              <a:avLst/>
            </a:prstGeom>
            <a:solidFill>
              <a:srgbClr val="005FB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kern="0" dirty="0" smtClean="0">
                <a:solidFill>
                  <a:prstClr val="white"/>
                </a:solidFill>
                <a:cs typeface="Arial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6D63C6DA-778A-4579-B5B8-F3375DC57D13}"/>
              </a:ext>
            </a:extLst>
          </p:cNvPr>
          <p:cNvGrpSpPr/>
          <p:nvPr/>
        </p:nvGrpSpPr>
        <p:grpSpPr>
          <a:xfrm flipH="1">
            <a:off x="189165" y="4437112"/>
            <a:ext cx="3114757" cy="1010074"/>
            <a:chOff x="5607751" y="1595368"/>
            <a:chExt cx="3669613" cy="1191675"/>
          </a:xfrm>
        </p:grpSpPr>
        <p:sp>
          <p:nvSpPr>
            <p:cNvPr id="51" name="Rectangle: Rounded Corners 102">
              <a:extLst>
                <a:ext uri="{FF2B5EF4-FFF2-40B4-BE49-F238E27FC236}">
                  <a16:creationId xmlns:a16="http://schemas.microsoft.com/office/drawing/2014/main" xmlns="" id="{1F4708C1-1C71-467A-85B2-CDA65977285B}"/>
                </a:ext>
              </a:extLst>
            </p:cNvPr>
            <p:cNvSpPr/>
            <p:nvPr/>
          </p:nvSpPr>
          <p:spPr>
            <a:xfrm>
              <a:off x="5800164" y="1625601"/>
              <a:ext cx="3477200" cy="1126680"/>
            </a:xfrm>
            <a:prstGeom prst="roundRect">
              <a:avLst>
                <a:gd name="adj" fmla="val 50000"/>
              </a:avLst>
            </a:prstGeom>
            <a:noFill/>
            <a:ln w="57150" cap="flat" cmpd="sng" algn="ctr">
              <a:solidFill>
                <a:srgbClr val="D3006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kern="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</p:txBody>
        </p:sp>
        <p:sp>
          <p:nvSpPr>
            <p:cNvPr id="52" name="Rectangle: Rounded Corners 103">
              <a:extLst>
                <a:ext uri="{FF2B5EF4-FFF2-40B4-BE49-F238E27FC236}">
                  <a16:creationId xmlns:a16="http://schemas.microsoft.com/office/drawing/2014/main" xmlns="" id="{ADF0BAEC-1DB2-4AA4-9BBC-163C3D8CC5AF}"/>
                </a:ext>
              </a:extLst>
            </p:cNvPr>
            <p:cNvSpPr/>
            <p:nvPr/>
          </p:nvSpPr>
          <p:spPr>
            <a:xfrm>
              <a:off x="6279775" y="1780242"/>
              <a:ext cx="2725695" cy="802131"/>
            </a:xfrm>
            <a:prstGeom prst="roundRect">
              <a:avLst>
                <a:gd name="adj" fmla="val 50000"/>
              </a:avLst>
            </a:prstGeom>
            <a:solidFill>
              <a:srgbClr val="D3006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kern="0" dirty="0" smtClean="0">
                  <a:solidFill>
                    <a:prstClr val="white"/>
                  </a:solidFill>
                  <a:cs typeface="Arial" charset="0"/>
                </a:rPr>
                <a:t>100% Agreed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kern="0" dirty="0" smtClean="0">
                  <a:solidFill>
                    <a:prstClr val="white"/>
                  </a:solidFill>
                  <a:cs typeface="Arial" charset="0"/>
                </a:rPr>
                <a:t>to Research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6CB6581A-A58A-40C4-9311-54E138BFB3B9}"/>
                </a:ext>
              </a:extLst>
            </p:cNvPr>
            <p:cNvSpPr/>
            <p:nvPr/>
          </p:nvSpPr>
          <p:spPr>
            <a:xfrm>
              <a:off x="5607751" y="1595368"/>
              <a:ext cx="1187694" cy="1191675"/>
            </a:xfrm>
            <a:prstGeom prst="ellipse">
              <a:avLst/>
            </a:prstGeom>
            <a:solidFill>
              <a:srgbClr val="F1EF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kern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E549F4C3-4DAA-421E-B97D-C6C519824ACA}"/>
                </a:ext>
              </a:extLst>
            </p:cNvPr>
            <p:cNvSpPr/>
            <p:nvPr/>
          </p:nvSpPr>
          <p:spPr>
            <a:xfrm>
              <a:off x="5607751" y="1660366"/>
              <a:ext cx="1050796" cy="1004407"/>
            </a:xfrm>
            <a:prstGeom prst="ellipse">
              <a:avLst/>
            </a:prstGeom>
            <a:solidFill>
              <a:srgbClr val="D3006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kern="0" dirty="0" smtClean="0">
                <a:solidFill>
                  <a:prstClr val="white"/>
                </a:solidFill>
                <a:cs typeface="Arial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D63C6DA-778A-4579-B5B8-F3375DC57D13}"/>
              </a:ext>
            </a:extLst>
          </p:cNvPr>
          <p:cNvGrpSpPr/>
          <p:nvPr/>
        </p:nvGrpSpPr>
        <p:grpSpPr>
          <a:xfrm flipH="1">
            <a:off x="131743" y="2994989"/>
            <a:ext cx="3114757" cy="1010074"/>
            <a:chOff x="5607751" y="1598148"/>
            <a:chExt cx="3669613" cy="1191675"/>
          </a:xfrm>
        </p:grpSpPr>
        <p:sp>
          <p:nvSpPr>
            <p:cNvPr id="56" name="Rectangle: Rounded Corners 102">
              <a:extLst>
                <a:ext uri="{FF2B5EF4-FFF2-40B4-BE49-F238E27FC236}">
                  <a16:creationId xmlns:a16="http://schemas.microsoft.com/office/drawing/2014/main" xmlns="" id="{1F4708C1-1C71-467A-85B2-CDA65977285B}"/>
                </a:ext>
              </a:extLst>
            </p:cNvPr>
            <p:cNvSpPr/>
            <p:nvPr/>
          </p:nvSpPr>
          <p:spPr>
            <a:xfrm>
              <a:off x="5800164" y="1625601"/>
              <a:ext cx="3477200" cy="1126680"/>
            </a:xfrm>
            <a:prstGeom prst="roundRect">
              <a:avLst>
                <a:gd name="adj" fmla="val 50000"/>
              </a:avLst>
            </a:prstGeom>
            <a:noFill/>
            <a:ln w="57150" cap="flat" cmpd="sng" algn="ctr">
              <a:solidFill>
                <a:srgbClr val="4FAF4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kern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</p:txBody>
        </p:sp>
        <p:sp>
          <p:nvSpPr>
            <p:cNvPr id="57" name="Rectangle: Rounded Corners 103">
              <a:extLst>
                <a:ext uri="{FF2B5EF4-FFF2-40B4-BE49-F238E27FC236}">
                  <a16:creationId xmlns:a16="http://schemas.microsoft.com/office/drawing/2014/main" xmlns="" id="{ADF0BAEC-1DB2-4AA4-9BBC-163C3D8CC5AF}"/>
                </a:ext>
              </a:extLst>
            </p:cNvPr>
            <p:cNvSpPr/>
            <p:nvPr/>
          </p:nvSpPr>
          <p:spPr>
            <a:xfrm>
              <a:off x="6279775" y="1780242"/>
              <a:ext cx="2725695" cy="802131"/>
            </a:xfrm>
            <a:prstGeom prst="roundRect">
              <a:avLst>
                <a:gd name="adj" fmla="val 50000"/>
              </a:avLst>
            </a:prstGeom>
            <a:solidFill>
              <a:srgbClr val="4FAF4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kern="0" dirty="0" smtClean="0">
                  <a:solidFill>
                    <a:prstClr val="white"/>
                  </a:solidFill>
                  <a:cs typeface="Arial" charset="0"/>
                </a:rPr>
                <a:t>30 Parents 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6CB6581A-A58A-40C4-9311-54E138BFB3B9}"/>
                </a:ext>
              </a:extLst>
            </p:cNvPr>
            <p:cNvSpPr/>
            <p:nvPr/>
          </p:nvSpPr>
          <p:spPr>
            <a:xfrm>
              <a:off x="5607751" y="1598148"/>
              <a:ext cx="1187694" cy="1191675"/>
            </a:xfrm>
            <a:prstGeom prst="ellipse">
              <a:avLst/>
            </a:prstGeom>
            <a:solidFill>
              <a:srgbClr val="F1EF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kern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E549F4C3-4DAA-421E-B97D-C6C519824ACA}"/>
                </a:ext>
              </a:extLst>
            </p:cNvPr>
            <p:cNvSpPr/>
            <p:nvPr/>
          </p:nvSpPr>
          <p:spPr>
            <a:xfrm>
              <a:off x="5607751" y="1663146"/>
              <a:ext cx="1050796" cy="1004407"/>
            </a:xfrm>
            <a:prstGeom prst="ellipse">
              <a:avLst/>
            </a:prstGeom>
            <a:solidFill>
              <a:srgbClr val="4FAF4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kern="0" dirty="0" smtClean="0">
                <a:solidFill>
                  <a:prstClr val="white"/>
                </a:solidFill>
                <a:cs typeface="Arial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6D63C6DA-778A-4579-B5B8-F3375DC57D13}"/>
              </a:ext>
            </a:extLst>
          </p:cNvPr>
          <p:cNvGrpSpPr/>
          <p:nvPr/>
        </p:nvGrpSpPr>
        <p:grpSpPr>
          <a:xfrm rot="10800000" flipH="1" flipV="1">
            <a:off x="5940152" y="1484784"/>
            <a:ext cx="3114757" cy="1010076"/>
            <a:chOff x="5607751" y="1560604"/>
            <a:chExt cx="3669613" cy="1191677"/>
          </a:xfrm>
        </p:grpSpPr>
        <p:sp>
          <p:nvSpPr>
            <p:cNvPr id="82" name="Rectangle: Rounded Corners 102">
              <a:extLst>
                <a:ext uri="{FF2B5EF4-FFF2-40B4-BE49-F238E27FC236}">
                  <a16:creationId xmlns:a16="http://schemas.microsoft.com/office/drawing/2014/main" xmlns="" id="{1F4708C1-1C71-467A-85B2-CDA65977285B}"/>
                </a:ext>
              </a:extLst>
            </p:cNvPr>
            <p:cNvSpPr/>
            <p:nvPr/>
          </p:nvSpPr>
          <p:spPr>
            <a:xfrm>
              <a:off x="5800164" y="1625601"/>
              <a:ext cx="3477200" cy="1126680"/>
            </a:xfrm>
            <a:prstGeom prst="roundRect">
              <a:avLst>
                <a:gd name="adj" fmla="val 50000"/>
              </a:avLst>
            </a:prstGeom>
            <a:noFill/>
            <a:ln w="57150" cap="flat" cmpd="sng" algn="ctr">
              <a:solidFill>
                <a:srgbClr val="54585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kern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</p:txBody>
        </p:sp>
        <p:sp>
          <p:nvSpPr>
            <p:cNvPr id="83" name="Rectangle: Rounded Corners 103">
              <a:extLst>
                <a:ext uri="{FF2B5EF4-FFF2-40B4-BE49-F238E27FC236}">
                  <a16:creationId xmlns:a16="http://schemas.microsoft.com/office/drawing/2014/main" xmlns="" id="{ADF0BAEC-1DB2-4AA4-9BBC-163C3D8CC5AF}"/>
                </a:ext>
              </a:extLst>
            </p:cNvPr>
            <p:cNvSpPr/>
            <p:nvPr/>
          </p:nvSpPr>
          <p:spPr>
            <a:xfrm>
              <a:off x="6279775" y="1780242"/>
              <a:ext cx="2725695" cy="802131"/>
            </a:xfrm>
            <a:prstGeom prst="roundRect">
              <a:avLst>
                <a:gd name="adj" fmla="val 50000"/>
              </a:avLst>
            </a:prstGeom>
            <a:solidFill>
              <a:srgbClr val="5458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kern="0" dirty="0" smtClean="0">
                  <a:solidFill>
                    <a:prstClr val="white"/>
                  </a:solidFill>
                  <a:cs typeface="Arial" charset="0"/>
                </a:rPr>
                <a:t>8 Parents interviewed</a:t>
              </a:r>
              <a:endParaRPr lang="en-US" kern="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6CB6581A-A58A-40C4-9311-54E138BFB3B9}"/>
                </a:ext>
              </a:extLst>
            </p:cNvPr>
            <p:cNvSpPr/>
            <p:nvPr/>
          </p:nvSpPr>
          <p:spPr>
            <a:xfrm>
              <a:off x="5607751" y="1560604"/>
              <a:ext cx="1187694" cy="1191675"/>
            </a:xfrm>
            <a:prstGeom prst="ellipse">
              <a:avLst/>
            </a:prstGeom>
            <a:solidFill>
              <a:srgbClr val="F1EF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kern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xmlns="" id="{E549F4C3-4DAA-421E-B97D-C6C519824ACA}"/>
                </a:ext>
              </a:extLst>
            </p:cNvPr>
            <p:cNvSpPr/>
            <p:nvPr/>
          </p:nvSpPr>
          <p:spPr>
            <a:xfrm>
              <a:off x="5607751" y="1625602"/>
              <a:ext cx="1050796" cy="1004408"/>
            </a:xfrm>
            <a:prstGeom prst="ellipse">
              <a:avLst/>
            </a:prstGeom>
            <a:solidFill>
              <a:srgbClr val="5458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kern="0" dirty="0" smtClean="0">
                <a:solidFill>
                  <a:prstClr val="white"/>
                </a:solidFill>
                <a:cs typeface="Arial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6D63C6DA-778A-4579-B5B8-F3375DC57D13}"/>
              </a:ext>
            </a:extLst>
          </p:cNvPr>
          <p:cNvGrpSpPr/>
          <p:nvPr/>
        </p:nvGrpSpPr>
        <p:grpSpPr>
          <a:xfrm rot="10800000" flipH="1" flipV="1">
            <a:off x="5940152" y="2996952"/>
            <a:ext cx="3114757" cy="1010075"/>
            <a:chOff x="5607751" y="1562920"/>
            <a:chExt cx="3669613" cy="1191675"/>
          </a:xfrm>
        </p:grpSpPr>
        <p:sp>
          <p:nvSpPr>
            <p:cNvPr id="72" name="Rectangle: Rounded Corners 102">
              <a:extLst>
                <a:ext uri="{FF2B5EF4-FFF2-40B4-BE49-F238E27FC236}">
                  <a16:creationId xmlns:a16="http://schemas.microsoft.com/office/drawing/2014/main" xmlns="" id="{1F4708C1-1C71-467A-85B2-CDA65977285B}"/>
                </a:ext>
              </a:extLst>
            </p:cNvPr>
            <p:cNvSpPr/>
            <p:nvPr/>
          </p:nvSpPr>
          <p:spPr>
            <a:xfrm>
              <a:off x="5800164" y="1625601"/>
              <a:ext cx="3477200" cy="1126680"/>
            </a:xfrm>
            <a:prstGeom prst="roundRect">
              <a:avLst>
                <a:gd name="adj" fmla="val 50000"/>
              </a:avLst>
            </a:prstGeom>
            <a:noFill/>
            <a:ln w="57150" cap="flat" cmpd="sng" algn="ctr">
              <a:solidFill>
                <a:srgbClr val="6527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kern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</p:txBody>
        </p:sp>
        <p:sp>
          <p:nvSpPr>
            <p:cNvPr id="73" name="Rectangle: Rounded Corners 103">
              <a:extLst>
                <a:ext uri="{FF2B5EF4-FFF2-40B4-BE49-F238E27FC236}">
                  <a16:creationId xmlns:a16="http://schemas.microsoft.com/office/drawing/2014/main" xmlns="" id="{ADF0BAEC-1DB2-4AA4-9BBC-163C3D8CC5AF}"/>
                </a:ext>
              </a:extLst>
            </p:cNvPr>
            <p:cNvSpPr/>
            <p:nvPr/>
          </p:nvSpPr>
          <p:spPr>
            <a:xfrm>
              <a:off x="6279775" y="1780242"/>
              <a:ext cx="2725695" cy="802131"/>
            </a:xfrm>
            <a:prstGeom prst="roundRect">
              <a:avLst>
                <a:gd name="adj" fmla="val 50000"/>
              </a:avLst>
            </a:prstGeom>
            <a:solidFill>
              <a:srgbClr val="65278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kern="0" dirty="0" smtClean="0">
                  <a:solidFill>
                    <a:prstClr val="white"/>
                  </a:solidFill>
                  <a:cs typeface="Arial" charset="0"/>
                </a:rPr>
                <a:t>  Positive Feedback on Service Style </a:t>
              </a:r>
              <a:endParaRPr lang="en-US" kern="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6CB6581A-A58A-40C4-9311-54E138BFB3B9}"/>
                </a:ext>
              </a:extLst>
            </p:cNvPr>
            <p:cNvSpPr/>
            <p:nvPr/>
          </p:nvSpPr>
          <p:spPr>
            <a:xfrm>
              <a:off x="5607751" y="1562920"/>
              <a:ext cx="1187694" cy="1191675"/>
            </a:xfrm>
            <a:prstGeom prst="ellipse">
              <a:avLst/>
            </a:prstGeom>
            <a:solidFill>
              <a:srgbClr val="F1EF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kern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E549F4C3-4DAA-421E-B97D-C6C519824ACA}"/>
                </a:ext>
              </a:extLst>
            </p:cNvPr>
            <p:cNvSpPr/>
            <p:nvPr/>
          </p:nvSpPr>
          <p:spPr>
            <a:xfrm>
              <a:off x="5607751" y="1627918"/>
              <a:ext cx="1050796" cy="1004407"/>
            </a:xfrm>
            <a:prstGeom prst="ellipse">
              <a:avLst/>
            </a:prstGeom>
            <a:solidFill>
              <a:srgbClr val="65278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kern="0" dirty="0" smtClean="0">
                <a:solidFill>
                  <a:prstClr val="white"/>
                </a:solidFill>
                <a:cs typeface="Arial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6D63C6DA-778A-4579-B5B8-F3375DC57D13}"/>
              </a:ext>
            </a:extLst>
          </p:cNvPr>
          <p:cNvGrpSpPr/>
          <p:nvPr/>
        </p:nvGrpSpPr>
        <p:grpSpPr>
          <a:xfrm rot="10800000" flipH="1" flipV="1">
            <a:off x="5869752" y="4507157"/>
            <a:ext cx="3114757" cy="1010074"/>
            <a:chOff x="5607751" y="1580642"/>
            <a:chExt cx="3669613" cy="1191675"/>
          </a:xfrm>
        </p:grpSpPr>
        <p:sp>
          <p:nvSpPr>
            <p:cNvPr id="77" name="Rectangle: Rounded Corners 102">
              <a:extLst>
                <a:ext uri="{FF2B5EF4-FFF2-40B4-BE49-F238E27FC236}">
                  <a16:creationId xmlns:a16="http://schemas.microsoft.com/office/drawing/2014/main" xmlns="" id="{1F4708C1-1C71-467A-85B2-CDA65977285B}"/>
                </a:ext>
              </a:extLst>
            </p:cNvPr>
            <p:cNvSpPr/>
            <p:nvPr/>
          </p:nvSpPr>
          <p:spPr>
            <a:xfrm>
              <a:off x="5800164" y="1625601"/>
              <a:ext cx="3477200" cy="1126680"/>
            </a:xfrm>
            <a:prstGeom prst="roundRect">
              <a:avLst>
                <a:gd name="adj" fmla="val 50000"/>
              </a:avLst>
            </a:prstGeom>
            <a:noFill/>
            <a:ln w="57150" cap="flat" cmpd="sng" algn="ctr">
              <a:solidFill>
                <a:srgbClr val="F38A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kern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</p:txBody>
        </p:sp>
        <p:sp>
          <p:nvSpPr>
            <p:cNvPr id="78" name="Rectangle: Rounded Corners 103">
              <a:extLst>
                <a:ext uri="{FF2B5EF4-FFF2-40B4-BE49-F238E27FC236}">
                  <a16:creationId xmlns:a16="http://schemas.microsoft.com/office/drawing/2014/main" xmlns="" id="{ADF0BAEC-1DB2-4AA4-9BBC-163C3D8CC5AF}"/>
                </a:ext>
              </a:extLst>
            </p:cNvPr>
            <p:cNvSpPr/>
            <p:nvPr/>
          </p:nvSpPr>
          <p:spPr>
            <a:xfrm>
              <a:off x="6279775" y="1780242"/>
              <a:ext cx="2725695" cy="802131"/>
            </a:xfrm>
            <a:prstGeom prst="roundRect">
              <a:avLst>
                <a:gd name="adj" fmla="val 50000"/>
              </a:avLst>
            </a:prstGeom>
            <a:solidFill>
              <a:srgbClr val="F38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kern="0" dirty="0" smtClean="0">
                  <a:solidFill>
                    <a:prstClr val="white"/>
                  </a:solidFill>
                  <a:cs typeface="Arial" charset="0"/>
                </a:rPr>
                <a:t>    Further 6 months  </a:t>
              </a:r>
              <a:endParaRPr lang="en-US" kern="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xmlns="" id="{6CB6581A-A58A-40C4-9311-54E138BFB3B9}"/>
                </a:ext>
              </a:extLst>
            </p:cNvPr>
            <p:cNvSpPr/>
            <p:nvPr/>
          </p:nvSpPr>
          <p:spPr>
            <a:xfrm>
              <a:off x="5607751" y="1580642"/>
              <a:ext cx="1187694" cy="1191675"/>
            </a:xfrm>
            <a:prstGeom prst="ellipse">
              <a:avLst/>
            </a:prstGeom>
            <a:solidFill>
              <a:srgbClr val="F1EF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kern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E549F4C3-4DAA-421E-B97D-C6C519824ACA}"/>
                </a:ext>
              </a:extLst>
            </p:cNvPr>
            <p:cNvSpPr/>
            <p:nvPr/>
          </p:nvSpPr>
          <p:spPr>
            <a:xfrm>
              <a:off x="5607751" y="1645640"/>
              <a:ext cx="1050796" cy="1004407"/>
            </a:xfrm>
            <a:prstGeom prst="ellipse">
              <a:avLst/>
            </a:prstGeom>
            <a:solidFill>
              <a:srgbClr val="F38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kern="0" dirty="0" smtClean="0">
                <a:solidFill>
                  <a:prstClr val="whit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65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BetterStart\Communications\Branding &amp; Logos\Logos\Better Start\Primary Logo\01 Colour\01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6" y="5780754"/>
            <a:ext cx="2124373" cy="81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32656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accent6">
                    <a:lumMod val="75000"/>
                  </a:schemeClr>
                </a:solidFill>
              </a:rPr>
              <a:t>Next Steps…..</a:t>
            </a:r>
            <a:endParaRPr lang="en-GB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0" y="6480424"/>
            <a:ext cx="9143999" cy="411973"/>
          </a:xfrm>
          <a:custGeom>
            <a:avLst/>
            <a:gdLst>
              <a:gd name="T0" fmla="*/ 0 w 21600"/>
              <a:gd name="T1" fmla="*/ 2147483647 h 21166"/>
              <a:gd name="T2" fmla="*/ 2147483647 w 21600"/>
              <a:gd name="T3" fmla="*/ 2147483647 h 21166"/>
              <a:gd name="T4" fmla="*/ 2147483647 w 21600"/>
              <a:gd name="T5" fmla="*/ 2147483647 h 21166"/>
              <a:gd name="T6" fmla="*/ 0 w 21600"/>
              <a:gd name="T7" fmla="*/ 2147483647 h 21166"/>
              <a:gd name="T8" fmla="*/ 0 w 21600"/>
              <a:gd name="T9" fmla="*/ 2147483647 h 21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166">
                <a:moveTo>
                  <a:pt x="0" y="19805"/>
                </a:moveTo>
                <a:cubicBezTo>
                  <a:pt x="0" y="19805"/>
                  <a:pt x="4152" y="-434"/>
                  <a:pt x="10586" y="7"/>
                </a:cubicBezTo>
                <a:cubicBezTo>
                  <a:pt x="17020" y="447"/>
                  <a:pt x="21600" y="21166"/>
                  <a:pt x="21600" y="21166"/>
                </a:cubicBezTo>
                <a:lnTo>
                  <a:pt x="0" y="19805"/>
                </a:lnTo>
                <a:close/>
                <a:moveTo>
                  <a:pt x="0" y="19805"/>
                </a:move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732039" y="6033379"/>
            <a:ext cx="2222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F79646">
                    <a:lumMod val="75000"/>
                  </a:srgbClr>
                </a:solidFill>
                <a:cs typeface="Arial" charset="0"/>
              </a:rPr>
              <a:t>#learningtofeed</a:t>
            </a:r>
            <a:endParaRPr lang="en-GB" sz="2400" dirty="0">
              <a:solidFill>
                <a:srgbClr val="F79646">
                  <a:lumMod val="75000"/>
                </a:srgbClr>
              </a:solidFill>
              <a:cs typeface="Arial" charset="0"/>
            </a:endParaRPr>
          </a:p>
        </p:txBody>
      </p:sp>
      <p:pic>
        <p:nvPicPr>
          <p:cNvPr id="7" name="Picture 2" descr="Questioning Baby - Questions?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138" y="332656"/>
            <a:ext cx="5379722" cy="403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183" y="3861048"/>
            <a:ext cx="88168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dirty="0" smtClean="0"/>
          </a:p>
          <a:p>
            <a:r>
              <a:rPr lang="en-GB" sz="3600" dirty="0" smtClean="0"/>
              <a:t>Victoria Walker: </a:t>
            </a:r>
            <a:r>
              <a:rPr lang="en-GB" sz="3600" dirty="0">
                <a:solidFill>
                  <a:srgbClr val="0000FF"/>
                </a:solidFill>
              </a:rPr>
              <a:t>v</a:t>
            </a:r>
            <a:r>
              <a:rPr lang="en-GB" sz="3600" dirty="0" smtClean="0">
                <a:solidFill>
                  <a:srgbClr val="0000FF"/>
                </a:solidFill>
                <a:hlinkClick r:id="rId5"/>
              </a:rPr>
              <a:t>icki.cecd@nspcc.org.uk</a:t>
            </a:r>
            <a:endParaRPr lang="en-GB" sz="3600" dirty="0" smtClean="0">
              <a:solidFill>
                <a:srgbClr val="0000FF"/>
              </a:solidFill>
            </a:endParaRPr>
          </a:p>
          <a:p>
            <a:pPr algn="ctr"/>
            <a:r>
              <a:rPr lang="en-GB" sz="3600" dirty="0"/>
              <a:t>Twitter… @</a:t>
            </a:r>
            <a:r>
              <a:rPr lang="en-GB" sz="3600" dirty="0" err="1"/>
              <a:t>vicki_cecd</a:t>
            </a:r>
            <a:endParaRPr lang="en-GB" sz="3600" dirty="0"/>
          </a:p>
          <a:p>
            <a:pPr algn="ctr"/>
            <a:r>
              <a:rPr lang="en-GB" sz="3600" dirty="0"/>
              <a:t>         @</a:t>
            </a:r>
            <a:r>
              <a:rPr lang="en-GB" sz="3600" dirty="0" err="1" smtClean="0"/>
              <a:t>CECDBlackpool</a:t>
            </a:r>
            <a:r>
              <a:rPr lang="en-GB" sz="3600" dirty="0" smtClean="0"/>
              <a:t>  </a:t>
            </a:r>
            <a:endParaRPr lang="en-GB" sz="3600" dirty="0"/>
          </a:p>
          <a:p>
            <a:endParaRPr lang="en-GB" sz="3600" dirty="0" smtClean="0"/>
          </a:p>
          <a:p>
            <a:endParaRPr lang="en-GB" sz="3600" dirty="0"/>
          </a:p>
        </p:txBody>
      </p:sp>
      <p:pic>
        <p:nvPicPr>
          <p:cNvPr id="10" name="Picture 9" descr="Image result for twitter log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846" y="556920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16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6480424"/>
            <a:ext cx="9143999" cy="411973"/>
          </a:xfrm>
          <a:custGeom>
            <a:avLst/>
            <a:gdLst>
              <a:gd name="T0" fmla="*/ 0 w 21600"/>
              <a:gd name="T1" fmla="*/ 2147483647 h 21166"/>
              <a:gd name="T2" fmla="*/ 2147483647 w 21600"/>
              <a:gd name="T3" fmla="*/ 2147483647 h 21166"/>
              <a:gd name="T4" fmla="*/ 2147483647 w 21600"/>
              <a:gd name="T5" fmla="*/ 2147483647 h 21166"/>
              <a:gd name="T6" fmla="*/ 0 w 21600"/>
              <a:gd name="T7" fmla="*/ 2147483647 h 21166"/>
              <a:gd name="T8" fmla="*/ 0 w 21600"/>
              <a:gd name="T9" fmla="*/ 2147483647 h 21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166">
                <a:moveTo>
                  <a:pt x="0" y="19805"/>
                </a:moveTo>
                <a:cubicBezTo>
                  <a:pt x="0" y="19805"/>
                  <a:pt x="4152" y="-434"/>
                  <a:pt x="10586" y="7"/>
                </a:cubicBezTo>
                <a:cubicBezTo>
                  <a:pt x="17020" y="447"/>
                  <a:pt x="21600" y="21166"/>
                  <a:pt x="21600" y="21166"/>
                </a:cubicBezTo>
                <a:lnTo>
                  <a:pt x="0" y="19805"/>
                </a:lnTo>
                <a:close/>
                <a:moveTo>
                  <a:pt x="0" y="19805"/>
                </a:move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516216" y="5958220"/>
            <a:ext cx="2286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#learningtofeed 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J:\BetterStart\Communications\Branding &amp; Logos\Logos\Better Start\Primary Logo\01 Colour\01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6" y="5780754"/>
            <a:ext cx="2124373" cy="81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36511" y="188640"/>
            <a:ext cx="92890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accent6">
                    <a:lumMod val="75000"/>
                  </a:schemeClr>
                </a:solidFill>
              </a:rPr>
              <a:t>Overview</a:t>
            </a:r>
            <a:endParaRPr lang="en-GB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06" y="2492896"/>
            <a:ext cx="5184576" cy="311765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796136" y="3626342"/>
            <a:ext cx="26460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144 admissions across Blackpool in 2016/17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Significantly higher admission rates than the national average for all age groups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5206" y="764704"/>
            <a:ext cx="6183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solidFill>
                  <a:srgbClr val="002060"/>
                </a:solidFill>
              </a:rPr>
              <a:t>Maternal and Early Years Diet and Nutrition Paper </a:t>
            </a:r>
            <a:r>
              <a:rPr lang="en-GB" sz="2000" u="sng" smtClean="0">
                <a:solidFill>
                  <a:srgbClr val="002060"/>
                </a:solidFill>
              </a:rPr>
              <a:t>(2018) </a:t>
            </a:r>
            <a:endParaRPr lang="en-GB" sz="2000" u="sng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High levels of formula feeding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Low levels of breastfeeding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Early introduction of complementary foods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High levels of hospital admissions for gastroenteritis (below) </a:t>
            </a:r>
            <a:endParaRPr lang="en-GB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9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6480424"/>
            <a:ext cx="9143999" cy="411973"/>
          </a:xfrm>
          <a:custGeom>
            <a:avLst/>
            <a:gdLst>
              <a:gd name="T0" fmla="*/ 0 w 21600"/>
              <a:gd name="T1" fmla="*/ 2147483647 h 21166"/>
              <a:gd name="T2" fmla="*/ 2147483647 w 21600"/>
              <a:gd name="T3" fmla="*/ 2147483647 h 21166"/>
              <a:gd name="T4" fmla="*/ 2147483647 w 21600"/>
              <a:gd name="T5" fmla="*/ 2147483647 h 21166"/>
              <a:gd name="T6" fmla="*/ 0 w 21600"/>
              <a:gd name="T7" fmla="*/ 2147483647 h 21166"/>
              <a:gd name="T8" fmla="*/ 0 w 21600"/>
              <a:gd name="T9" fmla="*/ 2147483647 h 21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166">
                <a:moveTo>
                  <a:pt x="0" y="19805"/>
                </a:moveTo>
                <a:cubicBezTo>
                  <a:pt x="0" y="19805"/>
                  <a:pt x="4152" y="-434"/>
                  <a:pt x="10586" y="7"/>
                </a:cubicBezTo>
                <a:cubicBezTo>
                  <a:pt x="17020" y="447"/>
                  <a:pt x="21600" y="21166"/>
                  <a:pt x="21600" y="21166"/>
                </a:cubicBezTo>
                <a:lnTo>
                  <a:pt x="0" y="19805"/>
                </a:lnTo>
                <a:close/>
                <a:moveTo>
                  <a:pt x="0" y="19805"/>
                </a:move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495940" y="5958220"/>
            <a:ext cx="2335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#learningtofeed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J:\BetterStart\Communications\Branding &amp; Logos\Logos\Better Start\Primary Logo\01 Colour\01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6" y="5780754"/>
            <a:ext cx="2124373" cy="81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4531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1929" y="1750627"/>
            <a:ext cx="8064896" cy="9048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  <a:defRPr/>
            </a:pPr>
            <a:endParaRPr lang="en-US" sz="2400" i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0" algn="just">
              <a:buNone/>
              <a:defRPr/>
            </a:pPr>
            <a:endParaRPr lang="en-US" sz="2400" i="1" dirty="0" smtClean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4" y="0"/>
            <a:ext cx="8822443" cy="569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0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6480424"/>
            <a:ext cx="9143999" cy="411973"/>
          </a:xfrm>
          <a:custGeom>
            <a:avLst/>
            <a:gdLst>
              <a:gd name="T0" fmla="*/ 0 w 21600"/>
              <a:gd name="T1" fmla="*/ 2147483647 h 21166"/>
              <a:gd name="T2" fmla="*/ 2147483647 w 21600"/>
              <a:gd name="T3" fmla="*/ 2147483647 h 21166"/>
              <a:gd name="T4" fmla="*/ 2147483647 w 21600"/>
              <a:gd name="T5" fmla="*/ 2147483647 h 21166"/>
              <a:gd name="T6" fmla="*/ 0 w 21600"/>
              <a:gd name="T7" fmla="*/ 2147483647 h 21166"/>
              <a:gd name="T8" fmla="*/ 0 w 21600"/>
              <a:gd name="T9" fmla="*/ 2147483647 h 21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166">
                <a:moveTo>
                  <a:pt x="0" y="19805"/>
                </a:moveTo>
                <a:cubicBezTo>
                  <a:pt x="0" y="19805"/>
                  <a:pt x="4152" y="-434"/>
                  <a:pt x="10586" y="7"/>
                </a:cubicBezTo>
                <a:cubicBezTo>
                  <a:pt x="17020" y="447"/>
                  <a:pt x="21600" y="21166"/>
                  <a:pt x="21600" y="21166"/>
                </a:cubicBezTo>
                <a:lnTo>
                  <a:pt x="0" y="19805"/>
                </a:lnTo>
                <a:close/>
                <a:moveTo>
                  <a:pt x="0" y="19805"/>
                </a:move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515709" y="6061034"/>
            <a:ext cx="2628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#learningtofeed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J:\BetterStart\Communications\Branding &amp; Logos\Logos\Better Start\Primary Logo\01 Colour\01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6" y="5780754"/>
            <a:ext cx="2124373" cy="81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4909" y="450516"/>
            <a:ext cx="9144000" cy="646331"/>
          </a:xfrm>
          <a:prstGeom prst="rect">
            <a:avLst/>
          </a:prstGeom>
          <a:solidFill>
            <a:srgbClr val="002060"/>
          </a:solidFill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3600" dirty="0" smtClean="0">
                <a:solidFill>
                  <a:schemeClr val="bg1"/>
                </a:solidFill>
              </a:rPr>
              <a:t>Improvement Science </a:t>
            </a:r>
          </a:p>
        </p:txBody>
      </p:sp>
      <p:pic>
        <p:nvPicPr>
          <p:cNvPr id="10" name="Picture 4" descr="Image result for UCLA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2" y="5277992"/>
            <a:ext cx="1196752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13474" y="5691702"/>
            <a:ext cx="4027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002060"/>
                </a:solidFill>
              </a:rPr>
              <a:t>Moira Inkles – University of California </a:t>
            </a:r>
          </a:p>
        </p:txBody>
      </p:sp>
      <p:pic>
        <p:nvPicPr>
          <p:cNvPr id="9" name="Picture 8" descr="Image result for improvement science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45" y="1531937"/>
            <a:ext cx="5731510" cy="3794125"/>
          </a:xfrm>
          <a:prstGeom prst="rect">
            <a:avLst/>
          </a:prstGeom>
          <a:noFill/>
          <a:extLst/>
        </p:spPr>
      </p:pic>
      <p:sp>
        <p:nvSpPr>
          <p:cNvPr id="11" name="Rectangle 10"/>
          <p:cNvSpPr/>
          <p:nvPr/>
        </p:nvSpPr>
        <p:spPr>
          <a:xfrm>
            <a:off x="3131840" y="2420888"/>
            <a:ext cx="1161033" cy="3067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292873" y="2419935"/>
            <a:ext cx="1431255" cy="3067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6480424"/>
            <a:ext cx="9143999" cy="411973"/>
          </a:xfrm>
          <a:custGeom>
            <a:avLst/>
            <a:gdLst>
              <a:gd name="T0" fmla="*/ 0 w 21600"/>
              <a:gd name="T1" fmla="*/ 2147483647 h 21166"/>
              <a:gd name="T2" fmla="*/ 2147483647 w 21600"/>
              <a:gd name="T3" fmla="*/ 2147483647 h 21166"/>
              <a:gd name="T4" fmla="*/ 2147483647 w 21600"/>
              <a:gd name="T5" fmla="*/ 2147483647 h 21166"/>
              <a:gd name="T6" fmla="*/ 0 w 21600"/>
              <a:gd name="T7" fmla="*/ 2147483647 h 21166"/>
              <a:gd name="T8" fmla="*/ 0 w 21600"/>
              <a:gd name="T9" fmla="*/ 2147483647 h 21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166">
                <a:moveTo>
                  <a:pt x="0" y="19805"/>
                </a:moveTo>
                <a:cubicBezTo>
                  <a:pt x="0" y="19805"/>
                  <a:pt x="4152" y="-434"/>
                  <a:pt x="10586" y="7"/>
                </a:cubicBezTo>
                <a:cubicBezTo>
                  <a:pt x="17020" y="447"/>
                  <a:pt x="21600" y="21166"/>
                  <a:pt x="21600" y="21166"/>
                </a:cubicBezTo>
                <a:lnTo>
                  <a:pt x="0" y="19805"/>
                </a:lnTo>
                <a:close/>
                <a:moveTo>
                  <a:pt x="0" y="19805"/>
                </a:move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516216" y="6018758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#learningtofeed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J:\BetterStart\Communications\Branding &amp; Logos\Logos\Better Start\Primary Logo\01 Colour\01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6" y="5780754"/>
            <a:ext cx="2124373" cy="81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907704" y="445314"/>
            <a:ext cx="60431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solidFill>
                  <a:schemeClr val="accent6">
                    <a:lumMod val="75000"/>
                  </a:schemeClr>
                </a:solidFill>
              </a:rPr>
              <a:t>Mr Potato Head Exercise </a:t>
            </a:r>
            <a:endParaRPr lang="en-GB" sz="4400" b="1" dirty="0">
              <a:solidFill>
                <a:srgbClr val="002060"/>
              </a:solidFill>
            </a:endParaRPr>
          </a:p>
        </p:txBody>
      </p:sp>
      <p:pic>
        <p:nvPicPr>
          <p:cNvPr id="24" name="Picture 2" descr="Image result for improvement science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7"/>
          <a:stretch/>
        </p:blipFill>
        <p:spPr bwMode="auto">
          <a:xfrm>
            <a:off x="1509295" y="1708545"/>
            <a:ext cx="2348298" cy="204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mr potato head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214754"/>
            <a:ext cx="4036697" cy="48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351" y="3754006"/>
            <a:ext cx="33526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</a:rPr>
              <a:t>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</a:rPr>
              <a:t>Accuracy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</a:rPr>
              <a:t>Improvements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</a:rPr>
              <a:t>Test…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86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6480424"/>
            <a:ext cx="9143999" cy="411973"/>
          </a:xfrm>
          <a:custGeom>
            <a:avLst/>
            <a:gdLst>
              <a:gd name="T0" fmla="*/ 0 w 21600"/>
              <a:gd name="T1" fmla="*/ 2147483647 h 21166"/>
              <a:gd name="T2" fmla="*/ 2147483647 w 21600"/>
              <a:gd name="T3" fmla="*/ 2147483647 h 21166"/>
              <a:gd name="T4" fmla="*/ 2147483647 w 21600"/>
              <a:gd name="T5" fmla="*/ 2147483647 h 21166"/>
              <a:gd name="T6" fmla="*/ 0 w 21600"/>
              <a:gd name="T7" fmla="*/ 2147483647 h 21166"/>
              <a:gd name="T8" fmla="*/ 0 w 21600"/>
              <a:gd name="T9" fmla="*/ 2147483647 h 21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166">
                <a:moveTo>
                  <a:pt x="0" y="19805"/>
                </a:moveTo>
                <a:cubicBezTo>
                  <a:pt x="0" y="19805"/>
                  <a:pt x="4152" y="-434"/>
                  <a:pt x="10586" y="7"/>
                </a:cubicBezTo>
                <a:cubicBezTo>
                  <a:pt x="17020" y="447"/>
                  <a:pt x="21600" y="21166"/>
                  <a:pt x="21600" y="21166"/>
                </a:cubicBezTo>
                <a:lnTo>
                  <a:pt x="0" y="19805"/>
                </a:lnTo>
                <a:close/>
                <a:moveTo>
                  <a:pt x="0" y="19805"/>
                </a:move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588223" y="5836543"/>
            <a:ext cx="2376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#learningtofeed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J:\BetterStart\Communications\Branding &amp; Logos\Logos\Better Start\Primary Logo\01 Colour\01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6" y="5780754"/>
            <a:ext cx="2124373" cy="81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/>
          <p:cNvSpPr txBox="1"/>
          <p:nvPr/>
        </p:nvSpPr>
        <p:spPr>
          <a:xfrm>
            <a:off x="6228185" y="5196101"/>
            <a:ext cx="2853664" cy="25391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-36512" y="283295"/>
            <a:ext cx="92157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accent6">
                    <a:lumMod val="75000"/>
                  </a:schemeClr>
                </a:solidFill>
              </a:rPr>
              <a:t>Testing the Messages </a:t>
            </a:r>
            <a:endParaRPr lang="en-GB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27583" y="1074490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Health Connector: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GB" dirty="0" smtClean="0">
                <a:solidFill>
                  <a:srgbClr val="002060"/>
                </a:solidFill>
              </a:rPr>
              <a:t>Took to co-producing a suite of community level infant feeding messages from recognised literature which looks at combating the town’s issues </a:t>
            </a:r>
          </a:p>
          <a:p>
            <a:pPr marL="285750" indent="-285750" algn="just">
              <a:buFontTx/>
              <a:buChar char="-"/>
            </a:pPr>
            <a:endParaRPr lang="en-GB" dirty="0" smtClean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GB" dirty="0" smtClean="0">
                <a:solidFill>
                  <a:srgbClr val="002060"/>
                </a:solidFill>
              </a:rPr>
              <a:t> Using the messages; visited a number of community venues testing how the message is received, heard and their thoughts and feelings</a:t>
            </a:r>
          </a:p>
          <a:p>
            <a:pPr marL="285750" indent="-285750" algn="just">
              <a:buFontTx/>
              <a:buChar char="-"/>
            </a:pPr>
            <a:endParaRPr lang="en-GB" dirty="0" smtClean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GB" dirty="0" smtClean="0">
                <a:solidFill>
                  <a:srgbClr val="002060"/>
                </a:solidFill>
              </a:rPr>
              <a:t>Offers to signpost parents if need be, to health professionals for further advice was given </a:t>
            </a:r>
          </a:p>
          <a:p>
            <a:pPr marL="285750" indent="-285750" algn="just">
              <a:buFontTx/>
              <a:buChar char="-"/>
            </a:pPr>
            <a:endParaRPr lang="en-GB" dirty="0" smtClean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GB" dirty="0">
                <a:solidFill>
                  <a:srgbClr val="002060"/>
                </a:solidFill>
              </a:rPr>
              <a:t>F</a:t>
            </a:r>
            <a:r>
              <a:rPr lang="en-GB" dirty="0" smtClean="0">
                <a:solidFill>
                  <a:srgbClr val="002060"/>
                </a:solidFill>
              </a:rPr>
              <a:t>our cycles of testing  was undertaken with antenatal parents, new parents, parents of older children and people in the pre conception years </a:t>
            </a:r>
          </a:p>
          <a:p>
            <a:pPr marL="285750" indent="-285750" algn="just">
              <a:buFontTx/>
              <a:buChar char="-"/>
            </a:pPr>
            <a:endParaRPr lang="en-GB" dirty="0" smtClean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GB" dirty="0" smtClean="0">
                <a:solidFill>
                  <a:srgbClr val="002060"/>
                </a:solidFill>
              </a:rPr>
              <a:t>Resulted in 6 community level messages that will be used by the L2F volunteers when the programme becomes live </a:t>
            </a:r>
          </a:p>
        </p:txBody>
      </p:sp>
    </p:spTree>
    <p:extLst>
      <p:ext uri="{BB962C8B-B14F-4D97-AF65-F5344CB8AC3E}">
        <p14:creationId xmlns:p14="http://schemas.microsoft.com/office/powerpoint/2010/main" val="51454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01341" y="6069458"/>
            <a:ext cx="2339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#learningtofeed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J:\BetterStart\Communications\Branding &amp; Logos\Logos\Better Start\Primary Logo\01 Colour\01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6" y="5780754"/>
            <a:ext cx="2124373" cy="81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32656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accent6">
                    <a:lumMod val="75000"/>
                  </a:schemeClr>
                </a:solidFill>
              </a:rPr>
              <a:t>Rapid Cycle Testing </a:t>
            </a:r>
            <a:endParaRPr lang="en-GB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0" y="6480424"/>
            <a:ext cx="9143999" cy="411973"/>
          </a:xfrm>
          <a:custGeom>
            <a:avLst/>
            <a:gdLst>
              <a:gd name="T0" fmla="*/ 0 w 21600"/>
              <a:gd name="T1" fmla="*/ 2147483647 h 21166"/>
              <a:gd name="T2" fmla="*/ 2147483647 w 21600"/>
              <a:gd name="T3" fmla="*/ 2147483647 h 21166"/>
              <a:gd name="T4" fmla="*/ 2147483647 w 21600"/>
              <a:gd name="T5" fmla="*/ 2147483647 h 21166"/>
              <a:gd name="T6" fmla="*/ 0 w 21600"/>
              <a:gd name="T7" fmla="*/ 2147483647 h 21166"/>
              <a:gd name="T8" fmla="*/ 0 w 21600"/>
              <a:gd name="T9" fmla="*/ 2147483647 h 21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166">
                <a:moveTo>
                  <a:pt x="0" y="19805"/>
                </a:moveTo>
                <a:cubicBezTo>
                  <a:pt x="0" y="19805"/>
                  <a:pt x="4152" y="-434"/>
                  <a:pt x="10586" y="7"/>
                </a:cubicBezTo>
                <a:cubicBezTo>
                  <a:pt x="17020" y="447"/>
                  <a:pt x="21600" y="21166"/>
                  <a:pt x="21600" y="21166"/>
                </a:cubicBezTo>
                <a:lnTo>
                  <a:pt x="0" y="19805"/>
                </a:lnTo>
                <a:close/>
                <a:moveTo>
                  <a:pt x="0" y="19805"/>
                </a:move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21" name="Picture 2" descr="Image result for chinese whisper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002" y="1529780"/>
            <a:ext cx="4857693" cy="273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42567" y="1529780"/>
            <a:ext cx="3297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“Are you saying I should hold my baby all the time?” (when feeding) 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29569" y="2708920"/>
            <a:ext cx="30695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/>
              <a:t>“Did </a:t>
            </a:r>
            <a:r>
              <a:rPr lang="en-GB" dirty="0"/>
              <a:t>not like the word disease in relation to babies. Sounds quite  </a:t>
            </a:r>
            <a:r>
              <a:rPr lang="en-GB" dirty="0" smtClean="0"/>
              <a:t>serious </a:t>
            </a:r>
            <a:r>
              <a:rPr lang="en-GB" dirty="0"/>
              <a:t>like ‘OMG If I don’t breastfeed  my baby will get ill</a:t>
            </a:r>
            <a:r>
              <a:rPr lang="en-GB" dirty="0" smtClean="0"/>
              <a:t>!”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504231" y="4623519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/>
              <a:t>“Hearing </a:t>
            </a:r>
            <a:r>
              <a:rPr lang="en-GB" dirty="0"/>
              <a:t>babies will wake up, it is nice to hear that it is normal. Other parents say that their babies sleep through</a:t>
            </a:r>
            <a:r>
              <a:rPr lang="en-GB" dirty="0" smtClean="0"/>
              <a:t>.”  </a:t>
            </a:r>
            <a:r>
              <a:rPr lang="en-GB" dirty="0"/>
              <a:t>One mum wondered was it her baby’s ethnicity that was a factor in him waking regularly. </a:t>
            </a:r>
          </a:p>
        </p:txBody>
      </p:sp>
    </p:spTree>
    <p:extLst>
      <p:ext uri="{BB962C8B-B14F-4D97-AF65-F5344CB8AC3E}">
        <p14:creationId xmlns:p14="http://schemas.microsoft.com/office/powerpoint/2010/main" val="31628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6349982"/>
            <a:ext cx="9143999" cy="411973"/>
          </a:xfrm>
          <a:custGeom>
            <a:avLst/>
            <a:gdLst>
              <a:gd name="T0" fmla="*/ 0 w 21600"/>
              <a:gd name="T1" fmla="*/ 2147483647 h 21166"/>
              <a:gd name="T2" fmla="*/ 2147483647 w 21600"/>
              <a:gd name="T3" fmla="*/ 2147483647 h 21166"/>
              <a:gd name="T4" fmla="*/ 2147483647 w 21600"/>
              <a:gd name="T5" fmla="*/ 2147483647 h 21166"/>
              <a:gd name="T6" fmla="*/ 0 w 21600"/>
              <a:gd name="T7" fmla="*/ 2147483647 h 21166"/>
              <a:gd name="T8" fmla="*/ 0 w 21600"/>
              <a:gd name="T9" fmla="*/ 2147483647 h 21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166">
                <a:moveTo>
                  <a:pt x="0" y="19805"/>
                </a:moveTo>
                <a:cubicBezTo>
                  <a:pt x="0" y="19805"/>
                  <a:pt x="4152" y="-434"/>
                  <a:pt x="10586" y="7"/>
                </a:cubicBezTo>
                <a:cubicBezTo>
                  <a:pt x="17020" y="447"/>
                  <a:pt x="21600" y="21166"/>
                  <a:pt x="21600" y="21166"/>
                </a:cubicBezTo>
                <a:lnTo>
                  <a:pt x="0" y="19805"/>
                </a:lnTo>
                <a:close/>
                <a:moveTo>
                  <a:pt x="0" y="19805"/>
                </a:move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6" name="Picture 2" descr="J:\BetterStart\Communications\Branding &amp; Logos\Logos\Better Start\Primary Logo\01 Colour\01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6" y="5780754"/>
            <a:ext cx="2124373" cy="81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Development Support Officers\Vicki Walker\Learning to Feed\L2F Final Documents\Learning 2 Feed Poster v2 with number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t="23283" r="1901" b="14335"/>
          <a:stretch/>
        </p:blipFill>
        <p:spPr bwMode="auto">
          <a:xfrm>
            <a:off x="1619672" y="188640"/>
            <a:ext cx="6307347" cy="584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516216" y="6018758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#learningtofeed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3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6480424"/>
            <a:ext cx="9143999" cy="411973"/>
          </a:xfrm>
          <a:custGeom>
            <a:avLst/>
            <a:gdLst>
              <a:gd name="T0" fmla="*/ 0 w 21600"/>
              <a:gd name="T1" fmla="*/ 2147483647 h 21166"/>
              <a:gd name="T2" fmla="*/ 2147483647 w 21600"/>
              <a:gd name="T3" fmla="*/ 2147483647 h 21166"/>
              <a:gd name="T4" fmla="*/ 2147483647 w 21600"/>
              <a:gd name="T5" fmla="*/ 2147483647 h 21166"/>
              <a:gd name="T6" fmla="*/ 0 w 21600"/>
              <a:gd name="T7" fmla="*/ 2147483647 h 21166"/>
              <a:gd name="T8" fmla="*/ 0 w 21600"/>
              <a:gd name="T9" fmla="*/ 2147483647 h 21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166">
                <a:moveTo>
                  <a:pt x="0" y="19805"/>
                </a:moveTo>
                <a:cubicBezTo>
                  <a:pt x="0" y="19805"/>
                  <a:pt x="4152" y="-434"/>
                  <a:pt x="10586" y="7"/>
                </a:cubicBezTo>
                <a:cubicBezTo>
                  <a:pt x="17020" y="447"/>
                  <a:pt x="21600" y="21166"/>
                  <a:pt x="21600" y="21166"/>
                </a:cubicBezTo>
                <a:lnTo>
                  <a:pt x="0" y="19805"/>
                </a:lnTo>
                <a:close/>
                <a:moveTo>
                  <a:pt x="0" y="19805"/>
                </a:move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660233" y="6018759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#learningtofeed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J:\BetterStart\Communications\Branding &amp; Logos\Logos\Better Start\Primary Logo\01 Colour\01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6" y="5780754"/>
            <a:ext cx="2124373" cy="81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5"/>
          <p:cNvSpPr>
            <a:spLocks/>
          </p:cNvSpPr>
          <p:nvPr/>
        </p:nvSpPr>
        <p:spPr bwMode="auto">
          <a:xfrm flipV="1">
            <a:off x="1" y="-27384"/>
            <a:ext cx="9143999" cy="411973"/>
          </a:xfrm>
          <a:custGeom>
            <a:avLst/>
            <a:gdLst>
              <a:gd name="T0" fmla="*/ 0 w 21600"/>
              <a:gd name="T1" fmla="*/ 2147483647 h 21166"/>
              <a:gd name="T2" fmla="*/ 2147483647 w 21600"/>
              <a:gd name="T3" fmla="*/ 2147483647 h 21166"/>
              <a:gd name="T4" fmla="*/ 2147483647 w 21600"/>
              <a:gd name="T5" fmla="*/ 2147483647 h 21166"/>
              <a:gd name="T6" fmla="*/ 0 w 21600"/>
              <a:gd name="T7" fmla="*/ 2147483647 h 21166"/>
              <a:gd name="T8" fmla="*/ 0 w 21600"/>
              <a:gd name="T9" fmla="*/ 2147483647 h 21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166">
                <a:moveTo>
                  <a:pt x="0" y="19805"/>
                </a:moveTo>
                <a:cubicBezTo>
                  <a:pt x="0" y="19805"/>
                  <a:pt x="4152" y="-434"/>
                  <a:pt x="10586" y="7"/>
                </a:cubicBezTo>
                <a:cubicBezTo>
                  <a:pt x="17020" y="447"/>
                  <a:pt x="21600" y="21166"/>
                  <a:pt x="21600" y="21166"/>
                </a:cubicBezTo>
                <a:lnTo>
                  <a:pt x="0" y="19805"/>
                </a:lnTo>
                <a:close/>
                <a:moveTo>
                  <a:pt x="0" y="19805"/>
                </a:move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8136904" cy="4800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025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4632</TotalTime>
  <Words>546</Words>
  <Application>Microsoft Office PowerPoint</Application>
  <PresentationFormat>On-screen Show (4:3)</PresentationFormat>
  <Paragraphs>110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Template PresentationGo</vt:lpstr>
      <vt:lpstr>1_Template PresentationGo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NSPCC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#itmatters</dc:title>
  <dc:creator>Wolfenden, Lauren</dc:creator>
  <cp:lastModifiedBy>Davies, Debra</cp:lastModifiedBy>
  <cp:revision>748</cp:revision>
  <cp:lastPrinted>2018-11-21T18:00:58Z</cp:lastPrinted>
  <dcterms:created xsi:type="dcterms:W3CDTF">2018-10-29T12:14:34Z</dcterms:created>
  <dcterms:modified xsi:type="dcterms:W3CDTF">2019-09-04T11:15:09Z</dcterms:modified>
</cp:coreProperties>
</file>